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xls" ContentType="application/vnd.ms-exce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4"/>
  </p:notesMasterIdLst>
  <p:handoutMasterIdLst>
    <p:handoutMasterId r:id="rId95"/>
  </p:handoutMasterIdLst>
  <p:sldIdLst>
    <p:sldId id="1296" r:id="rId2"/>
    <p:sldId id="1787" r:id="rId3"/>
    <p:sldId id="1630" r:id="rId4"/>
    <p:sldId id="1785" r:id="rId5"/>
    <p:sldId id="1786" r:id="rId6"/>
    <p:sldId id="1779" r:id="rId7"/>
    <p:sldId id="1780" r:id="rId8"/>
    <p:sldId id="1781" r:id="rId9"/>
    <p:sldId id="1782" r:id="rId10"/>
    <p:sldId id="1783" r:id="rId11"/>
    <p:sldId id="1784" r:id="rId12"/>
    <p:sldId id="1634" r:id="rId13"/>
    <p:sldId id="1635" r:id="rId14"/>
    <p:sldId id="1636" r:id="rId15"/>
    <p:sldId id="1637" r:id="rId16"/>
    <p:sldId id="1638" r:id="rId17"/>
    <p:sldId id="1639" r:id="rId18"/>
    <p:sldId id="1640" r:id="rId19"/>
    <p:sldId id="1641" r:id="rId20"/>
    <p:sldId id="1642" r:id="rId21"/>
    <p:sldId id="1643" r:id="rId22"/>
    <p:sldId id="1644" r:id="rId23"/>
    <p:sldId id="1645" r:id="rId24"/>
    <p:sldId id="1646" r:id="rId25"/>
    <p:sldId id="1647" r:id="rId26"/>
    <p:sldId id="1648" r:id="rId27"/>
    <p:sldId id="1649" r:id="rId28"/>
    <p:sldId id="1650" r:id="rId29"/>
    <p:sldId id="1651" r:id="rId30"/>
    <p:sldId id="1652" r:id="rId31"/>
    <p:sldId id="1653" r:id="rId32"/>
    <p:sldId id="1654" r:id="rId33"/>
    <p:sldId id="1655" r:id="rId34"/>
    <p:sldId id="1656" r:id="rId35"/>
    <p:sldId id="1657" r:id="rId36"/>
    <p:sldId id="1658" r:id="rId37"/>
    <p:sldId id="1659" r:id="rId38"/>
    <p:sldId id="1660" r:id="rId39"/>
    <p:sldId id="1689" r:id="rId40"/>
    <p:sldId id="1690" r:id="rId41"/>
    <p:sldId id="1697" r:id="rId42"/>
    <p:sldId id="1698" r:id="rId43"/>
    <p:sldId id="1699" r:id="rId44"/>
    <p:sldId id="1700" r:id="rId45"/>
    <p:sldId id="1701" r:id="rId46"/>
    <p:sldId id="1734" r:id="rId47"/>
    <p:sldId id="1735" r:id="rId48"/>
    <p:sldId id="1736" r:id="rId49"/>
    <p:sldId id="1737" r:id="rId50"/>
    <p:sldId id="1738" r:id="rId51"/>
    <p:sldId id="1739" r:id="rId52"/>
    <p:sldId id="1740" r:id="rId53"/>
    <p:sldId id="1741" r:id="rId54"/>
    <p:sldId id="1742" r:id="rId55"/>
    <p:sldId id="1743" r:id="rId56"/>
    <p:sldId id="1744" r:id="rId57"/>
    <p:sldId id="1745" r:id="rId58"/>
    <p:sldId id="1746" r:id="rId59"/>
    <p:sldId id="1747" r:id="rId60"/>
    <p:sldId id="1748" r:id="rId61"/>
    <p:sldId id="1749" r:id="rId62"/>
    <p:sldId id="1750" r:id="rId63"/>
    <p:sldId id="1751" r:id="rId64"/>
    <p:sldId id="1752" r:id="rId65"/>
    <p:sldId id="1753" r:id="rId66"/>
    <p:sldId id="1754" r:id="rId67"/>
    <p:sldId id="1755" r:id="rId68"/>
    <p:sldId id="1756" r:id="rId69"/>
    <p:sldId id="1757" r:id="rId70"/>
    <p:sldId id="1758" r:id="rId71"/>
    <p:sldId id="1759" r:id="rId72"/>
    <p:sldId id="1760" r:id="rId73"/>
    <p:sldId id="1761" r:id="rId74"/>
    <p:sldId id="1762" r:id="rId75"/>
    <p:sldId id="1763" r:id="rId76"/>
    <p:sldId id="1764" r:id="rId77"/>
    <p:sldId id="1765" r:id="rId78"/>
    <p:sldId id="1766" r:id="rId79"/>
    <p:sldId id="1767" r:id="rId80"/>
    <p:sldId id="1768" r:id="rId81"/>
    <p:sldId id="1769" r:id="rId82"/>
    <p:sldId id="1770" r:id="rId83"/>
    <p:sldId id="1771" r:id="rId84"/>
    <p:sldId id="1772" r:id="rId85"/>
    <p:sldId id="1773" r:id="rId86"/>
    <p:sldId id="1774" r:id="rId87"/>
    <p:sldId id="1775" r:id="rId88"/>
    <p:sldId id="1776" r:id="rId89"/>
    <p:sldId id="1777" r:id="rId90"/>
    <p:sldId id="1778" r:id="rId91"/>
    <p:sldId id="1585" r:id="rId92"/>
    <p:sldId id="1626" r:id="rId93"/>
  </p:sldIdLst>
  <p:sldSz cx="9875838" cy="6702425"/>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384BD4"/>
    <a:srgbClr val="524CC0"/>
    <a:srgbClr val="2E3BDE"/>
    <a:srgbClr val="FC010B"/>
    <a:srgbClr val="0000FF"/>
    <a:srgbClr val="FD0B39"/>
    <a:srgbClr val="969696"/>
    <a:srgbClr val="003E00"/>
    <a:srgbClr val="474747"/>
    <a:srgbClr val="00A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1" autoAdjust="0"/>
    <p:restoredTop sz="75265" autoAdjust="0"/>
  </p:normalViewPr>
  <p:slideViewPr>
    <p:cSldViewPr>
      <p:cViewPr>
        <p:scale>
          <a:sx n="60" d="100"/>
          <a:sy n="60" d="100"/>
        </p:scale>
        <p:origin x="-2280" y="-822"/>
      </p:cViewPr>
      <p:guideLst>
        <p:guide orient="horz" pos="2111"/>
        <p:guide pos="311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608" y="-4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png"/><Relationship Id="rId1" Type="http://schemas.openxmlformats.org/officeDocument/2006/relationships/image" Target="../media/image54.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png"/><Relationship Id="rId1" Type="http://schemas.openxmlformats.org/officeDocument/2006/relationships/image" Target="../media/image45.png"/><Relationship Id="rId4" Type="http://schemas.openxmlformats.org/officeDocument/2006/relationships/image" Target="../media/image4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50.png"/><Relationship Id="rId1" Type="http://schemas.openxmlformats.org/officeDocument/2006/relationships/image" Target="../media/image49.png"/><Relationship Id="rId4" Type="http://schemas.openxmlformats.org/officeDocument/2006/relationships/image" Target="../media/image4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2813" y="2428875"/>
            <a:ext cx="5032375" cy="6029325"/>
          </a:xfrm>
          <a:prstGeom prst="rect">
            <a:avLst/>
          </a:prstGeom>
          <a:noFill/>
          <a:ln w="12700">
            <a:noFill/>
            <a:miter lim="800000"/>
            <a:headEnd/>
            <a:tailEnd/>
          </a:ln>
          <a:effectLst/>
        </p:spPr>
        <p:txBody>
          <a:bodyPr vert="horz" wrap="square" lIns="90411" tIns="44412" rIns="90411" bIns="44412"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1" name="Rectangle 3"/>
          <p:cNvSpPr>
            <a:spLocks noGrp="1" noRot="1" noChangeAspect="1" noChangeArrowheads="1" noTextEdit="1"/>
          </p:cNvSpPr>
          <p:nvPr>
            <p:ph type="sldImg" idx="2"/>
          </p:nvPr>
        </p:nvSpPr>
        <p:spPr bwMode="auto">
          <a:xfrm>
            <a:off x="61913" y="177800"/>
            <a:ext cx="3217862" cy="2184400"/>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4117975" y="609600"/>
            <a:ext cx="1062038" cy="454025"/>
          </a:xfrm>
          <a:prstGeom prst="rect">
            <a:avLst/>
          </a:prstGeom>
          <a:noFill/>
          <a:ln w="12700">
            <a:noFill/>
            <a:miter lim="800000"/>
            <a:headEnd/>
            <a:tailEnd/>
          </a:ln>
          <a:effectLst/>
        </p:spPr>
        <p:txBody>
          <a:bodyPr lIns="90411" tIns="44412" rIns="90411" bIns="44412">
            <a:spAutoFit/>
          </a:bodyPr>
          <a:lstStyle/>
          <a:p>
            <a:pPr defTabSz="912813">
              <a:defRPr/>
            </a:pPr>
            <a:fld id="{DD139407-347F-48FF-8A03-345690252B75}" type="slidenum">
              <a:rPr lang="en-US" sz="2400"/>
              <a:pPr defTabSz="912813">
                <a:defRPr/>
              </a:pPr>
              <a:t>‹#›</a:t>
            </a:fld>
            <a:endParaRPr lang="en-US" sz="24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914400" y="2428875"/>
            <a:ext cx="5029200" cy="6029325"/>
          </a:xfrm>
          <a:noFill/>
          <a:ln w="9525"/>
        </p:spPr>
        <p:txBody>
          <a:bodyPr lIns="90482" tIns="44447" rIns="90482" bIns="44447"/>
          <a:lstStyle/>
          <a:p>
            <a:endParaRPr lang="en-US" dirty="0" smtClean="0"/>
          </a:p>
        </p:txBody>
      </p:sp>
      <p:sp>
        <p:nvSpPr>
          <p:cNvPr id="38915" name="Rectangle 3"/>
          <p:cNvSpPr>
            <a:spLocks noGrp="1" noRot="1" noChangeAspect="1" noChangeArrowheads="1" noTextEdit="1"/>
          </p:cNvSpPr>
          <p:nvPr>
            <p:ph type="sldImg"/>
          </p:nvPr>
        </p:nvSpPr>
        <p:spPr>
          <a:xfrm>
            <a:off x="63500" y="179388"/>
            <a:ext cx="3214688" cy="2181225"/>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r>
              <a:rPr lang="en-US"/>
              <a:t>So, let’s focus on this step.</a:t>
            </a:r>
          </a:p>
          <a:p>
            <a:r>
              <a:rPr lang="en-US"/>
              <a:t>Somehow we have to take this giant volume of data and compress it down to a simple map that we can easily make sense of.</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r>
              <a:rPr lang="en-US"/>
              <a:t>We can use these values to make statistical maps. </a:t>
            </a:r>
          </a:p>
          <a:p>
            <a:r>
              <a:rPr lang="en-US"/>
              <a:t>We choose only those voxels that showed an experimental effect.</a:t>
            </a:r>
          </a:p>
          <a:p>
            <a:r>
              <a:rPr lang="en-US"/>
              <a:t>Then, we color the voxels that showed a significant effect of the first regressor.</a:t>
            </a:r>
          </a:p>
          <a:p>
            <a:r>
              <a:rPr lang="en-US"/>
              <a:t>Here, we see that visual areas in dorsal and ventral occipital cortex showed a significant response to stimulation, as measured by the first regressor.</a:t>
            </a:r>
          </a:p>
          <a:p>
            <a:r>
              <a:rPr lang="en-US"/>
              <a:t>One of the most beautiful things about AFNI is how easy it is to look at your data. For instance, what if I know want to look at whether these areas have a significant effect of the second regressor?</a:t>
            </a:r>
          </a:p>
          <a:p>
            <a:endParaRPr lang="en-US"/>
          </a:p>
          <a:p>
            <a:endParaRPr lang="en-US"/>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r>
              <a:rPr lang="en-US"/>
              <a:t>Returning to our color experiment, we see that when we examine the significance of the second regressor, we see that only voxels in ventral cortex preferred chromatic to achromatic stimulation.</a:t>
            </a:r>
          </a:p>
          <a:p>
            <a:r>
              <a:rPr lang="en-US"/>
              <a:t>So, multiple regression allowed us to combine two stimulus types in a single scan series and make separate maps showing areas that responded to both stimulus types and areas that preferred one stimulus type to the other.</a:t>
            </a:r>
          </a:p>
          <a:p>
            <a:r>
              <a:rPr lang="en-US"/>
              <a:t> The last step, which is very important, is to make an average time series from these active voxels and see what the actual data looks like.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Rot="1" noChangeAspect="1" noChangeArrowheads="1" noTextEdit="1"/>
          </p:cNvSpPr>
          <p:nvPr>
            <p:ph type="sldImg"/>
          </p:nvPr>
        </p:nvSpPr>
        <p:spPr>
          <a:xfrm>
            <a:off x="901700" y="684213"/>
            <a:ext cx="5056188" cy="3432175"/>
          </a:xfrm>
          <a:ln/>
        </p:spPr>
      </p:sp>
      <p:sp>
        <p:nvSpPr>
          <p:cNvPr id="99942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Rot="1" noChangeAspect="1" noChangeArrowheads="1" noTextEdit="1"/>
          </p:cNvSpPr>
          <p:nvPr>
            <p:ph type="sldImg"/>
          </p:nvPr>
        </p:nvSpPr>
        <p:spPr bwMode="auto">
          <a:xfrm>
            <a:off x="61913" y="177800"/>
            <a:ext cx="3217862" cy="2184400"/>
          </a:xfrm>
          <a:prstGeom prst="rect">
            <a:avLst/>
          </a:prstGeom>
          <a:solidFill>
            <a:srgbClr val="FFFFFF"/>
          </a:solidFill>
          <a:ln>
            <a:solidFill>
              <a:srgbClr val="000000"/>
            </a:solidFill>
            <a:miter lim="800000"/>
            <a:headEnd/>
            <a:tailEnd/>
          </a:ln>
        </p:spPr>
      </p:sp>
      <p:sp>
        <p:nvSpPr>
          <p:cNvPr id="641027" name="Rectangle 3"/>
          <p:cNvSpPr>
            <a:spLocks noGrp="1" noChangeArrowheads="1"/>
          </p:cNvSpPr>
          <p:nvPr>
            <p:ph type="body" idx="1"/>
          </p:nvPr>
        </p:nvSpPr>
        <p:spPr bwMode="auto">
          <a:xfrm>
            <a:off x="912813" y="2428875"/>
            <a:ext cx="5032375" cy="6029325"/>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Rot="1" noChangeAspect="1" noChangeArrowheads="1"/>
          </p:cNvSpPr>
          <p:nvPr>
            <p:ph type="sldImg"/>
          </p:nvPr>
        </p:nvSpPr>
        <p:spPr bwMode="auto">
          <a:xfrm>
            <a:off x="61913" y="177800"/>
            <a:ext cx="3217862" cy="2184400"/>
          </a:xfrm>
          <a:prstGeom prst="rect">
            <a:avLst/>
          </a:prstGeom>
          <a:solidFill>
            <a:srgbClr val="FFFFFF"/>
          </a:solidFill>
          <a:ln>
            <a:solidFill>
              <a:srgbClr val="000000"/>
            </a:solidFill>
            <a:miter lim="800000"/>
            <a:headEnd/>
            <a:tailEnd/>
          </a:ln>
        </p:spPr>
      </p:sp>
      <p:sp>
        <p:nvSpPr>
          <p:cNvPr id="648195" name="Rectangle 3"/>
          <p:cNvSpPr>
            <a:spLocks noGrp="1" noChangeArrowheads="1"/>
          </p:cNvSpPr>
          <p:nvPr>
            <p:ph type="body" idx="1"/>
          </p:nvPr>
        </p:nvSpPr>
        <p:spPr bwMode="auto">
          <a:xfrm>
            <a:off x="912813" y="2428875"/>
            <a:ext cx="5032375" cy="6029325"/>
          </a:xfrm>
          <a:prstGeom prst="rect">
            <a:avLst/>
          </a:prstGeom>
          <a:solidFill>
            <a:srgbClr val="FFFFFF"/>
          </a:solidFill>
          <a:ln>
            <a:solidFill>
              <a:srgbClr val="000000"/>
            </a:solidFill>
            <a:miter lim="800000"/>
            <a:headEnd/>
            <a:tailEnd/>
          </a:ln>
        </p:spPr>
        <p:txBody>
          <a:bodyPr/>
          <a:lstStyle/>
          <a:p>
            <a:pPr marL="266700" indent="-26670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body" idx="1"/>
          </p:nvPr>
        </p:nvSpPr>
        <p:spPr>
          <a:xfrm>
            <a:off x="914400" y="2428875"/>
            <a:ext cx="5029200" cy="6029325"/>
          </a:xfrm>
          <a:noFill/>
          <a:ln/>
        </p:spPr>
        <p:txBody>
          <a:bodyPr lIns="90482" tIns="44447" rIns="90482" bIns="44447"/>
          <a:lstStyle/>
          <a:p>
            <a:r>
              <a:rPr lang="en-US"/>
              <a:t>	In all forms of multiple regression, we describe the MR time series, y, as the best-fit sum of a number of regressors. </a:t>
            </a:r>
          </a:p>
          <a:p>
            <a:endParaRPr lang="en-US"/>
          </a:p>
          <a:p>
            <a:r>
              <a:rPr lang="en-US"/>
              <a:t>At each time point in the MR time series, we take a point in each regressor of interest and multiply it by the beta weight for that regressor. At each point in the time series, we also generate an error term, which is the difference between the predicted and actual time series. </a:t>
            </a:r>
          </a:p>
          <a:p>
            <a:r>
              <a:rPr lang="en-US"/>
              <a:t>If we're doing mulktiple regression, these regressors can represent contrasts of interest, as shown here; they can represent different event types; or they can represent different time points in each event, which I've called deconvolution. But the underlying mathematics are identical.</a:t>
            </a:r>
          </a:p>
          <a:p>
            <a:r>
              <a:rPr lang="en-US"/>
              <a:t>To calculate the statistical significance of our model, we need to make sume assumptions about the MR time series. 	We assume that at each point in the time series, this error term is normally distributed, and that it has equal variance at each point in the time series. </a:t>
            </a:r>
          </a:p>
          <a:p>
            <a:r>
              <a:rPr lang="en-US"/>
              <a:t>These assumptions are likely to be weakly violated, but they hold pretty well. </a:t>
            </a:r>
          </a:p>
        </p:txBody>
      </p:sp>
      <p:sp>
        <p:nvSpPr>
          <p:cNvPr id="375811" name="Rectangle 3"/>
          <p:cNvSpPr>
            <a:spLocks noGrp="1" noRot="1" noChangeAspect="1" noChangeArrowheads="1" noTextEdit="1"/>
          </p:cNvSpPr>
          <p:nvPr>
            <p:ph type="sldImg"/>
          </p:nvPr>
        </p:nvSpPr>
        <p:spPr>
          <a:xfrm>
            <a:off x="63500" y="179388"/>
            <a:ext cx="3214688" cy="2181225"/>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body" idx="1"/>
          </p:nvPr>
        </p:nvSpPr>
        <p:spPr>
          <a:xfrm>
            <a:off x="914400" y="2428875"/>
            <a:ext cx="5029200" cy="6029325"/>
          </a:xfrm>
          <a:noFill/>
          <a:ln/>
        </p:spPr>
        <p:txBody>
          <a:bodyPr lIns="90482" tIns="44447" rIns="90482" bIns="44447"/>
          <a:lstStyle/>
          <a:p>
            <a:r>
              <a:rPr lang="en-US"/>
              <a:t>	A more flawed assumption is that each sample of y, the MR time series, is statistically independent. </a:t>
            </a:r>
          </a:p>
          <a:p>
            <a:r>
              <a:rPr lang="en-US"/>
              <a:t>But we know this is never true, because subjects are always breathing and their heart is always beating (we hope).</a:t>
            </a:r>
          </a:p>
          <a:p>
            <a:r>
              <a:rPr lang="en-US"/>
              <a:t>This introduces a high degree of autocorrelation into the signal, because when the subject breathes in, the signal will be higher, then lower, etc.</a:t>
            </a:r>
          </a:p>
          <a:p>
            <a:r>
              <a:rPr lang="en-US"/>
              <a:t>Because all of the samples are not statistically independent, we should remember that the significance values we receive are inflated.</a:t>
            </a:r>
          </a:p>
          <a:p>
            <a:r>
              <a:rPr lang="en-US"/>
              <a:t>One way around this problem is to measure the cardiac and respiratory fluctuations and filter them from our MR signal.</a:t>
            </a:r>
          </a:p>
        </p:txBody>
      </p:sp>
      <p:sp>
        <p:nvSpPr>
          <p:cNvPr id="377859" name="Rectangle 3"/>
          <p:cNvSpPr>
            <a:spLocks noGrp="1" noRot="1" noChangeAspect="1" noChangeArrowheads="1" noTextEdit="1"/>
          </p:cNvSpPr>
          <p:nvPr>
            <p:ph type="sldImg"/>
          </p:nvPr>
        </p:nvSpPr>
        <p:spPr>
          <a:xfrm>
            <a:off x="63500" y="179388"/>
            <a:ext cx="3214688" cy="2181225"/>
          </a:xfrm>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bwMode="auto">
          <a:xfrm>
            <a:off x="61913" y="177800"/>
            <a:ext cx="3217862" cy="2184400"/>
          </a:xfrm>
          <a:prstGeom prst="rect">
            <a:avLst/>
          </a:prstGeom>
          <a:solidFill>
            <a:srgbClr val="FFFFFF"/>
          </a:solidFill>
          <a:ln>
            <a:solidFill>
              <a:srgbClr val="000000"/>
            </a:solidFill>
            <a:miter lim="800000"/>
            <a:headEnd/>
            <a:tailEnd/>
          </a:ln>
        </p:spPr>
      </p:sp>
      <p:sp>
        <p:nvSpPr>
          <p:cNvPr id="547843" name="Rectangle 3"/>
          <p:cNvSpPr>
            <a:spLocks noGrp="1" noChangeArrowheads="1"/>
          </p:cNvSpPr>
          <p:nvPr>
            <p:ph type="body" idx="1"/>
          </p:nvPr>
        </p:nvSpPr>
        <p:spPr bwMode="auto">
          <a:xfrm>
            <a:off x="912813" y="2428875"/>
            <a:ext cx="5032375" cy="6029325"/>
          </a:xfrm>
          <a:prstGeom prst="rect">
            <a:avLst/>
          </a:prstGeom>
          <a:solidFill>
            <a:srgbClr val="FFFFFF"/>
          </a:solidFill>
          <a:ln>
            <a:solidFill>
              <a:srgbClr val="000000"/>
            </a:solidFill>
            <a:miter lim="800000"/>
            <a:headEnd/>
            <a:tailEnd/>
          </a:ln>
        </p:spPr>
        <p:txBody>
          <a:bodyPr/>
          <a:lstStyle/>
          <a:p>
            <a:r>
              <a:rPr lang="en-US"/>
              <a:t>Doug Greve and others have been developing deconvolution methods even more recently (here's some more references).</a:t>
            </a:r>
          </a:p>
          <a:p>
            <a:r>
              <a:rPr lang="en-US"/>
              <a:t>So how do we pick one of these methods?</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bwMode="auto">
          <a:xfrm>
            <a:off x="61913" y="177800"/>
            <a:ext cx="3217862" cy="2184400"/>
          </a:xfrm>
          <a:prstGeom prst="rect">
            <a:avLst/>
          </a:prstGeom>
          <a:solidFill>
            <a:srgbClr val="FFFFFF"/>
          </a:solidFill>
          <a:ln>
            <a:solidFill>
              <a:srgbClr val="000000"/>
            </a:solidFill>
            <a:miter lim="800000"/>
            <a:headEnd/>
            <a:tailEnd/>
          </a:ln>
        </p:spPr>
      </p:sp>
      <p:sp>
        <p:nvSpPr>
          <p:cNvPr id="549891" name="Rectangle 3"/>
          <p:cNvSpPr>
            <a:spLocks noGrp="1" noChangeArrowheads="1"/>
          </p:cNvSpPr>
          <p:nvPr>
            <p:ph type="body" idx="1"/>
          </p:nvPr>
        </p:nvSpPr>
        <p:spPr bwMode="auto">
          <a:xfrm>
            <a:off x="912813" y="2428875"/>
            <a:ext cx="5032375" cy="6029325"/>
          </a:xfrm>
          <a:prstGeom prst="rect">
            <a:avLst/>
          </a:prstGeom>
          <a:solidFill>
            <a:srgbClr val="FFFFFF"/>
          </a:solidFill>
          <a:ln>
            <a:solidFill>
              <a:srgbClr val="000000"/>
            </a:solidFill>
            <a:miter lim="800000"/>
            <a:headEnd/>
            <a:tailEnd/>
          </a:ln>
        </p:spPr>
        <p:txBody>
          <a:bodyPr lIns="89950" tIns="44975" rIns="89950" bIns="44975"/>
          <a:lstStyle/>
          <a:p>
            <a:r>
              <a:rPr lang="en-US"/>
              <a:t>Deconvolution is still quite new, so not many papers have been published describing the method. However, it's important to remember that it really is just another form of multiple regression.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voodoo doll analogy</a:t>
            </a:r>
            <a:r>
              <a:rPr lang="en-US" baseline="0" dirty="0" smtClean="0"/>
              <a:t> is interesting on several levels—</a:t>
            </a:r>
          </a:p>
          <a:p>
            <a:r>
              <a:rPr lang="en-US" baseline="0" dirty="0" smtClean="0"/>
              <a:t>Voodoo correlations refers to the fact that the correlations observed between fMRI measures of brain activity and other measures is suspiciously high and could only come about through supernatural intervention </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Rot="1" noChangeAspect="1" noChangeArrowheads="1" noTextEdit="1"/>
          </p:cNvSpPr>
          <p:nvPr>
            <p:ph type="sldImg"/>
          </p:nvPr>
        </p:nvSpPr>
        <p:spPr>
          <a:xfrm>
            <a:off x="901700" y="684213"/>
            <a:ext cx="5056188" cy="3432175"/>
          </a:xfrm>
          <a:ln/>
        </p:spPr>
      </p:sp>
      <p:sp>
        <p:nvSpPr>
          <p:cNvPr id="8775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Rot="1" noChangeAspect="1" noChangeArrowheads="1" noTextEdit="1"/>
          </p:cNvSpPr>
          <p:nvPr>
            <p:ph type="sldImg"/>
          </p:nvPr>
        </p:nvSpPr>
        <p:spPr>
          <a:xfrm>
            <a:off x="901700" y="684213"/>
            <a:ext cx="5056188" cy="3432175"/>
          </a:xfrm>
          <a:ln/>
        </p:spPr>
      </p:sp>
      <p:sp>
        <p:nvSpPr>
          <p:cNvPr id="87961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Rot="1" noChangeAspect="1" noChangeArrowheads="1" noTextEdit="1"/>
          </p:cNvSpPr>
          <p:nvPr>
            <p:ph type="sldImg"/>
          </p:nvPr>
        </p:nvSpPr>
        <p:spPr>
          <a:ln/>
        </p:spPr>
      </p:sp>
      <p:sp>
        <p:nvSpPr>
          <p:cNvPr id="886787" name="Rectangle 3"/>
          <p:cNvSpPr>
            <a:spLocks noGrp="1" noChangeArrowheads="1"/>
          </p:cNvSpPr>
          <p:nvPr>
            <p:ph type="body" idx="1"/>
          </p:nvPr>
        </p:nvSpPr>
        <p:spPr/>
        <p:txBody>
          <a:bodyPr/>
          <a:lstStyle/>
          <a:p>
            <a:r>
              <a:rPr lang="en-US"/>
              <a:t>We'll spend all day tomorrow with AFNI, but I just wanted to show you a couple features that make it very easy to do look at multiple regression data and generate the sort of pictures I've been showing you.</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Grp="1" noRot="1" noChangeAspect="1" noChangeArrowheads="1" noTextEdit="1"/>
          </p:cNvSpPr>
          <p:nvPr>
            <p:ph type="sldImg"/>
          </p:nvPr>
        </p:nvSpPr>
        <p:spPr>
          <a:ln/>
        </p:spPr>
      </p:sp>
      <p:sp>
        <p:nvSpPr>
          <p:cNvPr id="888835" name="Rectangle 3"/>
          <p:cNvSpPr>
            <a:spLocks noGrp="1" noChangeArrowheads="1"/>
          </p:cNvSpPr>
          <p:nvPr>
            <p:ph type="body" idx="1"/>
          </p:nvPr>
        </p:nvSpPr>
        <p:spPr/>
        <p:txBody>
          <a:bodyPr/>
          <a:lstStyle/>
          <a:p>
            <a:r>
              <a:rPr lang="en-US"/>
              <a:t>The main point is that AFNI automatically loads the results of all regressors.</a:t>
            </a:r>
          </a:p>
          <a:p>
            <a:r>
              <a:rPr lang="en-US"/>
              <a:t>So, you see lots of blue on this map meaning that the values for this regressor are mainly negative.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Rot="1" noChangeAspect="1" noChangeArrowheads="1" noTextEdit="1"/>
          </p:cNvSpPr>
          <p:nvPr>
            <p:ph type="sldImg"/>
          </p:nvPr>
        </p:nvSpPr>
        <p:spPr>
          <a:ln/>
        </p:spPr>
      </p:sp>
      <p:sp>
        <p:nvSpPr>
          <p:cNvPr id="890883" name="Rectangle 3"/>
          <p:cNvSpPr>
            <a:spLocks noGrp="1" noChangeArrowheads="1"/>
          </p:cNvSpPr>
          <p:nvPr>
            <p:ph type="body" idx="1"/>
          </p:nvPr>
        </p:nvSpPr>
        <p:spPr/>
        <p:txBody>
          <a:bodyPr/>
          <a:lstStyle/>
          <a:p>
            <a:r>
              <a:rPr lang="en-US"/>
              <a:t>By just clicking here, I get a list of the significance and amplitude of all the regressors used in my analysis.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Rot="1" noChangeAspect="1" noChangeArrowheads="1" noTextEdit="1"/>
          </p:cNvSpPr>
          <p:nvPr>
            <p:ph type="sldImg"/>
          </p:nvPr>
        </p:nvSpPr>
        <p:spPr>
          <a:ln/>
        </p:spPr>
      </p:sp>
      <p:sp>
        <p:nvSpPr>
          <p:cNvPr id="892931" name="Rectangle 3"/>
          <p:cNvSpPr>
            <a:spLocks noGrp="1" noChangeArrowheads="1"/>
          </p:cNvSpPr>
          <p:nvPr>
            <p:ph type="body" idx="1"/>
          </p:nvPr>
        </p:nvSpPr>
        <p:spPr/>
        <p:txBody>
          <a:bodyPr/>
          <a:lstStyle/>
          <a:p>
            <a:r>
              <a:rPr lang="en-US"/>
              <a:t>If I click on the amplitude of a different regressor,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Rot="1" noChangeAspect="1" noChangeArrowheads="1" noTextEdit="1"/>
          </p:cNvSpPr>
          <p:nvPr>
            <p:ph type="sldImg"/>
          </p:nvPr>
        </p:nvSpPr>
        <p:spPr>
          <a:ln/>
        </p:spPr>
      </p:sp>
      <p:sp>
        <p:nvSpPr>
          <p:cNvPr id="894979" name="Rectangle 3"/>
          <p:cNvSpPr>
            <a:spLocks noGrp="1" noChangeArrowheads="1"/>
          </p:cNvSpPr>
          <p:nvPr>
            <p:ph type="body" idx="1"/>
          </p:nvPr>
        </p:nvSpPr>
        <p:spPr/>
        <p:txBody>
          <a:bodyPr/>
          <a:lstStyle/>
          <a:p>
            <a:r>
              <a:rPr lang="en-US"/>
              <a:t>AFNI updates the map, and the voxels turn to orange, showing that the Beta-weights for this regressor are mainly positive. </a:t>
            </a:r>
          </a:p>
          <a:p>
            <a:r>
              <a:rPr lang="en-US"/>
              <a:t>This is extendable to as many regressors as we use in our analysis, the list just gets longer.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Rot="1" noChangeAspect="1" noChangeArrowheads="1" noTextEdit="1"/>
          </p:cNvSpPr>
          <p:nvPr>
            <p:ph type="sldImg"/>
          </p:nvPr>
        </p:nvSpPr>
        <p:spPr>
          <a:ln/>
        </p:spPr>
      </p:sp>
      <p:sp>
        <p:nvSpPr>
          <p:cNvPr id="904195" name="Rectangle 3"/>
          <p:cNvSpPr>
            <a:spLocks noGrp="1" noChangeArrowheads="1"/>
          </p:cNvSpPr>
          <p:nvPr>
            <p:ph type="body" idx="1"/>
          </p:nvPr>
        </p:nvSpPr>
        <p:spPr/>
        <p:txBody>
          <a:bodyPr/>
          <a:lstStyle/>
          <a:p>
            <a:r>
              <a:rPr lang="en-US"/>
              <a:t>AFNI is fairly widely used, and has an excellent manual. Support for AFNI is available from the message board and other users. About 60 published papers have been written using AFNI.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don’t want to go into too many details, but essentially they engaged in circular</a:t>
            </a:r>
            <a:r>
              <a:rPr lang="en-US" baseline="0" dirty="0" smtClean="0"/>
              <a:t> reasoning.</a:t>
            </a:r>
          </a:p>
          <a:p>
            <a:r>
              <a:rPr lang="en-US" baseline="0" dirty="0" smtClean="0"/>
              <a:t>Which would be obvious with a less sophisticated technique but because fMRI is so complicated many people don’t exactly understand how their data is being analyzed.</a:t>
            </a:r>
          </a:p>
          <a:p>
            <a:r>
              <a:rPr lang="en-US" baseline="0" dirty="0" smtClean="0"/>
              <a:t>However, even if data is </a:t>
            </a:r>
            <a:r>
              <a:rPr lang="en-US" baseline="0" dirty="0" err="1" smtClean="0"/>
              <a:t>analysed</a:t>
            </a:r>
            <a:r>
              <a:rPr lang="en-US" baseline="0" dirty="0" smtClean="0"/>
              <a:t> perfectly, fMRI has some key problems.</a:t>
            </a:r>
          </a:p>
          <a:p>
            <a:r>
              <a:rPr lang="en-US" baseline="0" dirty="0" smtClean="0"/>
              <a:t>First and foremost,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voodoo doll analogy</a:t>
            </a:r>
            <a:r>
              <a:rPr lang="en-US" baseline="0" dirty="0" smtClean="0"/>
              <a:t> is interesting on several levels—</a:t>
            </a:r>
          </a:p>
          <a:p>
            <a:r>
              <a:rPr lang="en-US" baseline="0" dirty="0" smtClean="0"/>
              <a:t>Voodoo correlations refers to the fact that the correlations observed between fMRI measures of brain activity and other measures is suspiciously high and could only come about through supernatural intervention , or as they write</a:t>
            </a:r>
            <a:endParaRPr lang="en-US" dirty="0" smtClean="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Rot="1" noChangeAspect="1" noChangeArrowheads="1" noTextEdit="1"/>
          </p:cNvSpPr>
          <p:nvPr>
            <p:ph type="sldImg"/>
          </p:nvPr>
        </p:nvSpPr>
        <p:spPr>
          <a:ln/>
        </p:spPr>
      </p:sp>
      <p:sp>
        <p:nvSpPr>
          <p:cNvPr id="803843" name="Rectangle 3"/>
          <p:cNvSpPr>
            <a:spLocks noGrp="1" noChangeArrowheads="1"/>
          </p:cNvSpPr>
          <p:nvPr>
            <p:ph type="body" idx="1"/>
          </p:nvPr>
        </p:nvSpPr>
        <p:spPr/>
        <p:txBody>
          <a:bodyPr/>
          <a:lstStyle/>
          <a:p>
            <a:r>
              <a:rPr lang="en-US"/>
              <a:t>So, let’s focus on this step.</a:t>
            </a:r>
          </a:p>
          <a:p>
            <a:r>
              <a:rPr lang="en-US"/>
              <a:t>Somehow we have to take this giant volume of data and compress it down to a simple map that we can easily make sense of.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r>
              <a:rPr lang="en-US"/>
              <a:t>So, let’s focus on this step.</a:t>
            </a:r>
          </a:p>
          <a:p>
            <a:r>
              <a:rPr lang="en-US"/>
              <a:t>Somehow we have to take this giant volume of data and compress it down to a simple map that we can easily make sense of.</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r>
              <a:rPr lang="en-US"/>
              <a:t>So, why should we spend time talking about fMRI data analysis?</a:t>
            </a:r>
          </a:p>
          <a:p>
            <a:r>
              <a:rPr lang="en-US"/>
              <a:t>Well, when you scan a patient or a research subject, every 2 seconds or so you collect an image of the brain that looks like this. </a:t>
            </a:r>
          </a:p>
          <a:p>
            <a:r>
              <a:rPr lang="en-US"/>
              <a:t>So, for each voxel in the brain at the end of every 4 minutes scan you end up with a time series like this. On the y-axis is MR intensity, and on the x-axis is time, with variations that reflect changes in the subjects’ brain activity.</a:t>
            </a:r>
          </a:p>
          <a:p>
            <a:r>
              <a:rPr lang="en-US"/>
              <a:t>Typically, you’ll collect a number of scans from each subject.</a:t>
            </a:r>
          </a:p>
          <a:p>
            <a:r>
              <a:rPr lang="en-US"/>
              <a:t>And you’ll have from 5-10 subjects in a typical study.</a:t>
            </a:r>
          </a:p>
          <a:p>
            <a:r>
              <a:rPr lang="en-US"/>
              <a:t>Which means that we can end up with 300 Million data points.</a:t>
            </a:r>
          </a:p>
          <a:p>
            <a:r>
              <a:rPr lang="en-US"/>
              <a:t>We can collect all of this data in a day. </a:t>
            </a:r>
          </a:p>
          <a:p>
            <a:r>
              <a:rPr lang="en-US"/>
              <a:t>But the post-processing necessary to turn it into understandable results can take months or years. So if you're going to spend most of your research time analysing data, it's worth figuring out a good way to do it. </a:t>
            </a:r>
          </a:p>
          <a:p>
            <a:r>
              <a:rPr lang="en-US"/>
              <a:t>300 million data points is far too much to put into SPSS or Excel, so we need specialized programs to help us deal with all of the data.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r>
              <a:rPr lang="en-US"/>
              <a:t>Fortunately, there are a number of such programs available.</a:t>
            </a:r>
          </a:p>
          <a:p>
            <a:r>
              <a:rPr lang="en-US"/>
              <a:t>One of the most powerful, and the one you’ll hear most about during the course, is AFNI…but it’s important to be aware that there are other options out there, especially SPM, the most widely used functional imaging analysis program.</a:t>
            </a:r>
          </a:p>
          <a:p>
            <a:r>
              <a:rPr lang="en-US"/>
              <a:t>Now AFNI is incredibly powerful and versatile. It’s sort of like a fancy scientific calculator for fMRI data—you can analyse your data using any method you can dream up, even methods that no one has ever tried before. </a:t>
            </a:r>
          </a:p>
          <a:p>
            <a:r>
              <a:rPr lang="en-US"/>
              <a:t>And there’s no one RIGHT way to analyse fMRI data, so trying all of the different ways you can think of to analyse your data can chew up a lot of time.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r>
              <a:rPr lang="en-US"/>
              <a:t>So that you don’t have to repeat everyone else’s errors, here are some of the sample steps that provide a useful framework for analysing your data.</a:t>
            </a:r>
          </a:p>
          <a:p>
            <a:r>
              <a:rPr lang="en-US"/>
              <a:t>First, you need to collect some fMRI data. These dots indicate that we’ve got lots of data: for one subject we have 10 runs times 100 data points, so a thousand of these little brains. </a:t>
            </a:r>
          </a:p>
          <a:p>
            <a:r>
              <a:rPr lang="en-US"/>
              <a:t>Then there are a number of preprocessing steps; about the only one that everyone agrees upon is some sort of image registration, so for each time point we jigger the brain a little bit to compensate for movement. This really doesn’t affect your data too much; and since there’s fairly standard ways to do it that won’t differ much from experiment to experiment it’s not worth spending too much time on.</a:t>
            </a:r>
          </a:p>
          <a:p>
            <a:r>
              <a:rPr lang="en-US"/>
              <a:t>Now, the next step, finding active regions, does vary a great deal from experiment to experiment, and is critical in the success of your experiment. Somehow you need to take all of the voxels in the brain—and you have a thousand timepoints for each one—and decide which show activity changes related to your task. </a:t>
            </a:r>
          </a:p>
          <a:p>
            <a:r>
              <a:rPr lang="en-US"/>
              <a:t>This is the perhaps the most difficult and complicated step in the analysis, and the one I’ll spend the rest of the talk describing.</a:t>
            </a:r>
          </a:p>
          <a:p>
            <a:r>
              <a:rPr lang="en-US"/>
              <a:t>For once we’ve found out where the active regions are, it’s relatively simple to make a data summary.</a:t>
            </a:r>
          </a:p>
          <a:p>
            <a:r>
              <a:rPr lang="en-US"/>
              <a:t>For instance, we could say that there was signal change of …</a:t>
            </a:r>
          </a:p>
          <a:p>
            <a:r>
              <a:rPr lang="en-US"/>
              <a:t>Then, we can use the traditional statistics that we already now—like ANOVAs and t-tests—to decide if there is a consistent difference between different conditions for different subjects, or even across different groups of subjects.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1363" y="2082800"/>
            <a:ext cx="8393112" cy="1436688"/>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1138" y="3797300"/>
            <a:ext cx="6913562" cy="171291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2138" y="206375"/>
            <a:ext cx="1898650" cy="5751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41425" y="206375"/>
            <a:ext cx="5548313" cy="5751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9463" y="4306888"/>
            <a:ext cx="8394700" cy="133191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79463" y="2840038"/>
            <a:ext cx="8394700" cy="1466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41425" y="1935163"/>
            <a:ext cx="372268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3" y="1935163"/>
            <a:ext cx="372427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13" y="268288"/>
            <a:ext cx="8888412" cy="111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3713" y="1500188"/>
            <a:ext cx="4364037"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3713" y="2125663"/>
            <a:ext cx="4364037"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6500" y="1500188"/>
            <a:ext cx="4365625" cy="625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6500" y="2125663"/>
            <a:ext cx="4365625" cy="3860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13" y="266700"/>
            <a:ext cx="3249612" cy="1135063"/>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60800" y="266700"/>
            <a:ext cx="5521325" cy="571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3713" y="1401763"/>
            <a:ext cx="3249612" cy="4584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35163" y="4691063"/>
            <a:ext cx="5926137" cy="5540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35163" y="598488"/>
            <a:ext cx="5926137" cy="40211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35163" y="5245100"/>
            <a:ext cx="5926137" cy="787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1241425" y="206375"/>
            <a:ext cx="7599363" cy="1060450"/>
          </a:xfrm>
          <a:prstGeom prst="rect">
            <a:avLst/>
          </a:prstGeom>
          <a:noFill/>
          <a:ln w="12700">
            <a:noFill/>
            <a:miter lim="800000"/>
            <a:headEnd/>
            <a:tailEnd/>
          </a:ln>
        </p:spPr>
        <p:txBody>
          <a:bodyPr vert="horz" wrap="square" lIns="87312" tIns="44450" rIns="87312" bIns="44450" numCol="1" anchor="b"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1241425" y="1935163"/>
            <a:ext cx="7599363" cy="4022725"/>
          </a:xfrm>
          <a:prstGeom prst="rect">
            <a:avLst/>
          </a:prstGeom>
          <a:noFill/>
          <a:ln w="12700">
            <a:noFill/>
            <a:miter lim="800000"/>
            <a:headEnd/>
            <a:tailEnd/>
          </a:ln>
          <a:effectLst/>
        </p:spPr>
        <p:txBody>
          <a:bodyPr vert="horz" wrap="square" lIns="87312" tIns="44450" rIns="87312"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846138" rtl="0" eaLnBrk="0" fontAlgn="base" hangingPunct="0">
        <a:spcBef>
          <a:spcPct val="0"/>
        </a:spcBef>
        <a:spcAft>
          <a:spcPct val="0"/>
        </a:spcAft>
        <a:defRPr sz="3400">
          <a:solidFill>
            <a:schemeClr val="tx2"/>
          </a:solidFill>
          <a:latin typeface="+mj-lt"/>
          <a:ea typeface="+mj-ea"/>
          <a:cs typeface="+mj-cs"/>
        </a:defRPr>
      </a:lvl1pPr>
      <a:lvl2pPr algn="l" defTabSz="846138" rtl="0" eaLnBrk="0" fontAlgn="base" hangingPunct="0">
        <a:spcBef>
          <a:spcPct val="0"/>
        </a:spcBef>
        <a:spcAft>
          <a:spcPct val="0"/>
        </a:spcAft>
        <a:defRPr sz="3400">
          <a:solidFill>
            <a:schemeClr val="tx2"/>
          </a:solidFill>
          <a:latin typeface="Arial" charset="0"/>
        </a:defRPr>
      </a:lvl2pPr>
      <a:lvl3pPr algn="l" defTabSz="846138" rtl="0" eaLnBrk="0" fontAlgn="base" hangingPunct="0">
        <a:spcBef>
          <a:spcPct val="0"/>
        </a:spcBef>
        <a:spcAft>
          <a:spcPct val="0"/>
        </a:spcAft>
        <a:defRPr sz="3400">
          <a:solidFill>
            <a:schemeClr val="tx2"/>
          </a:solidFill>
          <a:latin typeface="Arial" charset="0"/>
        </a:defRPr>
      </a:lvl3pPr>
      <a:lvl4pPr algn="l" defTabSz="846138" rtl="0" eaLnBrk="0" fontAlgn="base" hangingPunct="0">
        <a:spcBef>
          <a:spcPct val="0"/>
        </a:spcBef>
        <a:spcAft>
          <a:spcPct val="0"/>
        </a:spcAft>
        <a:defRPr sz="3400">
          <a:solidFill>
            <a:schemeClr val="tx2"/>
          </a:solidFill>
          <a:latin typeface="Arial" charset="0"/>
        </a:defRPr>
      </a:lvl4pPr>
      <a:lvl5pPr algn="l" defTabSz="846138" rtl="0" eaLnBrk="0" fontAlgn="base" hangingPunct="0">
        <a:spcBef>
          <a:spcPct val="0"/>
        </a:spcBef>
        <a:spcAft>
          <a:spcPct val="0"/>
        </a:spcAft>
        <a:defRPr sz="3400">
          <a:solidFill>
            <a:schemeClr val="tx2"/>
          </a:solidFill>
          <a:latin typeface="Arial" charset="0"/>
        </a:defRPr>
      </a:lvl5pPr>
      <a:lvl6pPr marL="457200" algn="l" defTabSz="846138" rtl="0" eaLnBrk="0" fontAlgn="base" hangingPunct="0">
        <a:spcBef>
          <a:spcPct val="0"/>
        </a:spcBef>
        <a:spcAft>
          <a:spcPct val="0"/>
        </a:spcAft>
        <a:defRPr sz="3400">
          <a:solidFill>
            <a:schemeClr val="tx2"/>
          </a:solidFill>
          <a:latin typeface="Arial" charset="0"/>
        </a:defRPr>
      </a:lvl6pPr>
      <a:lvl7pPr marL="914400" algn="l" defTabSz="846138" rtl="0" eaLnBrk="0" fontAlgn="base" hangingPunct="0">
        <a:spcBef>
          <a:spcPct val="0"/>
        </a:spcBef>
        <a:spcAft>
          <a:spcPct val="0"/>
        </a:spcAft>
        <a:defRPr sz="3400">
          <a:solidFill>
            <a:schemeClr val="tx2"/>
          </a:solidFill>
          <a:latin typeface="Arial" charset="0"/>
        </a:defRPr>
      </a:lvl7pPr>
      <a:lvl8pPr marL="1371600" algn="l" defTabSz="846138" rtl="0" eaLnBrk="0" fontAlgn="base" hangingPunct="0">
        <a:spcBef>
          <a:spcPct val="0"/>
        </a:spcBef>
        <a:spcAft>
          <a:spcPct val="0"/>
        </a:spcAft>
        <a:defRPr sz="3400">
          <a:solidFill>
            <a:schemeClr val="tx2"/>
          </a:solidFill>
          <a:latin typeface="Arial" charset="0"/>
        </a:defRPr>
      </a:lvl8pPr>
      <a:lvl9pPr marL="1828800" algn="l" defTabSz="846138" rtl="0" eaLnBrk="0" fontAlgn="base" hangingPunct="0">
        <a:spcBef>
          <a:spcPct val="0"/>
        </a:spcBef>
        <a:spcAft>
          <a:spcPct val="0"/>
        </a:spcAft>
        <a:defRPr sz="3400">
          <a:solidFill>
            <a:schemeClr val="tx2"/>
          </a:solidFill>
          <a:latin typeface="Arial" charset="0"/>
        </a:defRPr>
      </a:lvl9pPr>
    </p:titleStyle>
    <p:bodyStyle>
      <a:lvl1pPr marL="317500" indent="-317500" algn="l" defTabSz="846138" rtl="0" eaLnBrk="0" fontAlgn="base" hangingPunct="0">
        <a:spcBef>
          <a:spcPct val="20000"/>
        </a:spcBef>
        <a:spcAft>
          <a:spcPct val="0"/>
        </a:spcAft>
        <a:buClr>
          <a:schemeClr val="accent2"/>
        </a:buClr>
        <a:buFont typeface="Wingdings" pitchFamily="2" charset="2"/>
        <a:buChar char="§"/>
        <a:defRPr sz="3000">
          <a:solidFill>
            <a:schemeClr val="tx1"/>
          </a:solidFill>
          <a:effectLst>
            <a:outerShdw blurRad="38100" dist="38100" dir="2700000" algn="tl">
              <a:srgbClr val="000000"/>
            </a:outerShdw>
          </a:effectLst>
          <a:latin typeface="+mn-lt"/>
          <a:ea typeface="+mn-ea"/>
          <a:cs typeface="+mn-cs"/>
        </a:defRPr>
      </a:lvl1pPr>
      <a:lvl2pPr marL="690563" indent="-258763" algn="l" defTabSz="846138" rtl="0" eaLnBrk="0" fontAlgn="base" hangingPunct="0">
        <a:spcBef>
          <a:spcPct val="20000"/>
        </a:spcBef>
        <a:spcAft>
          <a:spcPct val="0"/>
        </a:spcAft>
        <a:buClr>
          <a:schemeClr val="tx1"/>
        </a:buClr>
        <a:buSzPct val="100000"/>
        <a:buChar char="–"/>
        <a:defRPr sz="2600">
          <a:solidFill>
            <a:schemeClr val="tx1"/>
          </a:solidFill>
          <a:effectLst>
            <a:outerShdw blurRad="38100" dist="38100" dir="2700000" algn="tl">
              <a:srgbClr val="000000"/>
            </a:outerShdw>
          </a:effectLst>
          <a:latin typeface="+mn-lt"/>
        </a:defRPr>
      </a:lvl2pPr>
      <a:lvl3pPr marL="1060450" indent="-214313" algn="l" defTabSz="846138" rtl="0" eaLnBrk="0" fontAlgn="base" hangingPunct="0">
        <a:spcBef>
          <a:spcPct val="20000"/>
        </a:spcBef>
        <a:spcAft>
          <a:spcPct val="0"/>
        </a:spcAft>
        <a:buClr>
          <a:schemeClr val="tx1"/>
        </a:buClr>
        <a:buSzPct val="100000"/>
        <a:buChar char="»"/>
        <a:defRPr sz="2300">
          <a:solidFill>
            <a:schemeClr val="tx1"/>
          </a:solidFill>
          <a:effectLst>
            <a:outerShdw blurRad="38100" dist="38100" dir="2700000" algn="tl">
              <a:srgbClr val="000000"/>
            </a:outerShdw>
          </a:effectLst>
          <a:latin typeface="+mn-lt"/>
        </a:defRPr>
      </a:lvl3pPr>
      <a:lvl4pPr marL="1484313" indent="-212725" algn="l" defTabSz="846138" rtl="0" eaLnBrk="0" fontAlgn="base" hangingPunct="0">
        <a:spcBef>
          <a:spcPct val="20000"/>
        </a:spcBef>
        <a:spcAft>
          <a:spcPct val="0"/>
        </a:spcAft>
        <a:buClr>
          <a:schemeClr val="accent2"/>
        </a:buClr>
        <a:buFont typeface="Wingdings" pitchFamily="2" charset="2"/>
        <a:buChar char="§"/>
        <a:defRPr sz="1900">
          <a:solidFill>
            <a:schemeClr val="tx1"/>
          </a:solidFill>
          <a:effectLst>
            <a:outerShdw blurRad="38100" dist="38100" dir="2700000" algn="tl">
              <a:srgbClr val="000000"/>
            </a:outerShdw>
          </a:effectLst>
          <a:latin typeface="+mn-lt"/>
        </a:defRPr>
      </a:lvl4pPr>
      <a:lvl5pPr marL="19081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5pPr>
      <a:lvl6pPr marL="23653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6pPr>
      <a:lvl7pPr marL="28225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7pPr>
      <a:lvl8pPr marL="32797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8pPr>
      <a:lvl9pPr marL="3736975" indent="-209550" algn="l" defTabSz="846138" rtl="0" eaLnBrk="0" fontAlgn="base" hangingPunct="0">
        <a:spcBef>
          <a:spcPct val="20000"/>
        </a:spcBef>
        <a:spcAft>
          <a:spcPct val="0"/>
        </a:spcAft>
        <a:buClr>
          <a:schemeClr val="tx1"/>
        </a:buClr>
        <a:buSzPct val="100000"/>
        <a:buChar char="–"/>
        <a:defRPr sz="19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oyvault.com/nightmares/Voodoo%20Dolls.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Microsoft_Office_Excel_97-2003_Worksheet3.xls"/><Relationship Id="rId4" Type="http://schemas.openxmlformats.org/officeDocument/2006/relationships/oleObject" Target="../embeddings/Microsoft_Office_Excel_97-2003_Worksheet2.xls"/></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oleObject" Target="../embeddings/Microsoft_Office_Excel_97-2003_Worksheet4.xls"/><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Microsoft_Office_Excel_97-2003_Worksheet6.xls"/><Relationship Id="rId5" Type="http://schemas.openxmlformats.org/officeDocument/2006/relationships/oleObject" Target="../embeddings/Microsoft_Office_Excel_97-2003_Worksheet5.xls"/><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4.xml"/><Relationship Id="rId7" Type="http://schemas.openxmlformats.org/officeDocument/2006/relationships/oleObject" Target="../embeddings/oleObject2.bin"/><Relationship Id="rId2" Type="http://schemas.openxmlformats.org/officeDocument/2006/relationships/video" Target="file:///\\.psf\MacHome\Work\Talks\HM_fast_f.avi" TargetMode="External"/><Relationship Id="rId1" Type="http://schemas.openxmlformats.org/officeDocument/2006/relationships/vmlDrawing" Target="../drawings/vmlDrawing4.vml"/><Relationship Id="rId6" Type="http://schemas.openxmlformats.org/officeDocument/2006/relationships/image" Target="../media/image38.png"/><Relationship Id="rId5" Type="http://schemas.openxmlformats.org/officeDocument/2006/relationships/image" Target="../media/image30.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44.jpeg"/><Relationship Id="rId5" Type="http://schemas.openxmlformats.org/officeDocument/2006/relationships/oleObject" Target="../embeddings/Microsoft_Office_Excel_97-2003_Worksheet7.xls"/><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hyperlink" Target="http://varda.biophysics.mcw.edu/~cox/afniboard/index.html" TargetMode="External"/><Relationship Id="rId7" Type="http://schemas.openxmlformats.org/officeDocument/2006/relationships/hyperlink" Target="http://www.bic.mni.mcgill.ca/users/keith/"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brainvoyager.com/" TargetMode="External"/><Relationship Id="rId5" Type="http://schemas.openxmlformats.org/officeDocument/2006/relationships/hyperlink" Target="http://www.fil.ion.ucl.ac.uk/spm" TargetMode="External"/><Relationship Id="rId4" Type="http://schemas.openxmlformats.org/officeDocument/2006/relationships/hyperlink" Target="http://medx.sensor.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oleObject" Target="../embeddings/Microsoft_Office_Excel_97-2003_Worksheet8.xls"/><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Microsoft_Office_Excel_97-2003_Worksheet10.xls"/><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Microsoft_Office_Excel_97-2003_Worksheet9.xls"/><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oleObject" Target="../embeddings/Microsoft_Office_Excel_97-2003_Worksheet12.xls"/><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Microsoft_Office_Excel_97-2003_Worksheet11.xls"/><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4.xml"/><Relationship Id="rId7" Type="http://schemas.openxmlformats.org/officeDocument/2006/relationships/oleObject" Target="../embeddings/oleObject7.bin"/><Relationship Id="rId2" Type="http://schemas.openxmlformats.org/officeDocument/2006/relationships/video" Target="file:///\\.psf\MacHome\Work\Talks\HM_fast_f.avi" TargetMode="External"/><Relationship Id="rId1" Type="http://schemas.openxmlformats.org/officeDocument/2006/relationships/vmlDrawing" Target="../drawings/vmlDrawing9.vml"/><Relationship Id="rId6" Type="http://schemas.openxmlformats.org/officeDocument/2006/relationships/image" Target="../media/image38.png"/><Relationship Id="rId5" Type="http://schemas.openxmlformats.org/officeDocument/2006/relationships/image" Target="../media/image30.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53.png"/><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1.wmf"/></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29.png"/><Relationship Id="rId5" Type="http://schemas.openxmlformats.org/officeDocument/2006/relationships/image" Target="../media/image55.png"/><Relationship Id="rId4"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 Id="rId4" Type="http://schemas.openxmlformats.org/officeDocument/2006/relationships/image" Target="../media/image58.wmf"/></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6.png"/><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6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65.png"/><Relationship Id="rId4" Type="http://schemas.openxmlformats.org/officeDocument/2006/relationships/image" Target="../media/image64.png"/></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toyvault.com/nightmares/Voodoo%20Dolls.jp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8.png"/><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73.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Microsoft_Office_Excel_97-2003_Worksheet13.xls"/><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14.vml"/><Relationship Id="rId4" Type="http://schemas.openxmlformats.org/officeDocument/2006/relationships/oleObject" Target="../embeddings/Microsoft_Office_Excel_97-2003_Worksheet14.xls"/></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http://www.math.mcgill.ca/keith/HBM2000/HBM2000.html"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7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7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8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90.jpeg"/></Relationships>
</file>

<file path=ppt/slides/_rels/slide8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2.jpeg"/><Relationship Id="rId4" Type="http://schemas.openxmlformats.org/officeDocument/2006/relationships/image" Target="../media/image90.jpeg"/></Relationships>
</file>

<file path=ppt/slides/_rels/slide8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8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slideLayout" Target="../slideLayouts/slideLayout6.xml"/><Relationship Id="rId1" Type="http://schemas.openxmlformats.org/officeDocument/2006/relationships/video" Target="file:///C:\mike\AFNItalk\slices.mpeg"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15.vml"/></Relationships>
</file>

<file path=ppt/slides/_rels/slide8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4.xml"/><Relationship Id="rId4" Type="http://schemas.openxmlformats.org/officeDocument/2006/relationships/image" Target="../media/image9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toyvault.com/nightmares/Voodoo%20Dolls.jpg"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toyvault.com/nightmares/Voodoo%20Dolls.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2163" name="Rectangle 3"/>
          <p:cNvSpPr>
            <a:spLocks noChangeArrowheads="1"/>
          </p:cNvSpPr>
          <p:nvPr/>
        </p:nvSpPr>
        <p:spPr bwMode="auto">
          <a:xfrm>
            <a:off x="1585119" y="1827212"/>
            <a:ext cx="5927725" cy="1676400"/>
          </a:xfrm>
          <a:prstGeom prst="rect">
            <a:avLst/>
          </a:prstGeom>
          <a:noFill/>
          <a:ln w="12700">
            <a:noFill/>
            <a:miter lim="800000"/>
            <a:headEnd/>
            <a:tailEnd/>
          </a:ln>
          <a:effectLst/>
        </p:spPr>
        <p:txBody>
          <a:bodyPr lIns="87312" tIns="44450" rIns="87312" bIns="44450"/>
          <a:lstStyle/>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Michael S. Beauchamp, Ph.D.</a:t>
            </a:r>
          </a:p>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Assistant Professor</a:t>
            </a:r>
          </a:p>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Department of Neurobiology and Anatomy</a:t>
            </a:r>
          </a:p>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University of Texas Health Science Center at Houston</a:t>
            </a:r>
          </a:p>
          <a:p>
            <a:pPr marL="317500" indent="-317500" defTabSz="846138">
              <a:lnSpc>
                <a:spcPct val="80000"/>
              </a:lnSpc>
              <a:spcBef>
                <a:spcPct val="20000"/>
              </a:spcBef>
              <a:buClr>
                <a:schemeClr val="accent2"/>
              </a:buClr>
              <a:buFont typeface="Wingdings" pitchFamily="2" charset="2"/>
              <a:buNone/>
              <a:defRPr/>
            </a:pPr>
            <a:r>
              <a:rPr lang="en-US" sz="2100" dirty="0">
                <a:effectLst>
                  <a:outerShdw blurRad="38100" dist="38100" dir="2700000" algn="tl">
                    <a:srgbClr val="000000"/>
                  </a:outerShdw>
                </a:effectLst>
                <a:latin typeface="Arial" charset="0"/>
              </a:rPr>
              <a:t>Houston, TX</a:t>
            </a:r>
          </a:p>
          <a:p>
            <a:pPr marL="317500" indent="-317500" defTabSz="846138">
              <a:lnSpc>
                <a:spcPct val="80000"/>
              </a:lnSpc>
              <a:spcBef>
                <a:spcPct val="20000"/>
              </a:spcBef>
              <a:buClr>
                <a:schemeClr val="accent2"/>
              </a:buClr>
              <a:buFont typeface="Wingdings" pitchFamily="2" charset="2"/>
              <a:buNone/>
              <a:defRPr/>
            </a:pPr>
            <a:endParaRPr lang="en-US" sz="2100" dirty="0">
              <a:effectLst>
                <a:outerShdw blurRad="38100" dist="38100" dir="2700000" algn="tl">
                  <a:srgbClr val="000000"/>
                </a:outerShdw>
              </a:effectLst>
              <a:latin typeface="Arial" charset="0"/>
            </a:endParaRPr>
          </a:p>
          <a:p>
            <a:pPr marL="317500" indent="-317500" defTabSz="846138">
              <a:lnSpc>
                <a:spcPct val="80000"/>
              </a:lnSpc>
              <a:spcBef>
                <a:spcPct val="20000"/>
              </a:spcBef>
              <a:buClr>
                <a:schemeClr val="accent2"/>
              </a:buClr>
              <a:buFont typeface="Wingdings" pitchFamily="2" charset="2"/>
              <a:buNone/>
              <a:defRPr/>
            </a:pPr>
            <a:endParaRPr lang="en-US" sz="2100" dirty="0">
              <a:effectLst>
                <a:outerShdw blurRad="38100" dist="38100" dir="2700000" algn="tl">
                  <a:srgbClr val="000000"/>
                </a:outerShdw>
              </a:effectLst>
              <a:latin typeface="Arial" charset="0"/>
            </a:endParaRPr>
          </a:p>
        </p:txBody>
      </p:sp>
      <p:pic>
        <p:nvPicPr>
          <p:cNvPr id="2052" name="Picture 4" descr="utmsh_logo_centered"/>
          <p:cNvPicPr>
            <a:picLocks noChangeAspect="1" noChangeArrowheads="1"/>
          </p:cNvPicPr>
          <p:nvPr/>
        </p:nvPicPr>
        <p:blipFill>
          <a:blip r:embed="rId3" cstate="print"/>
          <a:srcRect l="37950" t="12962" r="38374" b="52245"/>
          <a:stretch>
            <a:fillRect/>
          </a:stretch>
        </p:blipFill>
        <p:spPr bwMode="auto">
          <a:xfrm>
            <a:off x="289719" y="2208212"/>
            <a:ext cx="1188068" cy="1049955"/>
          </a:xfrm>
          <a:prstGeom prst="rect">
            <a:avLst/>
          </a:prstGeom>
          <a:noFill/>
          <a:ln w="9525">
            <a:noFill/>
            <a:miter lim="800000"/>
            <a:headEnd/>
            <a:tailEnd/>
          </a:ln>
        </p:spPr>
      </p:pic>
      <p:sp>
        <p:nvSpPr>
          <p:cNvPr id="2012165" name="Rectangle 5"/>
          <p:cNvSpPr>
            <a:spLocks noChangeArrowheads="1"/>
          </p:cNvSpPr>
          <p:nvPr/>
        </p:nvSpPr>
        <p:spPr bwMode="auto">
          <a:xfrm>
            <a:off x="289719" y="3884612"/>
            <a:ext cx="5181600" cy="384175"/>
          </a:xfrm>
          <a:prstGeom prst="rect">
            <a:avLst/>
          </a:prstGeom>
          <a:noFill/>
          <a:ln w="12700">
            <a:noFill/>
            <a:miter lim="800000"/>
            <a:headEnd/>
            <a:tailEnd/>
          </a:ln>
          <a:effectLst/>
        </p:spPr>
        <p:txBody>
          <a:bodyPr>
            <a:spAutoFit/>
          </a:bodyPr>
          <a:lstStyle/>
          <a:p>
            <a:pPr>
              <a:lnSpc>
                <a:spcPct val="80000"/>
              </a:lnSpc>
              <a:spcBef>
                <a:spcPct val="20000"/>
              </a:spcBef>
              <a:buClr>
                <a:schemeClr val="accent2"/>
              </a:buClr>
              <a:buFont typeface="Wingdings" pitchFamily="2" charset="2"/>
              <a:buNone/>
              <a:defRPr/>
            </a:pPr>
            <a:r>
              <a:rPr lang="en-US" sz="2400" b="1" dirty="0">
                <a:effectLst>
                  <a:outerShdw blurRad="38100" dist="38100" dir="2700000" algn="tl">
                    <a:srgbClr val="000000"/>
                  </a:outerShdw>
                </a:effectLst>
              </a:rPr>
              <a:t>Michael.S.Beauchamp@uth.tmc.edu</a:t>
            </a:r>
          </a:p>
        </p:txBody>
      </p:sp>
      <p:sp>
        <p:nvSpPr>
          <p:cNvPr id="2054" name="Rectangle 6"/>
          <p:cNvSpPr>
            <a:spLocks noGrp="1" noChangeArrowheads="1"/>
          </p:cNvSpPr>
          <p:nvPr>
            <p:ph type="title"/>
          </p:nvPr>
        </p:nvSpPr>
        <p:spPr>
          <a:xfrm>
            <a:off x="366713" y="455612"/>
            <a:ext cx="9509125" cy="1060450"/>
          </a:xfrm>
          <a:noFill/>
        </p:spPr>
        <p:txBody>
          <a:bodyPr/>
          <a:lstStyle/>
          <a:p>
            <a:r>
              <a:rPr lang="en-US" dirty="0" smtClean="0"/>
              <a:t>Some notes on fMRI</a:t>
            </a:r>
            <a:endParaRPr lang="en-US" dirty="0"/>
          </a:p>
        </p:txBody>
      </p:sp>
      <p:pic>
        <p:nvPicPr>
          <p:cNvPr id="2055" name="Picture 7" descr="utmsh_logo_centered"/>
          <p:cNvPicPr>
            <a:picLocks noChangeAspect="1" noChangeArrowheads="1"/>
          </p:cNvPicPr>
          <p:nvPr/>
        </p:nvPicPr>
        <p:blipFill>
          <a:blip r:embed="rId4" cstate="print"/>
          <a:srcRect l="7573" t="48091" r="7736" b="24164"/>
          <a:stretch>
            <a:fillRect/>
          </a:stretch>
        </p:blipFill>
        <p:spPr bwMode="auto">
          <a:xfrm>
            <a:off x="289719" y="1979612"/>
            <a:ext cx="1188068" cy="230188"/>
          </a:xfrm>
          <a:prstGeom prst="rect">
            <a:avLst/>
          </a:prstGeom>
          <a:noFill/>
          <a:ln w="9525">
            <a:noFill/>
            <a:miter lim="800000"/>
            <a:headEnd/>
            <a:tailEnd/>
          </a:ln>
        </p:spPr>
      </p:pic>
      <p:sp>
        <p:nvSpPr>
          <p:cNvPr id="7" name="TextBox 6"/>
          <p:cNvSpPr txBox="1"/>
          <p:nvPr/>
        </p:nvSpPr>
        <p:spPr>
          <a:xfrm>
            <a:off x="4709319" y="4583330"/>
            <a:ext cx="4648200" cy="584775"/>
          </a:xfrm>
          <a:prstGeom prst="rect">
            <a:avLst/>
          </a:prstGeom>
          <a:noFill/>
        </p:spPr>
        <p:txBody>
          <a:bodyPr wrap="square" rtlCol="0">
            <a:spAutoFit/>
          </a:bodyPr>
          <a:lstStyle/>
          <a:p>
            <a:r>
              <a:rPr lang="en-US" b="1" dirty="0" smtClean="0"/>
              <a:t>Texas Children’s Hospital fMRI Interest Group</a:t>
            </a:r>
          </a:p>
          <a:p>
            <a:r>
              <a:rPr lang="en-US" b="1" dirty="0" smtClean="0"/>
              <a:t>2 Dec 2009</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874" name="Picture 2"/>
          <p:cNvPicPr>
            <a:picLocks noChangeAspect="1" noChangeArrowheads="1"/>
          </p:cNvPicPr>
          <p:nvPr/>
        </p:nvPicPr>
        <p:blipFill>
          <a:blip r:embed="rId2" cstate="print"/>
          <a:srcRect/>
          <a:stretch>
            <a:fillRect/>
          </a:stretch>
        </p:blipFill>
        <p:spPr bwMode="auto">
          <a:xfrm>
            <a:off x="823119" y="227012"/>
            <a:ext cx="4562475" cy="6172200"/>
          </a:xfrm>
          <a:prstGeom prst="rect">
            <a:avLst/>
          </a:prstGeom>
          <a:noFill/>
          <a:ln w="9525">
            <a:noFill/>
            <a:miter lim="800000"/>
            <a:headEnd/>
            <a:tailEnd/>
          </a:ln>
        </p:spPr>
      </p:pic>
      <p:sp>
        <p:nvSpPr>
          <p:cNvPr id="5" name="TextBox 4"/>
          <p:cNvSpPr txBox="1"/>
          <p:nvPr/>
        </p:nvSpPr>
        <p:spPr>
          <a:xfrm>
            <a:off x="5776119" y="5908258"/>
            <a:ext cx="1676400" cy="338554"/>
          </a:xfrm>
          <a:prstGeom prst="rect">
            <a:avLst/>
          </a:prstGeom>
          <a:noFill/>
        </p:spPr>
        <p:txBody>
          <a:bodyPr wrap="square" rtlCol="0">
            <a:spAutoFit/>
          </a:bodyPr>
          <a:lstStyle/>
          <a:p>
            <a:r>
              <a:rPr lang="en-US" dirty="0" smtClean="0">
                <a:latin typeface="+mj-lt"/>
              </a:rPr>
              <a:t>Fig. 5, </a:t>
            </a:r>
            <a:r>
              <a:rPr lang="en-US" dirty="0" err="1" smtClean="0">
                <a:latin typeface="+mj-lt"/>
              </a:rPr>
              <a:t>Vul</a:t>
            </a:r>
            <a:r>
              <a:rPr lang="en-US" dirty="0" smtClean="0">
                <a:latin typeface="+mj-lt"/>
              </a:rPr>
              <a:t> et al</a:t>
            </a:r>
            <a:endParaRPr lang="en-US"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26" name="Picture 2" descr="http://www.toyvault.com/nightmares/Voodoo%20Dolls.jpg">
            <a:hlinkClick r:id="rId3"/>
          </p:cNvPr>
          <p:cNvPicPr>
            <a:picLocks noChangeAspect="1" noChangeArrowheads="1"/>
          </p:cNvPicPr>
          <p:nvPr/>
        </p:nvPicPr>
        <p:blipFill>
          <a:blip r:embed="rId4" cstate="print"/>
          <a:srcRect l="15194" t="7597" r="15484" b="10103"/>
          <a:stretch>
            <a:fillRect/>
          </a:stretch>
        </p:blipFill>
        <p:spPr bwMode="auto">
          <a:xfrm>
            <a:off x="1204119" y="760412"/>
            <a:ext cx="5562600" cy="4953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ChangeArrowheads="1"/>
          </p:cNvSpPr>
          <p:nvPr>
            <p:ph type="title"/>
          </p:nvPr>
        </p:nvSpPr>
        <p:spPr/>
        <p:txBody>
          <a:bodyPr/>
          <a:lstStyle/>
          <a:p>
            <a:r>
              <a:rPr lang="en-US"/>
              <a:t>Things to look for </a:t>
            </a:r>
          </a:p>
        </p:txBody>
      </p:sp>
      <p:sp>
        <p:nvSpPr>
          <p:cNvPr id="799747" name="Text Box 3"/>
          <p:cNvSpPr txBox="1">
            <a:spLocks noChangeArrowheads="1"/>
          </p:cNvSpPr>
          <p:nvPr/>
        </p:nvSpPr>
        <p:spPr bwMode="auto">
          <a:xfrm>
            <a:off x="1281113" y="1903413"/>
            <a:ext cx="7696200" cy="336550"/>
          </a:xfrm>
          <a:prstGeom prst="rect">
            <a:avLst/>
          </a:prstGeom>
          <a:noFill/>
          <a:ln w="12700">
            <a:noFill/>
            <a:miter lim="800000"/>
            <a:headEnd/>
            <a:tailEnd/>
          </a:ln>
          <a:effectLst/>
        </p:spPr>
        <p:txBody>
          <a:bodyPr>
            <a:spAutoFit/>
          </a:bodyPr>
          <a:lstStyle/>
          <a:p>
            <a:pPr>
              <a:spcBef>
                <a:spcPct val="50000"/>
              </a:spcBef>
            </a:pPr>
            <a:endParaRPr lang="en-US"/>
          </a:p>
        </p:txBody>
      </p:sp>
      <p:sp>
        <p:nvSpPr>
          <p:cNvPr id="799748" name="Text Box 4"/>
          <p:cNvSpPr txBox="1">
            <a:spLocks noChangeArrowheads="1"/>
          </p:cNvSpPr>
          <p:nvPr/>
        </p:nvSpPr>
        <p:spPr bwMode="auto">
          <a:xfrm>
            <a:off x="1281113" y="1827213"/>
            <a:ext cx="8077200" cy="3560762"/>
          </a:xfrm>
          <a:prstGeom prst="rect">
            <a:avLst/>
          </a:prstGeom>
          <a:noFill/>
          <a:ln w="12700">
            <a:noFill/>
            <a:miter lim="800000"/>
            <a:headEnd/>
            <a:tailEnd/>
          </a:ln>
          <a:effectLst/>
        </p:spPr>
        <p:txBody>
          <a:bodyPr>
            <a:spAutoFit/>
          </a:bodyPr>
          <a:lstStyle/>
          <a:p>
            <a:pPr marL="457200" indent="-457200">
              <a:spcBef>
                <a:spcPct val="50000"/>
              </a:spcBef>
              <a:buFontTx/>
              <a:buAutoNum type="arabicParenR"/>
            </a:pPr>
            <a:r>
              <a:rPr lang="en-US" sz="2400">
                <a:latin typeface="Palatino Linotype" pitchFamily="18" charset="0"/>
              </a:rPr>
              <a:t>Unaltered, Whole-Brain Activation Maps</a:t>
            </a:r>
          </a:p>
          <a:p>
            <a:pPr marL="457200" indent="-457200">
              <a:spcBef>
                <a:spcPct val="50000"/>
              </a:spcBef>
              <a:buFontTx/>
              <a:buAutoNum type="arabicParenR"/>
            </a:pPr>
            <a:r>
              <a:rPr lang="en-US" sz="2400">
                <a:latin typeface="Palatino Linotype" pitchFamily="18" charset="0"/>
              </a:rPr>
              <a:t>Average MR Timeseries from Regions of Interest</a:t>
            </a:r>
          </a:p>
          <a:p>
            <a:pPr marL="457200" indent="-457200">
              <a:spcBef>
                <a:spcPct val="50000"/>
              </a:spcBef>
              <a:buFontTx/>
              <a:buAutoNum type="arabicParenR"/>
            </a:pPr>
            <a:r>
              <a:rPr lang="en-US" sz="2400">
                <a:latin typeface="Palatino Linotype" pitchFamily="18" charset="0"/>
              </a:rPr>
              <a:t>Maps from Multiple Individual Subjects</a:t>
            </a:r>
          </a:p>
          <a:p>
            <a:pPr marL="457200" indent="-457200">
              <a:spcBef>
                <a:spcPct val="50000"/>
              </a:spcBef>
              <a:buFontTx/>
              <a:buAutoNum type="arabicParenR"/>
            </a:pPr>
            <a:r>
              <a:rPr lang="en-US" sz="2400">
                <a:latin typeface="Palatino Linotype" pitchFamily="18" charset="0"/>
              </a:rPr>
              <a:t>Random-Effects Group Maps</a:t>
            </a:r>
          </a:p>
          <a:p>
            <a:pPr marL="457200" indent="-457200">
              <a:spcBef>
                <a:spcPct val="50000"/>
              </a:spcBef>
              <a:buFontTx/>
              <a:buAutoNum type="arabicParenR"/>
            </a:pPr>
            <a:r>
              <a:rPr lang="en-US" sz="2400">
                <a:latin typeface="Palatino Linotype" pitchFamily="18" charset="0"/>
              </a:rPr>
              <a:t>Behavioral Data</a:t>
            </a:r>
          </a:p>
          <a:p>
            <a:pPr marL="457200" indent="-457200">
              <a:spcBef>
                <a:spcPct val="50000"/>
              </a:spcBef>
              <a:buFontTx/>
              <a:buAutoNum type="arabicParenR"/>
            </a:pPr>
            <a:r>
              <a:rPr lang="en-US" sz="2400">
                <a:latin typeface="Palatino Linotype" pitchFamily="18" charset="0"/>
              </a:rPr>
              <a:t>Clear explanation of the analysis, especially statistical tests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21" name="Picture 5"/>
          <p:cNvPicPr>
            <a:picLocks noChangeArrowheads="1"/>
          </p:cNvPicPr>
          <p:nvPr/>
        </p:nvPicPr>
        <p:blipFill>
          <a:blip r:embed="rId2" cstate="print"/>
          <a:srcRect r="66667"/>
          <a:stretch>
            <a:fillRect/>
          </a:stretch>
        </p:blipFill>
        <p:spPr bwMode="auto">
          <a:xfrm>
            <a:off x="976313" y="4189413"/>
            <a:ext cx="2057400" cy="2057400"/>
          </a:xfrm>
          <a:prstGeom prst="rect">
            <a:avLst/>
          </a:prstGeom>
          <a:noFill/>
          <a:ln w="12700">
            <a:noFill/>
            <a:miter lim="800000"/>
            <a:headEnd/>
            <a:tailEnd/>
          </a:ln>
          <a:effectLst/>
        </p:spPr>
      </p:pic>
      <p:pic>
        <p:nvPicPr>
          <p:cNvPr id="930822" name="Picture 6"/>
          <p:cNvPicPr>
            <a:picLocks noChangeArrowheads="1"/>
          </p:cNvPicPr>
          <p:nvPr/>
        </p:nvPicPr>
        <p:blipFill>
          <a:blip r:embed="rId2" cstate="print"/>
          <a:srcRect l="19444" t="72000" r="66667"/>
          <a:stretch>
            <a:fillRect/>
          </a:stretch>
        </p:blipFill>
        <p:spPr bwMode="auto">
          <a:xfrm>
            <a:off x="3795713" y="4875213"/>
            <a:ext cx="762000" cy="533400"/>
          </a:xfrm>
          <a:prstGeom prst="rect">
            <a:avLst/>
          </a:prstGeom>
          <a:noFill/>
          <a:ln w="12700">
            <a:noFill/>
            <a:miter lim="800000"/>
            <a:headEnd/>
            <a:tailEnd/>
          </a:ln>
          <a:effectLst/>
        </p:spPr>
      </p:pic>
      <p:sp>
        <p:nvSpPr>
          <p:cNvPr id="930818" name="Rectangle 2"/>
          <p:cNvSpPr>
            <a:spLocks noGrp="1" noChangeArrowheads="1"/>
          </p:cNvSpPr>
          <p:nvPr>
            <p:ph type="title"/>
          </p:nvPr>
        </p:nvSpPr>
        <p:spPr/>
        <p:txBody>
          <a:bodyPr/>
          <a:lstStyle/>
          <a:p>
            <a:r>
              <a:rPr lang="en-US"/>
              <a:t>Things to look for </a:t>
            </a:r>
          </a:p>
        </p:txBody>
      </p:sp>
      <p:sp>
        <p:nvSpPr>
          <p:cNvPr id="930819" name="Text Box 3"/>
          <p:cNvSpPr txBox="1">
            <a:spLocks noChangeArrowheads="1"/>
          </p:cNvSpPr>
          <p:nvPr/>
        </p:nvSpPr>
        <p:spPr bwMode="auto">
          <a:xfrm>
            <a:off x="1281113" y="1903413"/>
            <a:ext cx="7696200" cy="336550"/>
          </a:xfrm>
          <a:prstGeom prst="rect">
            <a:avLst/>
          </a:prstGeom>
          <a:noFill/>
          <a:ln w="12700">
            <a:noFill/>
            <a:miter lim="800000"/>
            <a:headEnd/>
            <a:tailEnd/>
          </a:ln>
          <a:effectLst/>
        </p:spPr>
        <p:txBody>
          <a:bodyPr>
            <a:spAutoFit/>
          </a:bodyPr>
          <a:lstStyle/>
          <a:p>
            <a:pPr>
              <a:spcBef>
                <a:spcPct val="50000"/>
              </a:spcBef>
            </a:pPr>
            <a:endParaRPr lang="en-US"/>
          </a:p>
        </p:txBody>
      </p:sp>
      <p:sp>
        <p:nvSpPr>
          <p:cNvPr id="930820" name="Text Box 4"/>
          <p:cNvSpPr txBox="1">
            <a:spLocks noChangeArrowheads="1"/>
          </p:cNvSpPr>
          <p:nvPr/>
        </p:nvSpPr>
        <p:spPr bwMode="auto">
          <a:xfrm>
            <a:off x="366713" y="1446213"/>
            <a:ext cx="8991600" cy="2566987"/>
          </a:xfrm>
          <a:prstGeom prst="rect">
            <a:avLst/>
          </a:prstGeom>
          <a:noFill/>
          <a:ln w="12700">
            <a:noFill/>
            <a:miter lim="800000"/>
            <a:headEnd/>
            <a:tailEnd/>
          </a:ln>
          <a:effectLst/>
        </p:spPr>
        <p:txBody>
          <a:bodyPr>
            <a:spAutoFit/>
          </a:bodyPr>
          <a:lstStyle/>
          <a:p>
            <a:pPr marL="457200" indent="-457200">
              <a:spcBef>
                <a:spcPct val="50000"/>
              </a:spcBef>
            </a:pPr>
            <a:r>
              <a:rPr lang="en-US" sz="1800">
                <a:latin typeface="Palatino Linotype" pitchFamily="18" charset="0"/>
              </a:rPr>
              <a:t>Unaltered, Whole-Brain Activation Maps</a:t>
            </a:r>
          </a:p>
          <a:p>
            <a:pPr marL="457200" indent="-457200">
              <a:spcBef>
                <a:spcPct val="50000"/>
              </a:spcBef>
            </a:pPr>
            <a:r>
              <a:rPr lang="en-US" sz="1800">
                <a:latin typeface="Palatino Linotype" pitchFamily="18" charset="0"/>
              </a:rPr>
              <a:t>Common deception techniques:</a:t>
            </a:r>
          </a:p>
          <a:p>
            <a:pPr marL="457200" indent="-457200">
              <a:spcBef>
                <a:spcPct val="50000"/>
              </a:spcBef>
            </a:pPr>
            <a:r>
              <a:rPr lang="en-US" sz="1800">
                <a:latin typeface="Palatino Linotype" pitchFamily="18" charset="0"/>
              </a:rPr>
              <a:t>Using different thresholds for different regions (low where you want to see activity, high where you don’t)</a:t>
            </a:r>
          </a:p>
          <a:p>
            <a:pPr marL="457200" indent="-457200">
              <a:spcBef>
                <a:spcPct val="50000"/>
              </a:spcBef>
            </a:pPr>
            <a:r>
              <a:rPr lang="en-US" sz="1800">
                <a:latin typeface="Palatino Linotype" pitchFamily="18" charset="0"/>
              </a:rPr>
              <a:t>Photoshop-ing (or otherwise eliminating) regions with activity you don’t want to explain</a:t>
            </a:r>
          </a:p>
          <a:p>
            <a:pPr marL="457200" indent="-457200">
              <a:spcBef>
                <a:spcPct val="50000"/>
              </a:spcBef>
            </a:pPr>
            <a:endParaRPr lang="en-US" sz="1800">
              <a:latin typeface="Palatino Linotype" pitchFamily="18" charset="0"/>
            </a:endParaRPr>
          </a:p>
        </p:txBody>
      </p:sp>
      <p:sp>
        <p:nvSpPr>
          <p:cNvPr id="930827" name="Text Box 11"/>
          <p:cNvSpPr txBox="1">
            <a:spLocks noChangeArrowheads="1"/>
          </p:cNvSpPr>
          <p:nvPr/>
        </p:nvSpPr>
        <p:spPr bwMode="auto">
          <a:xfrm>
            <a:off x="976313" y="3732213"/>
            <a:ext cx="1981200" cy="336550"/>
          </a:xfrm>
          <a:prstGeom prst="rect">
            <a:avLst/>
          </a:prstGeom>
          <a:noFill/>
          <a:ln w="12700">
            <a:noFill/>
            <a:miter lim="800000"/>
            <a:headEnd/>
            <a:tailEnd/>
          </a:ln>
          <a:effectLst/>
        </p:spPr>
        <p:txBody>
          <a:bodyPr>
            <a:spAutoFit/>
          </a:bodyPr>
          <a:lstStyle/>
          <a:p>
            <a:pPr>
              <a:spcBef>
                <a:spcPct val="50000"/>
              </a:spcBef>
            </a:pPr>
            <a:r>
              <a:rPr lang="en-US">
                <a:latin typeface="Palatino Linotype" pitchFamily="18" charset="0"/>
              </a:rPr>
              <a:t>Poor Quality Data</a:t>
            </a:r>
          </a:p>
        </p:txBody>
      </p:sp>
      <p:sp>
        <p:nvSpPr>
          <p:cNvPr id="930828" name="Text Box 12"/>
          <p:cNvSpPr txBox="1">
            <a:spLocks noChangeArrowheads="1"/>
          </p:cNvSpPr>
          <p:nvPr/>
        </p:nvSpPr>
        <p:spPr bwMode="auto">
          <a:xfrm>
            <a:off x="3414713" y="3960813"/>
            <a:ext cx="1981200" cy="581025"/>
          </a:xfrm>
          <a:prstGeom prst="rect">
            <a:avLst/>
          </a:prstGeom>
          <a:noFill/>
          <a:ln w="12700">
            <a:noFill/>
            <a:miter lim="800000"/>
            <a:headEnd/>
            <a:tailEnd/>
          </a:ln>
          <a:effectLst/>
        </p:spPr>
        <p:txBody>
          <a:bodyPr>
            <a:spAutoFit/>
          </a:bodyPr>
          <a:lstStyle/>
          <a:p>
            <a:pPr>
              <a:spcBef>
                <a:spcPct val="50000"/>
              </a:spcBef>
            </a:pPr>
            <a:r>
              <a:rPr lang="en-US">
                <a:latin typeface="Palatino Linotype" pitchFamily="18" charset="0"/>
              </a:rPr>
              <a:t>What the authors actually show you</a:t>
            </a:r>
          </a:p>
        </p:txBody>
      </p:sp>
      <p:sp>
        <p:nvSpPr>
          <p:cNvPr id="930829" name="Text Box 13"/>
          <p:cNvSpPr txBox="1">
            <a:spLocks noChangeArrowheads="1"/>
          </p:cNvSpPr>
          <p:nvPr/>
        </p:nvSpPr>
        <p:spPr bwMode="auto">
          <a:xfrm>
            <a:off x="6919913" y="3732213"/>
            <a:ext cx="1981200" cy="336550"/>
          </a:xfrm>
          <a:prstGeom prst="rect">
            <a:avLst/>
          </a:prstGeom>
          <a:noFill/>
          <a:ln w="12700">
            <a:noFill/>
            <a:miter lim="800000"/>
            <a:headEnd/>
            <a:tailEnd/>
          </a:ln>
          <a:effectLst/>
        </p:spPr>
        <p:txBody>
          <a:bodyPr>
            <a:spAutoFit/>
          </a:bodyPr>
          <a:lstStyle/>
          <a:p>
            <a:pPr>
              <a:spcBef>
                <a:spcPct val="50000"/>
              </a:spcBef>
            </a:pPr>
            <a:r>
              <a:rPr lang="en-US">
                <a:latin typeface="Palatino Linotype" pitchFamily="18" charset="0"/>
              </a:rPr>
              <a:t>Good Quality Data</a:t>
            </a:r>
          </a:p>
        </p:txBody>
      </p:sp>
      <p:pic>
        <p:nvPicPr>
          <p:cNvPr id="930830" name="Picture 14"/>
          <p:cNvPicPr>
            <a:picLocks noChangeArrowheads="1"/>
          </p:cNvPicPr>
          <p:nvPr/>
        </p:nvPicPr>
        <p:blipFill>
          <a:blip r:embed="rId2" cstate="print"/>
          <a:srcRect l="68329"/>
          <a:stretch>
            <a:fillRect/>
          </a:stretch>
        </p:blipFill>
        <p:spPr bwMode="auto">
          <a:xfrm>
            <a:off x="6691313" y="4113213"/>
            <a:ext cx="2057400" cy="213995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5332" name="Picture 4"/>
          <p:cNvPicPr>
            <a:picLocks noChangeAspect="1" noChangeArrowheads="1"/>
          </p:cNvPicPr>
          <p:nvPr/>
        </p:nvPicPr>
        <p:blipFill>
          <a:blip r:embed="rId2" cstate="print"/>
          <a:srcRect/>
          <a:stretch>
            <a:fillRect/>
          </a:stretch>
        </p:blipFill>
        <p:spPr bwMode="auto">
          <a:xfrm>
            <a:off x="0" y="0"/>
            <a:ext cx="9875838" cy="1628775"/>
          </a:xfrm>
          <a:prstGeom prst="rect">
            <a:avLst/>
          </a:prstGeom>
          <a:noFill/>
          <a:ln w="12700">
            <a:noFill/>
            <a:miter lim="800000"/>
            <a:headEnd/>
            <a:tailEnd/>
          </a:ln>
          <a:effectLst/>
        </p:spPr>
      </p:pic>
      <p:pic>
        <p:nvPicPr>
          <p:cNvPr id="995333" name="Picture 5"/>
          <p:cNvPicPr>
            <a:picLocks noChangeAspect="1" noChangeArrowheads="1"/>
          </p:cNvPicPr>
          <p:nvPr/>
        </p:nvPicPr>
        <p:blipFill>
          <a:blip r:embed="rId3" cstate="print"/>
          <a:srcRect/>
          <a:stretch>
            <a:fillRect/>
          </a:stretch>
        </p:blipFill>
        <p:spPr bwMode="auto">
          <a:xfrm>
            <a:off x="0" y="1827213"/>
            <a:ext cx="9875838" cy="3832225"/>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4" name="Rectangle 4"/>
          <p:cNvSpPr>
            <a:spLocks noGrp="1" noChangeArrowheads="1"/>
          </p:cNvSpPr>
          <p:nvPr>
            <p:ph type="title"/>
          </p:nvPr>
        </p:nvSpPr>
        <p:spPr/>
        <p:txBody>
          <a:bodyPr/>
          <a:lstStyle/>
          <a:p>
            <a:r>
              <a:rPr lang="en-US"/>
              <a:t>Things to look for </a:t>
            </a:r>
          </a:p>
        </p:txBody>
      </p:sp>
      <p:sp>
        <p:nvSpPr>
          <p:cNvPr id="931845" name="Text Box 5"/>
          <p:cNvSpPr txBox="1">
            <a:spLocks noChangeArrowheads="1"/>
          </p:cNvSpPr>
          <p:nvPr/>
        </p:nvSpPr>
        <p:spPr bwMode="auto">
          <a:xfrm>
            <a:off x="1281113" y="1903413"/>
            <a:ext cx="7696200" cy="336550"/>
          </a:xfrm>
          <a:prstGeom prst="rect">
            <a:avLst/>
          </a:prstGeom>
          <a:noFill/>
          <a:ln w="12700">
            <a:noFill/>
            <a:miter lim="800000"/>
            <a:headEnd/>
            <a:tailEnd/>
          </a:ln>
          <a:effectLst/>
        </p:spPr>
        <p:txBody>
          <a:bodyPr>
            <a:spAutoFit/>
          </a:bodyPr>
          <a:lstStyle/>
          <a:p>
            <a:pPr>
              <a:spcBef>
                <a:spcPct val="50000"/>
              </a:spcBef>
            </a:pPr>
            <a:endParaRPr lang="en-US"/>
          </a:p>
        </p:txBody>
      </p:sp>
      <p:sp>
        <p:nvSpPr>
          <p:cNvPr id="931846" name="Text Box 6"/>
          <p:cNvSpPr txBox="1">
            <a:spLocks noChangeArrowheads="1"/>
          </p:cNvSpPr>
          <p:nvPr/>
        </p:nvSpPr>
        <p:spPr bwMode="auto">
          <a:xfrm>
            <a:off x="366713" y="1446213"/>
            <a:ext cx="8991600" cy="1711325"/>
          </a:xfrm>
          <a:prstGeom prst="rect">
            <a:avLst/>
          </a:prstGeom>
          <a:noFill/>
          <a:ln w="12700">
            <a:noFill/>
            <a:miter lim="800000"/>
            <a:headEnd/>
            <a:tailEnd/>
          </a:ln>
          <a:effectLst/>
        </p:spPr>
        <p:txBody>
          <a:bodyPr>
            <a:spAutoFit/>
          </a:bodyPr>
          <a:lstStyle/>
          <a:p>
            <a:pPr marL="457200" indent="-457200">
              <a:spcBef>
                <a:spcPct val="50000"/>
              </a:spcBef>
            </a:pPr>
            <a:r>
              <a:rPr lang="en-US">
                <a:latin typeface="Palatino Linotype" pitchFamily="18" charset="0"/>
              </a:rPr>
              <a:t>Average MR Timeseries from Regions of Interest</a:t>
            </a:r>
            <a:endParaRPr lang="en-US" sz="1800">
              <a:latin typeface="Palatino Linotype" pitchFamily="18" charset="0"/>
            </a:endParaRPr>
          </a:p>
          <a:p>
            <a:pPr marL="457200" indent="-457200">
              <a:spcBef>
                <a:spcPct val="50000"/>
              </a:spcBef>
            </a:pPr>
            <a:r>
              <a:rPr lang="en-US" sz="1800">
                <a:latin typeface="Palatino Linotype" pitchFamily="18" charset="0"/>
              </a:rPr>
              <a:t>Common deception techniques: Showing bar graphs, t-statistics, curve fits to the data (especially SPM) or any other method to avoid showing the actual MR data</a:t>
            </a:r>
          </a:p>
          <a:p>
            <a:pPr marL="457200" indent="-457200">
              <a:spcBef>
                <a:spcPct val="50000"/>
              </a:spcBef>
            </a:pPr>
            <a:r>
              <a:rPr lang="en-US" sz="1800">
                <a:latin typeface="Palatino Linotype" pitchFamily="18" charset="0"/>
              </a:rPr>
              <a:t>Arrow indicates stimulus onset—note that histogram is actually generated from mean +SD of poor quality data!</a:t>
            </a:r>
          </a:p>
        </p:txBody>
      </p:sp>
      <p:sp>
        <p:nvSpPr>
          <p:cNvPr id="931847" name="Text Box 7"/>
          <p:cNvSpPr txBox="1">
            <a:spLocks noChangeArrowheads="1"/>
          </p:cNvSpPr>
          <p:nvPr/>
        </p:nvSpPr>
        <p:spPr bwMode="auto">
          <a:xfrm>
            <a:off x="976313" y="3275013"/>
            <a:ext cx="1981200" cy="336550"/>
          </a:xfrm>
          <a:prstGeom prst="rect">
            <a:avLst/>
          </a:prstGeom>
          <a:noFill/>
          <a:ln w="12700">
            <a:noFill/>
            <a:miter lim="800000"/>
            <a:headEnd/>
            <a:tailEnd/>
          </a:ln>
          <a:effectLst/>
        </p:spPr>
        <p:txBody>
          <a:bodyPr>
            <a:spAutoFit/>
          </a:bodyPr>
          <a:lstStyle/>
          <a:p>
            <a:pPr>
              <a:spcBef>
                <a:spcPct val="50000"/>
              </a:spcBef>
            </a:pPr>
            <a:r>
              <a:rPr lang="en-US">
                <a:latin typeface="Palatino Linotype" pitchFamily="18" charset="0"/>
              </a:rPr>
              <a:t>Poor Quality Data</a:t>
            </a:r>
          </a:p>
        </p:txBody>
      </p:sp>
      <p:sp>
        <p:nvSpPr>
          <p:cNvPr id="931848" name="Text Box 8"/>
          <p:cNvSpPr txBox="1">
            <a:spLocks noChangeArrowheads="1"/>
          </p:cNvSpPr>
          <p:nvPr/>
        </p:nvSpPr>
        <p:spPr bwMode="auto">
          <a:xfrm>
            <a:off x="4100513" y="3122613"/>
            <a:ext cx="1981200" cy="581025"/>
          </a:xfrm>
          <a:prstGeom prst="rect">
            <a:avLst/>
          </a:prstGeom>
          <a:noFill/>
          <a:ln w="12700">
            <a:noFill/>
            <a:miter lim="800000"/>
            <a:headEnd/>
            <a:tailEnd/>
          </a:ln>
          <a:effectLst/>
        </p:spPr>
        <p:txBody>
          <a:bodyPr>
            <a:spAutoFit/>
          </a:bodyPr>
          <a:lstStyle/>
          <a:p>
            <a:pPr>
              <a:spcBef>
                <a:spcPct val="50000"/>
              </a:spcBef>
            </a:pPr>
            <a:r>
              <a:rPr lang="en-US">
                <a:latin typeface="Palatino Linotype" pitchFamily="18" charset="0"/>
              </a:rPr>
              <a:t>What the authors actually show you</a:t>
            </a:r>
          </a:p>
        </p:txBody>
      </p:sp>
      <p:sp>
        <p:nvSpPr>
          <p:cNvPr id="931849" name="Text Box 9"/>
          <p:cNvSpPr txBox="1">
            <a:spLocks noChangeArrowheads="1"/>
          </p:cNvSpPr>
          <p:nvPr/>
        </p:nvSpPr>
        <p:spPr bwMode="auto">
          <a:xfrm>
            <a:off x="7072313" y="3351213"/>
            <a:ext cx="1981200" cy="336550"/>
          </a:xfrm>
          <a:prstGeom prst="rect">
            <a:avLst/>
          </a:prstGeom>
          <a:noFill/>
          <a:ln w="12700">
            <a:noFill/>
            <a:miter lim="800000"/>
            <a:headEnd/>
            <a:tailEnd/>
          </a:ln>
          <a:effectLst/>
        </p:spPr>
        <p:txBody>
          <a:bodyPr>
            <a:spAutoFit/>
          </a:bodyPr>
          <a:lstStyle/>
          <a:p>
            <a:pPr>
              <a:spcBef>
                <a:spcPct val="50000"/>
              </a:spcBef>
            </a:pPr>
            <a:r>
              <a:rPr lang="en-US">
                <a:latin typeface="Palatino Linotype" pitchFamily="18" charset="0"/>
              </a:rPr>
              <a:t>Good Quality Data</a:t>
            </a:r>
          </a:p>
        </p:txBody>
      </p:sp>
      <p:graphicFrame>
        <p:nvGraphicFramePr>
          <p:cNvPr id="931853" name="Object 13"/>
          <p:cNvGraphicFramePr>
            <a:graphicFrameLocks noChangeAspect="1"/>
          </p:cNvGraphicFramePr>
          <p:nvPr/>
        </p:nvGraphicFramePr>
        <p:xfrm>
          <a:off x="519113" y="3960813"/>
          <a:ext cx="3152775" cy="2200275"/>
        </p:xfrm>
        <a:graphic>
          <a:graphicData uri="http://schemas.openxmlformats.org/presentationml/2006/ole">
            <p:oleObj spid="_x0000_s550914" name="Chart" r:id="rId3" imgW="3152851" imgH="2200351" progId="Excel.Sheet.8">
              <p:embed/>
            </p:oleObj>
          </a:graphicData>
        </a:graphic>
      </p:graphicFrame>
      <p:graphicFrame>
        <p:nvGraphicFramePr>
          <p:cNvPr id="931854" name="Object 14"/>
          <p:cNvGraphicFramePr>
            <a:graphicFrameLocks noChangeAspect="1"/>
          </p:cNvGraphicFramePr>
          <p:nvPr/>
        </p:nvGraphicFramePr>
        <p:xfrm>
          <a:off x="6462713" y="3960813"/>
          <a:ext cx="3162300" cy="2209800"/>
        </p:xfrm>
        <a:graphic>
          <a:graphicData uri="http://schemas.openxmlformats.org/presentationml/2006/ole">
            <p:oleObj spid="_x0000_s550915" name="Chart" r:id="rId4" imgW="3162300" imgH="2209800" progId="Excel.Sheet.8">
              <p:embed/>
            </p:oleObj>
          </a:graphicData>
        </a:graphic>
      </p:graphicFrame>
      <p:graphicFrame>
        <p:nvGraphicFramePr>
          <p:cNvPr id="931855" name="Object 15"/>
          <p:cNvGraphicFramePr>
            <a:graphicFrameLocks noChangeAspect="1"/>
          </p:cNvGraphicFramePr>
          <p:nvPr/>
        </p:nvGraphicFramePr>
        <p:xfrm>
          <a:off x="3948113" y="3960813"/>
          <a:ext cx="2314575" cy="2190750"/>
        </p:xfrm>
        <a:graphic>
          <a:graphicData uri="http://schemas.openxmlformats.org/presentationml/2006/ole">
            <p:oleObj spid="_x0000_s550916" name="Chart" r:id="rId5" imgW="2314651" imgH="2190902" progId="Excel.Sheet.8">
              <p:embed/>
            </p:oleObj>
          </a:graphicData>
        </a:graphic>
      </p:graphicFrame>
      <p:sp>
        <p:nvSpPr>
          <p:cNvPr id="931856" name="Line 16"/>
          <p:cNvSpPr>
            <a:spLocks noChangeShapeType="1"/>
          </p:cNvSpPr>
          <p:nvPr/>
        </p:nvSpPr>
        <p:spPr bwMode="auto">
          <a:xfrm flipV="1">
            <a:off x="1281113" y="4951413"/>
            <a:ext cx="0" cy="457200"/>
          </a:xfrm>
          <a:prstGeom prst="line">
            <a:avLst/>
          </a:prstGeom>
          <a:noFill/>
          <a:ln w="57150">
            <a:solidFill>
              <a:schemeClr val="bg2"/>
            </a:solidFill>
            <a:round/>
            <a:headEnd/>
            <a:tailEnd type="triangle" w="med" len="med"/>
          </a:ln>
          <a:effectLst/>
        </p:spPr>
        <p:txBody>
          <a:bodyPr/>
          <a:lstStyle/>
          <a:p>
            <a:endParaRPr lang="en-US"/>
          </a:p>
        </p:txBody>
      </p:sp>
      <p:sp>
        <p:nvSpPr>
          <p:cNvPr id="931857" name="Line 17"/>
          <p:cNvSpPr>
            <a:spLocks noChangeShapeType="1"/>
          </p:cNvSpPr>
          <p:nvPr/>
        </p:nvSpPr>
        <p:spPr bwMode="auto">
          <a:xfrm flipV="1">
            <a:off x="2347913" y="4951413"/>
            <a:ext cx="0" cy="457200"/>
          </a:xfrm>
          <a:prstGeom prst="line">
            <a:avLst/>
          </a:prstGeom>
          <a:noFill/>
          <a:ln w="57150">
            <a:solidFill>
              <a:schemeClr val="bg2"/>
            </a:solidFill>
            <a:round/>
            <a:headEnd/>
            <a:tailEnd type="triangle" w="med" len="med"/>
          </a:ln>
          <a:effectLst/>
        </p:spPr>
        <p:txBody>
          <a:bodyPr/>
          <a:lstStyle/>
          <a:p>
            <a:endParaRPr lang="en-US"/>
          </a:p>
        </p:txBody>
      </p:sp>
      <p:sp>
        <p:nvSpPr>
          <p:cNvPr id="931858" name="Line 18"/>
          <p:cNvSpPr>
            <a:spLocks noChangeShapeType="1"/>
          </p:cNvSpPr>
          <p:nvPr/>
        </p:nvSpPr>
        <p:spPr bwMode="auto">
          <a:xfrm flipV="1">
            <a:off x="7224713" y="4799013"/>
            <a:ext cx="0" cy="457200"/>
          </a:xfrm>
          <a:prstGeom prst="line">
            <a:avLst/>
          </a:prstGeom>
          <a:noFill/>
          <a:ln w="57150">
            <a:solidFill>
              <a:schemeClr val="bg2"/>
            </a:solidFill>
            <a:round/>
            <a:headEnd/>
            <a:tailEnd type="triangle" w="med" len="med"/>
          </a:ln>
          <a:effectLst/>
        </p:spPr>
        <p:txBody>
          <a:bodyPr/>
          <a:lstStyle/>
          <a:p>
            <a:endParaRPr lang="en-US"/>
          </a:p>
        </p:txBody>
      </p:sp>
      <p:sp>
        <p:nvSpPr>
          <p:cNvPr id="931859" name="Line 19"/>
          <p:cNvSpPr>
            <a:spLocks noChangeShapeType="1"/>
          </p:cNvSpPr>
          <p:nvPr/>
        </p:nvSpPr>
        <p:spPr bwMode="auto">
          <a:xfrm flipV="1">
            <a:off x="8291513" y="4799013"/>
            <a:ext cx="0" cy="457200"/>
          </a:xfrm>
          <a:prstGeom prst="line">
            <a:avLst/>
          </a:prstGeom>
          <a:noFill/>
          <a:ln w="57150">
            <a:solidFill>
              <a:schemeClr val="bg2"/>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4308" name="Picture 4"/>
          <p:cNvPicPr>
            <a:picLocks noChangeAspect="1" noChangeArrowheads="1"/>
          </p:cNvPicPr>
          <p:nvPr/>
        </p:nvPicPr>
        <p:blipFill>
          <a:blip r:embed="rId2" cstate="print"/>
          <a:srcRect/>
          <a:stretch>
            <a:fillRect/>
          </a:stretch>
        </p:blipFill>
        <p:spPr bwMode="auto">
          <a:xfrm>
            <a:off x="0" y="0"/>
            <a:ext cx="9875838" cy="971550"/>
          </a:xfrm>
          <a:prstGeom prst="rect">
            <a:avLst/>
          </a:prstGeom>
          <a:noFill/>
          <a:ln w="12700">
            <a:noFill/>
            <a:miter lim="800000"/>
            <a:headEnd/>
            <a:tailEnd/>
          </a:ln>
          <a:effectLst/>
        </p:spPr>
      </p:pic>
      <p:pic>
        <p:nvPicPr>
          <p:cNvPr id="994311" name="Picture 7"/>
          <p:cNvPicPr>
            <a:picLocks noChangeAspect="1" noChangeArrowheads="1"/>
          </p:cNvPicPr>
          <p:nvPr/>
        </p:nvPicPr>
        <p:blipFill>
          <a:blip r:embed="rId3" cstate="print"/>
          <a:srcRect/>
          <a:stretch>
            <a:fillRect/>
          </a:stretch>
        </p:blipFill>
        <p:spPr bwMode="auto">
          <a:xfrm>
            <a:off x="1738313" y="1065213"/>
            <a:ext cx="7680325" cy="550862"/>
          </a:xfrm>
          <a:prstGeom prst="rect">
            <a:avLst/>
          </a:prstGeom>
          <a:noFill/>
          <a:ln w="12700">
            <a:noFill/>
            <a:miter lim="800000"/>
            <a:headEnd/>
            <a:tailEnd/>
          </a:ln>
          <a:effectLst/>
        </p:spPr>
      </p:pic>
      <p:pic>
        <p:nvPicPr>
          <p:cNvPr id="994312" name="Picture 8"/>
          <p:cNvPicPr>
            <a:picLocks noChangeAspect="1" noChangeArrowheads="1"/>
          </p:cNvPicPr>
          <p:nvPr/>
        </p:nvPicPr>
        <p:blipFill>
          <a:blip r:embed="rId4" cstate="print"/>
          <a:srcRect/>
          <a:stretch>
            <a:fillRect/>
          </a:stretch>
        </p:blipFill>
        <p:spPr bwMode="auto">
          <a:xfrm>
            <a:off x="595313" y="2284413"/>
            <a:ext cx="8686800" cy="3836987"/>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2" name="Rectangle 4"/>
          <p:cNvSpPr>
            <a:spLocks noGrp="1" noChangeArrowheads="1"/>
          </p:cNvSpPr>
          <p:nvPr>
            <p:ph type="title"/>
          </p:nvPr>
        </p:nvSpPr>
        <p:spPr>
          <a:xfrm>
            <a:off x="1241425" y="206375"/>
            <a:ext cx="7599363" cy="477838"/>
          </a:xfrm>
        </p:spPr>
        <p:txBody>
          <a:bodyPr/>
          <a:lstStyle/>
          <a:p>
            <a:r>
              <a:rPr lang="en-US" sz="3000"/>
              <a:t>Things to look for </a:t>
            </a:r>
          </a:p>
        </p:txBody>
      </p:sp>
      <p:sp>
        <p:nvSpPr>
          <p:cNvPr id="933893" name="Text Box 5"/>
          <p:cNvSpPr txBox="1">
            <a:spLocks noChangeArrowheads="1"/>
          </p:cNvSpPr>
          <p:nvPr/>
        </p:nvSpPr>
        <p:spPr bwMode="auto">
          <a:xfrm>
            <a:off x="1281113" y="1903413"/>
            <a:ext cx="7696200" cy="336550"/>
          </a:xfrm>
          <a:prstGeom prst="rect">
            <a:avLst/>
          </a:prstGeom>
          <a:noFill/>
          <a:ln w="12700">
            <a:noFill/>
            <a:miter lim="800000"/>
            <a:headEnd/>
            <a:tailEnd/>
          </a:ln>
          <a:effectLst/>
        </p:spPr>
        <p:txBody>
          <a:bodyPr>
            <a:spAutoFit/>
          </a:bodyPr>
          <a:lstStyle/>
          <a:p>
            <a:pPr>
              <a:spcBef>
                <a:spcPct val="50000"/>
              </a:spcBef>
            </a:pPr>
            <a:endParaRPr lang="en-US"/>
          </a:p>
        </p:txBody>
      </p:sp>
      <p:sp>
        <p:nvSpPr>
          <p:cNvPr id="933894" name="Text Box 6"/>
          <p:cNvSpPr txBox="1">
            <a:spLocks noChangeArrowheads="1"/>
          </p:cNvSpPr>
          <p:nvPr/>
        </p:nvSpPr>
        <p:spPr bwMode="auto">
          <a:xfrm>
            <a:off x="366713" y="836613"/>
            <a:ext cx="8991600" cy="2147887"/>
          </a:xfrm>
          <a:prstGeom prst="rect">
            <a:avLst/>
          </a:prstGeom>
          <a:noFill/>
          <a:ln w="12700">
            <a:noFill/>
            <a:miter lim="800000"/>
            <a:headEnd/>
            <a:tailEnd/>
          </a:ln>
          <a:effectLst/>
        </p:spPr>
        <p:txBody>
          <a:bodyPr>
            <a:spAutoFit/>
          </a:bodyPr>
          <a:lstStyle/>
          <a:p>
            <a:pPr marL="457200" indent="-457200">
              <a:spcBef>
                <a:spcPct val="50000"/>
              </a:spcBef>
            </a:pPr>
            <a:r>
              <a:rPr lang="en-US" sz="2400"/>
              <a:t>Maps from Multiple Individual Subjects + Random-Effects Group Map (random effects better captures variability across subjects; conjunction and other techniques hide it)</a:t>
            </a:r>
          </a:p>
          <a:p>
            <a:pPr marL="457200" indent="-457200">
              <a:spcBef>
                <a:spcPct val="50000"/>
              </a:spcBef>
              <a:buFontTx/>
              <a:buChar char="•"/>
            </a:pPr>
            <a:endParaRPr lang="en-US" sz="2400">
              <a:latin typeface="Palatino Linotype" pitchFamily="18" charset="0"/>
            </a:endParaRPr>
          </a:p>
          <a:p>
            <a:pPr marL="457200" indent="-457200">
              <a:spcBef>
                <a:spcPct val="50000"/>
              </a:spcBef>
            </a:pPr>
            <a:endParaRPr lang="en-US" sz="1800">
              <a:latin typeface="Palatino Linotype" pitchFamily="18" charset="0"/>
            </a:endParaRPr>
          </a:p>
        </p:txBody>
      </p:sp>
      <p:sp>
        <p:nvSpPr>
          <p:cNvPr id="933895" name="Text Box 7"/>
          <p:cNvSpPr txBox="1">
            <a:spLocks noChangeArrowheads="1"/>
          </p:cNvSpPr>
          <p:nvPr/>
        </p:nvSpPr>
        <p:spPr bwMode="auto">
          <a:xfrm>
            <a:off x="976313" y="2055813"/>
            <a:ext cx="1981200" cy="336550"/>
          </a:xfrm>
          <a:prstGeom prst="rect">
            <a:avLst/>
          </a:prstGeom>
          <a:noFill/>
          <a:ln w="12700">
            <a:noFill/>
            <a:miter lim="800000"/>
            <a:headEnd/>
            <a:tailEnd/>
          </a:ln>
          <a:effectLst/>
        </p:spPr>
        <p:txBody>
          <a:bodyPr>
            <a:spAutoFit/>
          </a:bodyPr>
          <a:lstStyle/>
          <a:p>
            <a:pPr>
              <a:spcBef>
                <a:spcPct val="50000"/>
              </a:spcBef>
            </a:pPr>
            <a:r>
              <a:rPr lang="en-US">
                <a:latin typeface="Palatino Linotype" pitchFamily="18" charset="0"/>
              </a:rPr>
              <a:t>Poor Quality Data</a:t>
            </a:r>
          </a:p>
        </p:txBody>
      </p:sp>
      <p:sp>
        <p:nvSpPr>
          <p:cNvPr id="933896" name="Text Box 8"/>
          <p:cNvSpPr txBox="1">
            <a:spLocks noChangeArrowheads="1"/>
          </p:cNvSpPr>
          <p:nvPr/>
        </p:nvSpPr>
        <p:spPr bwMode="auto">
          <a:xfrm>
            <a:off x="3414713" y="2284413"/>
            <a:ext cx="1981200" cy="581025"/>
          </a:xfrm>
          <a:prstGeom prst="rect">
            <a:avLst/>
          </a:prstGeom>
          <a:noFill/>
          <a:ln w="12700">
            <a:noFill/>
            <a:miter lim="800000"/>
            <a:headEnd/>
            <a:tailEnd/>
          </a:ln>
          <a:effectLst/>
        </p:spPr>
        <p:txBody>
          <a:bodyPr>
            <a:spAutoFit/>
          </a:bodyPr>
          <a:lstStyle/>
          <a:p>
            <a:pPr>
              <a:spcBef>
                <a:spcPct val="50000"/>
              </a:spcBef>
            </a:pPr>
            <a:r>
              <a:rPr lang="en-US">
                <a:latin typeface="Palatino Linotype" pitchFamily="18" charset="0"/>
              </a:rPr>
              <a:t>What the authors actually show you</a:t>
            </a:r>
          </a:p>
        </p:txBody>
      </p:sp>
      <p:sp>
        <p:nvSpPr>
          <p:cNvPr id="933897" name="Text Box 9"/>
          <p:cNvSpPr txBox="1">
            <a:spLocks noChangeArrowheads="1"/>
          </p:cNvSpPr>
          <p:nvPr/>
        </p:nvSpPr>
        <p:spPr bwMode="auto">
          <a:xfrm>
            <a:off x="6919913" y="2055813"/>
            <a:ext cx="1981200" cy="336550"/>
          </a:xfrm>
          <a:prstGeom prst="rect">
            <a:avLst/>
          </a:prstGeom>
          <a:noFill/>
          <a:ln w="12700">
            <a:noFill/>
            <a:miter lim="800000"/>
            <a:headEnd/>
            <a:tailEnd/>
          </a:ln>
          <a:effectLst/>
        </p:spPr>
        <p:txBody>
          <a:bodyPr>
            <a:spAutoFit/>
          </a:bodyPr>
          <a:lstStyle/>
          <a:p>
            <a:pPr>
              <a:spcBef>
                <a:spcPct val="50000"/>
              </a:spcBef>
            </a:pPr>
            <a:r>
              <a:rPr lang="en-US">
                <a:latin typeface="Palatino Linotype" pitchFamily="18" charset="0"/>
              </a:rPr>
              <a:t>Good Quality Data</a:t>
            </a:r>
          </a:p>
        </p:txBody>
      </p:sp>
      <p:pic>
        <p:nvPicPr>
          <p:cNvPr id="933899" name="Picture 11"/>
          <p:cNvPicPr>
            <a:picLocks noChangeAspect="1" noChangeArrowheads="1"/>
          </p:cNvPicPr>
          <p:nvPr/>
        </p:nvPicPr>
        <p:blipFill>
          <a:blip r:embed="rId2" cstate="print"/>
          <a:srcRect/>
          <a:stretch>
            <a:fillRect/>
          </a:stretch>
        </p:blipFill>
        <p:spPr bwMode="auto">
          <a:xfrm>
            <a:off x="1052513" y="2894013"/>
            <a:ext cx="1571625" cy="1133475"/>
          </a:xfrm>
          <a:prstGeom prst="rect">
            <a:avLst/>
          </a:prstGeom>
          <a:noFill/>
          <a:ln w="9525">
            <a:noFill/>
            <a:miter lim="800000"/>
            <a:headEnd/>
            <a:tailEnd/>
          </a:ln>
          <a:effectLst/>
        </p:spPr>
      </p:pic>
      <p:pic>
        <p:nvPicPr>
          <p:cNvPr id="933900" name="Picture 12"/>
          <p:cNvPicPr>
            <a:picLocks noChangeAspect="1" noChangeArrowheads="1"/>
          </p:cNvPicPr>
          <p:nvPr/>
        </p:nvPicPr>
        <p:blipFill>
          <a:blip r:embed="rId2" cstate="print"/>
          <a:srcRect/>
          <a:stretch>
            <a:fillRect/>
          </a:stretch>
        </p:blipFill>
        <p:spPr bwMode="auto">
          <a:xfrm>
            <a:off x="1052513" y="4189413"/>
            <a:ext cx="1571625" cy="1133475"/>
          </a:xfrm>
          <a:prstGeom prst="rect">
            <a:avLst/>
          </a:prstGeom>
          <a:noFill/>
          <a:ln w="9525">
            <a:noFill/>
            <a:miter lim="800000"/>
            <a:headEnd/>
            <a:tailEnd/>
          </a:ln>
          <a:effectLst/>
        </p:spPr>
      </p:pic>
      <p:pic>
        <p:nvPicPr>
          <p:cNvPr id="933901" name="Picture 13"/>
          <p:cNvPicPr>
            <a:picLocks noChangeAspect="1" noChangeArrowheads="1"/>
          </p:cNvPicPr>
          <p:nvPr/>
        </p:nvPicPr>
        <p:blipFill>
          <a:blip r:embed="rId2" cstate="print"/>
          <a:srcRect/>
          <a:stretch>
            <a:fillRect/>
          </a:stretch>
        </p:blipFill>
        <p:spPr bwMode="auto">
          <a:xfrm>
            <a:off x="1052513" y="5256213"/>
            <a:ext cx="1571625" cy="1133475"/>
          </a:xfrm>
          <a:prstGeom prst="rect">
            <a:avLst/>
          </a:prstGeom>
          <a:noFill/>
          <a:ln w="9525">
            <a:noFill/>
            <a:miter lim="800000"/>
            <a:headEnd/>
            <a:tailEnd/>
          </a:ln>
          <a:effectLst/>
        </p:spPr>
      </p:pic>
      <p:sp>
        <p:nvSpPr>
          <p:cNvPr id="933902" name="Text Box 14"/>
          <p:cNvSpPr txBox="1">
            <a:spLocks noChangeArrowheads="1"/>
          </p:cNvSpPr>
          <p:nvPr/>
        </p:nvSpPr>
        <p:spPr bwMode="auto">
          <a:xfrm>
            <a:off x="290513" y="3351213"/>
            <a:ext cx="762000" cy="2903537"/>
          </a:xfrm>
          <a:prstGeom prst="rect">
            <a:avLst/>
          </a:prstGeom>
          <a:noFill/>
          <a:ln w="12700">
            <a:noFill/>
            <a:miter lim="800000"/>
            <a:headEnd/>
            <a:tailEnd/>
          </a:ln>
          <a:effectLst/>
        </p:spPr>
        <p:txBody>
          <a:bodyPr>
            <a:spAutoFit/>
          </a:bodyPr>
          <a:lstStyle/>
          <a:p>
            <a:pPr>
              <a:spcBef>
                <a:spcPct val="50000"/>
              </a:spcBef>
            </a:pPr>
            <a:r>
              <a:rPr lang="en-US"/>
              <a:t>S1</a:t>
            </a:r>
          </a:p>
          <a:p>
            <a:pPr>
              <a:spcBef>
                <a:spcPct val="50000"/>
              </a:spcBef>
            </a:pPr>
            <a:endParaRPr lang="en-US"/>
          </a:p>
          <a:p>
            <a:pPr>
              <a:spcBef>
                <a:spcPct val="50000"/>
              </a:spcBef>
            </a:pPr>
            <a:endParaRPr lang="en-US"/>
          </a:p>
          <a:p>
            <a:pPr>
              <a:spcBef>
                <a:spcPct val="50000"/>
              </a:spcBef>
            </a:pPr>
            <a:r>
              <a:rPr lang="en-US"/>
              <a:t>S2</a:t>
            </a:r>
          </a:p>
          <a:p>
            <a:pPr>
              <a:spcBef>
                <a:spcPct val="50000"/>
              </a:spcBef>
            </a:pPr>
            <a:endParaRPr lang="en-US"/>
          </a:p>
          <a:p>
            <a:pPr>
              <a:spcBef>
                <a:spcPct val="50000"/>
              </a:spcBef>
            </a:pPr>
            <a:endParaRPr lang="en-US"/>
          </a:p>
          <a:p>
            <a:pPr>
              <a:spcBef>
                <a:spcPct val="50000"/>
              </a:spcBef>
            </a:pPr>
            <a:r>
              <a:rPr lang="en-US"/>
              <a:t>S3</a:t>
            </a:r>
          </a:p>
          <a:p>
            <a:pPr>
              <a:spcBef>
                <a:spcPct val="50000"/>
              </a:spcBef>
            </a:pPr>
            <a:endParaRPr lang="en-US"/>
          </a:p>
        </p:txBody>
      </p:sp>
      <p:pic>
        <p:nvPicPr>
          <p:cNvPr id="933903" name="Picture 15"/>
          <p:cNvPicPr>
            <a:picLocks noChangeAspect="1" noChangeArrowheads="1"/>
          </p:cNvPicPr>
          <p:nvPr/>
        </p:nvPicPr>
        <p:blipFill>
          <a:blip r:embed="rId2" cstate="print"/>
          <a:srcRect/>
          <a:stretch>
            <a:fillRect/>
          </a:stretch>
        </p:blipFill>
        <p:spPr bwMode="auto">
          <a:xfrm>
            <a:off x="7300913" y="2894013"/>
            <a:ext cx="1571625" cy="1133475"/>
          </a:xfrm>
          <a:prstGeom prst="rect">
            <a:avLst/>
          </a:prstGeom>
          <a:noFill/>
          <a:ln w="9525">
            <a:noFill/>
            <a:miter lim="800000"/>
            <a:headEnd/>
            <a:tailEnd/>
          </a:ln>
          <a:effectLst/>
        </p:spPr>
      </p:pic>
      <p:pic>
        <p:nvPicPr>
          <p:cNvPr id="933904" name="Picture 16"/>
          <p:cNvPicPr>
            <a:picLocks noChangeAspect="1" noChangeArrowheads="1"/>
          </p:cNvPicPr>
          <p:nvPr/>
        </p:nvPicPr>
        <p:blipFill>
          <a:blip r:embed="rId2" cstate="print"/>
          <a:srcRect/>
          <a:stretch>
            <a:fillRect/>
          </a:stretch>
        </p:blipFill>
        <p:spPr bwMode="auto">
          <a:xfrm>
            <a:off x="7300913" y="4189413"/>
            <a:ext cx="1571625" cy="1133475"/>
          </a:xfrm>
          <a:prstGeom prst="rect">
            <a:avLst/>
          </a:prstGeom>
          <a:noFill/>
          <a:ln w="9525">
            <a:noFill/>
            <a:miter lim="800000"/>
            <a:headEnd/>
            <a:tailEnd/>
          </a:ln>
          <a:effectLst/>
        </p:spPr>
      </p:pic>
      <p:pic>
        <p:nvPicPr>
          <p:cNvPr id="933905" name="Picture 17"/>
          <p:cNvPicPr>
            <a:picLocks noChangeAspect="1" noChangeArrowheads="1"/>
          </p:cNvPicPr>
          <p:nvPr/>
        </p:nvPicPr>
        <p:blipFill>
          <a:blip r:embed="rId2" cstate="print"/>
          <a:srcRect/>
          <a:stretch>
            <a:fillRect/>
          </a:stretch>
        </p:blipFill>
        <p:spPr bwMode="auto">
          <a:xfrm>
            <a:off x="7300913" y="5256213"/>
            <a:ext cx="1571625" cy="1133475"/>
          </a:xfrm>
          <a:prstGeom prst="rect">
            <a:avLst/>
          </a:prstGeom>
          <a:noFill/>
          <a:ln w="9525">
            <a:noFill/>
            <a:miter lim="800000"/>
            <a:headEnd/>
            <a:tailEnd/>
          </a:ln>
          <a:effectLst/>
        </p:spPr>
      </p:pic>
      <p:sp>
        <p:nvSpPr>
          <p:cNvPr id="933906" name="Text Box 18"/>
          <p:cNvSpPr txBox="1">
            <a:spLocks noChangeArrowheads="1"/>
          </p:cNvSpPr>
          <p:nvPr/>
        </p:nvSpPr>
        <p:spPr bwMode="auto">
          <a:xfrm>
            <a:off x="6538913" y="3351213"/>
            <a:ext cx="762000" cy="2903537"/>
          </a:xfrm>
          <a:prstGeom prst="rect">
            <a:avLst/>
          </a:prstGeom>
          <a:noFill/>
          <a:ln w="12700">
            <a:noFill/>
            <a:miter lim="800000"/>
            <a:headEnd/>
            <a:tailEnd/>
          </a:ln>
          <a:effectLst/>
        </p:spPr>
        <p:txBody>
          <a:bodyPr>
            <a:spAutoFit/>
          </a:bodyPr>
          <a:lstStyle/>
          <a:p>
            <a:pPr>
              <a:spcBef>
                <a:spcPct val="50000"/>
              </a:spcBef>
            </a:pPr>
            <a:r>
              <a:rPr lang="en-US"/>
              <a:t>S1</a:t>
            </a:r>
          </a:p>
          <a:p>
            <a:pPr>
              <a:spcBef>
                <a:spcPct val="50000"/>
              </a:spcBef>
            </a:pPr>
            <a:endParaRPr lang="en-US"/>
          </a:p>
          <a:p>
            <a:pPr>
              <a:spcBef>
                <a:spcPct val="50000"/>
              </a:spcBef>
            </a:pPr>
            <a:endParaRPr lang="en-US"/>
          </a:p>
          <a:p>
            <a:pPr>
              <a:spcBef>
                <a:spcPct val="50000"/>
              </a:spcBef>
            </a:pPr>
            <a:r>
              <a:rPr lang="en-US"/>
              <a:t>S2</a:t>
            </a:r>
          </a:p>
          <a:p>
            <a:pPr>
              <a:spcBef>
                <a:spcPct val="50000"/>
              </a:spcBef>
            </a:pPr>
            <a:endParaRPr lang="en-US"/>
          </a:p>
          <a:p>
            <a:pPr>
              <a:spcBef>
                <a:spcPct val="50000"/>
              </a:spcBef>
            </a:pPr>
            <a:endParaRPr lang="en-US"/>
          </a:p>
          <a:p>
            <a:pPr>
              <a:spcBef>
                <a:spcPct val="50000"/>
              </a:spcBef>
            </a:pPr>
            <a:r>
              <a:rPr lang="en-US"/>
              <a:t>S3</a:t>
            </a:r>
          </a:p>
          <a:p>
            <a:pPr>
              <a:spcBef>
                <a:spcPct val="50000"/>
              </a:spcBef>
            </a:pPr>
            <a:endParaRPr lang="en-US"/>
          </a:p>
        </p:txBody>
      </p:sp>
      <p:sp>
        <p:nvSpPr>
          <p:cNvPr id="933907" name="Oval 19"/>
          <p:cNvSpPr>
            <a:spLocks noChangeArrowheads="1"/>
          </p:cNvSpPr>
          <p:nvPr/>
        </p:nvSpPr>
        <p:spPr bwMode="auto">
          <a:xfrm>
            <a:off x="8367713" y="3122613"/>
            <a:ext cx="304800" cy="304800"/>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933908" name="Oval 20"/>
          <p:cNvSpPr>
            <a:spLocks noChangeArrowheads="1"/>
          </p:cNvSpPr>
          <p:nvPr/>
        </p:nvSpPr>
        <p:spPr bwMode="auto">
          <a:xfrm>
            <a:off x="8291513" y="4494213"/>
            <a:ext cx="228600" cy="304800"/>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933909" name="Oval 21"/>
          <p:cNvSpPr>
            <a:spLocks noChangeArrowheads="1"/>
          </p:cNvSpPr>
          <p:nvPr/>
        </p:nvSpPr>
        <p:spPr bwMode="auto">
          <a:xfrm>
            <a:off x="8520113" y="5561013"/>
            <a:ext cx="76200" cy="152400"/>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933910" name="Oval 22"/>
          <p:cNvSpPr>
            <a:spLocks noChangeArrowheads="1"/>
          </p:cNvSpPr>
          <p:nvPr/>
        </p:nvSpPr>
        <p:spPr bwMode="auto">
          <a:xfrm>
            <a:off x="1357313" y="3198813"/>
            <a:ext cx="990600" cy="457200"/>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933911" name="Oval 23"/>
          <p:cNvSpPr>
            <a:spLocks noChangeArrowheads="1"/>
          </p:cNvSpPr>
          <p:nvPr/>
        </p:nvSpPr>
        <p:spPr bwMode="auto">
          <a:xfrm>
            <a:off x="1738313" y="5484813"/>
            <a:ext cx="76200" cy="152400"/>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933912" name="Oval 24"/>
          <p:cNvSpPr>
            <a:spLocks noChangeArrowheads="1"/>
          </p:cNvSpPr>
          <p:nvPr/>
        </p:nvSpPr>
        <p:spPr bwMode="auto">
          <a:xfrm>
            <a:off x="1890713" y="5637213"/>
            <a:ext cx="76200" cy="152400"/>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933913" name="Oval 25"/>
          <p:cNvSpPr>
            <a:spLocks noChangeArrowheads="1"/>
          </p:cNvSpPr>
          <p:nvPr/>
        </p:nvSpPr>
        <p:spPr bwMode="auto">
          <a:xfrm>
            <a:off x="1357313" y="5713413"/>
            <a:ext cx="76200" cy="152400"/>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933914" name="Oval 26"/>
          <p:cNvSpPr>
            <a:spLocks noChangeArrowheads="1"/>
          </p:cNvSpPr>
          <p:nvPr/>
        </p:nvSpPr>
        <p:spPr bwMode="auto">
          <a:xfrm>
            <a:off x="2043113" y="5789613"/>
            <a:ext cx="76200" cy="152400"/>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933915" name="Oval 27"/>
          <p:cNvSpPr>
            <a:spLocks noChangeArrowheads="1"/>
          </p:cNvSpPr>
          <p:nvPr/>
        </p:nvSpPr>
        <p:spPr bwMode="auto">
          <a:xfrm>
            <a:off x="2271713" y="5561013"/>
            <a:ext cx="76200" cy="152400"/>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933916" name="Oval 28"/>
          <p:cNvSpPr>
            <a:spLocks noChangeArrowheads="1"/>
          </p:cNvSpPr>
          <p:nvPr/>
        </p:nvSpPr>
        <p:spPr bwMode="auto">
          <a:xfrm>
            <a:off x="1509713" y="5865813"/>
            <a:ext cx="76200" cy="152400"/>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933917" name="Oval 29"/>
          <p:cNvSpPr>
            <a:spLocks noChangeArrowheads="1"/>
          </p:cNvSpPr>
          <p:nvPr/>
        </p:nvSpPr>
        <p:spPr bwMode="auto">
          <a:xfrm>
            <a:off x="1662113" y="6018213"/>
            <a:ext cx="76200" cy="152400"/>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933918" name="Oval 30"/>
          <p:cNvSpPr>
            <a:spLocks noChangeArrowheads="1"/>
          </p:cNvSpPr>
          <p:nvPr/>
        </p:nvSpPr>
        <p:spPr bwMode="auto">
          <a:xfrm>
            <a:off x="1738313" y="5789613"/>
            <a:ext cx="76200" cy="152400"/>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933919" name="Oval 31"/>
          <p:cNvSpPr>
            <a:spLocks noChangeArrowheads="1"/>
          </p:cNvSpPr>
          <p:nvPr/>
        </p:nvSpPr>
        <p:spPr bwMode="auto">
          <a:xfrm>
            <a:off x="2119313" y="4494213"/>
            <a:ext cx="457200" cy="609600"/>
          </a:xfrm>
          <a:prstGeom prst="ellipse">
            <a:avLst/>
          </a:prstGeom>
          <a:solidFill>
            <a:schemeClr val="accent1"/>
          </a:solidFill>
          <a:ln w="12700">
            <a:solidFill>
              <a:schemeClr val="tx1"/>
            </a:solidFill>
            <a:round/>
            <a:headEnd/>
            <a:tailEnd/>
          </a:ln>
          <a:effectLst/>
        </p:spPr>
        <p:txBody>
          <a:bodyPr wrap="none" anchor="ctr"/>
          <a:lstStyle/>
          <a:p>
            <a:endParaRPr lang="en-US"/>
          </a:p>
        </p:txBody>
      </p:sp>
      <p:pic>
        <p:nvPicPr>
          <p:cNvPr id="933920" name="Picture 32"/>
          <p:cNvPicPr>
            <a:picLocks noChangeAspect="1" noChangeArrowheads="1"/>
          </p:cNvPicPr>
          <p:nvPr/>
        </p:nvPicPr>
        <p:blipFill>
          <a:blip r:embed="rId2" cstate="print"/>
          <a:srcRect/>
          <a:stretch>
            <a:fillRect/>
          </a:stretch>
        </p:blipFill>
        <p:spPr bwMode="auto">
          <a:xfrm>
            <a:off x="3490913" y="4113213"/>
            <a:ext cx="1571625" cy="1133475"/>
          </a:xfrm>
          <a:prstGeom prst="rect">
            <a:avLst/>
          </a:prstGeom>
          <a:noFill/>
          <a:ln w="9525">
            <a:noFill/>
            <a:miter lim="800000"/>
            <a:headEnd/>
            <a:tailEnd/>
          </a:ln>
          <a:effectLst/>
        </p:spPr>
      </p:pic>
      <p:sp>
        <p:nvSpPr>
          <p:cNvPr id="933921" name="Oval 33"/>
          <p:cNvSpPr>
            <a:spLocks noChangeArrowheads="1"/>
          </p:cNvSpPr>
          <p:nvPr/>
        </p:nvSpPr>
        <p:spPr bwMode="auto">
          <a:xfrm>
            <a:off x="4710113" y="4418013"/>
            <a:ext cx="76200" cy="152400"/>
          </a:xfrm>
          <a:prstGeom prst="ellipse">
            <a:avLst/>
          </a:prstGeom>
          <a:solidFill>
            <a:schemeClr val="accent1"/>
          </a:solidFill>
          <a:ln w="12700">
            <a:solidFill>
              <a:schemeClr val="tx1"/>
            </a:solidFill>
            <a:round/>
            <a:headEnd/>
            <a:tailEnd/>
          </a:ln>
          <a:effectLst/>
        </p:spPr>
        <p:txBody>
          <a:bodyPr wrap="none" anchor="ctr"/>
          <a:lstStyle/>
          <a:p>
            <a:endParaRPr lang="en-US"/>
          </a:p>
        </p:txBody>
      </p:sp>
      <p:sp>
        <p:nvSpPr>
          <p:cNvPr id="933922" name="Text Box 34"/>
          <p:cNvSpPr txBox="1">
            <a:spLocks noChangeArrowheads="1"/>
          </p:cNvSpPr>
          <p:nvPr/>
        </p:nvSpPr>
        <p:spPr bwMode="auto">
          <a:xfrm>
            <a:off x="3490913" y="3275013"/>
            <a:ext cx="1828800" cy="825500"/>
          </a:xfrm>
          <a:prstGeom prst="rect">
            <a:avLst/>
          </a:prstGeom>
          <a:noFill/>
          <a:ln w="12700">
            <a:noFill/>
            <a:miter lim="800000"/>
            <a:headEnd/>
            <a:tailEnd/>
          </a:ln>
          <a:effectLst/>
        </p:spPr>
        <p:txBody>
          <a:bodyPr>
            <a:spAutoFit/>
          </a:bodyPr>
          <a:lstStyle/>
          <a:p>
            <a:pPr>
              <a:spcBef>
                <a:spcPct val="50000"/>
              </a:spcBef>
            </a:pPr>
            <a:r>
              <a:rPr lang="en-US"/>
              <a:t>Average Map (Conjunction Technique)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84" name="Picture 4"/>
          <p:cNvPicPr>
            <a:picLocks noChangeAspect="1" noChangeArrowheads="1"/>
          </p:cNvPicPr>
          <p:nvPr/>
        </p:nvPicPr>
        <p:blipFill>
          <a:blip r:embed="rId2" cstate="print"/>
          <a:srcRect/>
          <a:stretch>
            <a:fillRect/>
          </a:stretch>
        </p:blipFill>
        <p:spPr bwMode="auto">
          <a:xfrm>
            <a:off x="1281113" y="1806575"/>
            <a:ext cx="6324600" cy="4895850"/>
          </a:xfrm>
          <a:prstGeom prst="rect">
            <a:avLst/>
          </a:prstGeom>
          <a:noFill/>
          <a:ln w="12700">
            <a:noFill/>
            <a:miter lim="800000"/>
            <a:headEnd/>
            <a:tailEnd/>
          </a:ln>
          <a:effectLst/>
        </p:spPr>
      </p:pic>
      <p:pic>
        <p:nvPicPr>
          <p:cNvPr id="993285" name="Picture 5"/>
          <p:cNvPicPr>
            <a:picLocks noChangeAspect="1" noChangeArrowheads="1"/>
          </p:cNvPicPr>
          <p:nvPr/>
        </p:nvPicPr>
        <p:blipFill>
          <a:blip r:embed="rId3" cstate="print"/>
          <a:srcRect/>
          <a:stretch>
            <a:fillRect/>
          </a:stretch>
        </p:blipFill>
        <p:spPr bwMode="auto">
          <a:xfrm>
            <a:off x="0" y="0"/>
            <a:ext cx="9875838" cy="1693863"/>
          </a:xfrm>
          <a:prstGeom prst="rect">
            <a:avLst/>
          </a:prstGeom>
          <a:noFill/>
          <a:ln w="12700">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a:xfrm>
            <a:off x="366713" y="206375"/>
            <a:ext cx="7599362" cy="1060450"/>
          </a:xfrm>
        </p:spPr>
        <p:txBody>
          <a:bodyPr/>
          <a:lstStyle/>
          <a:p>
            <a:r>
              <a:rPr lang="en-US" sz="3000"/>
              <a:t>Location of STS-MS</a:t>
            </a:r>
          </a:p>
        </p:txBody>
      </p:sp>
      <p:pic>
        <p:nvPicPr>
          <p:cNvPr id="992259" name="Picture 3"/>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366713" y="2817813"/>
            <a:ext cx="3962400" cy="2508250"/>
          </a:xfrm>
          <a:prstGeom prst="rect">
            <a:avLst/>
          </a:prstGeom>
          <a:noFill/>
          <a:ln w="12700">
            <a:noFill/>
            <a:miter lim="800000"/>
            <a:headEnd/>
            <a:tailEnd/>
          </a:ln>
          <a:effectLst/>
        </p:spPr>
      </p:pic>
      <p:pic>
        <p:nvPicPr>
          <p:cNvPr id="992260" name="Picture 4"/>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66713" y="989013"/>
            <a:ext cx="3819525" cy="2586037"/>
          </a:xfrm>
          <a:prstGeom prst="rect">
            <a:avLst/>
          </a:prstGeom>
          <a:noFill/>
          <a:ln w="12700">
            <a:noFill/>
            <a:miter lim="800000"/>
            <a:headEnd/>
            <a:tailEnd/>
          </a:ln>
          <a:effectLst/>
        </p:spPr>
      </p:pic>
      <p:pic>
        <p:nvPicPr>
          <p:cNvPr id="992261" name="Picture 5"/>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366713" y="4298950"/>
            <a:ext cx="4016375" cy="2403475"/>
          </a:xfrm>
          <a:prstGeom prst="rect">
            <a:avLst/>
          </a:prstGeom>
          <a:noFill/>
          <a:ln w="12700">
            <a:noFill/>
            <a:miter lim="800000"/>
            <a:headEnd/>
            <a:tailEnd/>
          </a:ln>
          <a:effectLst/>
        </p:spPr>
      </p:pic>
      <p:pic>
        <p:nvPicPr>
          <p:cNvPr id="992262" name="Picture 6"/>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4100513" y="1065213"/>
            <a:ext cx="3971925" cy="2763837"/>
          </a:xfrm>
          <a:prstGeom prst="rect">
            <a:avLst/>
          </a:prstGeom>
          <a:noFill/>
          <a:ln w="12700">
            <a:noFill/>
            <a:miter lim="800000"/>
            <a:headEnd/>
            <a:tailEnd/>
          </a:ln>
          <a:effectLst/>
        </p:spPr>
      </p:pic>
      <p:pic>
        <p:nvPicPr>
          <p:cNvPr id="992263" name="Picture 7"/>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4024313" y="2817813"/>
            <a:ext cx="3757612" cy="2662237"/>
          </a:xfrm>
          <a:prstGeom prst="rect">
            <a:avLst/>
          </a:prstGeom>
          <a:noFill/>
          <a:ln w="12700">
            <a:noFill/>
            <a:miter lim="800000"/>
            <a:headEnd/>
            <a:tailEnd/>
          </a:ln>
          <a:effectLst/>
        </p:spPr>
      </p:pic>
      <p:pic>
        <p:nvPicPr>
          <p:cNvPr id="992264" name="Picture 8"/>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4176713" y="4332288"/>
            <a:ext cx="3640137" cy="2370137"/>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623718" y="1522412"/>
            <a:ext cx="3429001" cy="4191000"/>
          </a:xfrm>
          <a:prstGeom prst="rect">
            <a:avLst/>
          </a:prstGeom>
          <a:solidFill>
            <a:srgbClr val="EAEAEA"/>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Times New Roman" pitchFamily="18" charset="0"/>
            </a:endParaRPr>
          </a:p>
        </p:txBody>
      </p:sp>
      <p:sp>
        <p:nvSpPr>
          <p:cNvPr id="5" name="TextBox 4"/>
          <p:cNvSpPr txBox="1"/>
          <p:nvPr/>
        </p:nvSpPr>
        <p:spPr>
          <a:xfrm>
            <a:off x="518319" y="6018212"/>
            <a:ext cx="7315200" cy="461665"/>
          </a:xfrm>
          <a:prstGeom prst="rect">
            <a:avLst/>
          </a:prstGeom>
          <a:noFill/>
        </p:spPr>
        <p:txBody>
          <a:bodyPr wrap="square" rtlCol="0">
            <a:spAutoFit/>
          </a:bodyPr>
          <a:lstStyle/>
          <a:p>
            <a:r>
              <a:rPr lang="en-US" sz="2400" dirty="0" err="1" smtClean="0">
                <a:latin typeface="+mj-lt"/>
              </a:rPr>
              <a:t>Friston</a:t>
            </a:r>
            <a:r>
              <a:rPr lang="en-US" sz="2400" dirty="0" smtClean="0">
                <a:latin typeface="+mj-lt"/>
              </a:rPr>
              <a:t>, </a:t>
            </a:r>
            <a:r>
              <a:rPr lang="en-US" sz="2400" i="1" dirty="0" smtClean="0">
                <a:latin typeface="+mj-lt"/>
              </a:rPr>
              <a:t>Science</a:t>
            </a:r>
            <a:r>
              <a:rPr lang="en-US" sz="2400" dirty="0" smtClean="0">
                <a:latin typeface="+mj-lt"/>
              </a:rPr>
              <a:t> (2009)</a:t>
            </a:r>
            <a:endParaRPr lang="en-US" sz="2400" dirty="0">
              <a:latin typeface="+mj-lt"/>
            </a:endParaRPr>
          </a:p>
        </p:txBody>
      </p:sp>
      <p:sp>
        <p:nvSpPr>
          <p:cNvPr id="4" name="Rectangle 6"/>
          <p:cNvSpPr>
            <a:spLocks noGrp="1" noChangeArrowheads="1"/>
          </p:cNvSpPr>
          <p:nvPr>
            <p:ph type="title"/>
          </p:nvPr>
        </p:nvSpPr>
        <p:spPr>
          <a:xfrm>
            <a:off x="366713" y="303212"/>
            <a:ext cx="9509125" cy="1060450"/>
          </a:xfrm>
          <a:noFill/>
        </p:spPr>
        <p:txBody>
          <a:bodyPr/>
          <a:lstStyle/>
          <a:p>
            <a:r>
              <a:rPr lang="en-US" dirty="0" smtClean="0"/>
              <a:t>fMRI Is the Most Popular Method for Studying Human Brain Function</a:t>
            </a:r>
            <a:endParaRPr lang="en-US" dirty="0"/>
          </a:p>
        </p:txBody>
      </p:sp>
      <p:pic>
        <p:nvPicPr>
          <p:cNvPr id="510978" name="Picture 2"/>
          <p:cNvPicPr>
            <a:picLocks noChangeAspect="1" noChangeArrowheads="1"/>
          </p:cNvPicPr>
          <p:nvPr/>
        </p:nvPicPr>
        <p:blipFill>
          <a:blip r:embed="rId2" cstate="print"/>
          <a:srcRect/>
          <a:stretch>
            <a:fillRect/>
          </a:stretch>
        </p:blipFill>
        <p:spPr bwMode="auto">
          <a:xfrm>
            <a:off x="518319" y="1522412"/>
            <a:ext cx="5113020" cy="4191000"/>
          </a:xfrm>
          <a:prstGeom prst="rect">
            <a:avLst/>
          </a:prstGeom>
          <a:noFill/>
          <a:ln w="9525">
            <a:noFill/>
            <a:miter lim="800000"/>
            <a:headEnd/>
            <a:tailEnd/>
          </a:ln>
        </p:spPr>
      </p:pic>
      <p:sp>
        <p:nvSpPr>
          <p:cNvPr id="6" name="TextBox 5"/>
          <p:cNvSpPr txBox="1"/>
          <p:nvPr/>
        </p:nvSpPr>
        <p:spPr>
          <a:xfrm>
            <a:off x="5318920" y="2513012"/>
            <a:ext cx="2971800" cy="830997"/>
          </a:xfrm>
          <a:prstGeom prst="rect">
            <a:avLst/>
          </a:prstGeom>
          <a:noFill/>
        </p:spPr>
        <p:txBody>
          <a:bodyPr wrap="square" rtlCol="0">
            <a:spAutoFit/>
          </a:bodyPr>
          <a:lstStyle/>
          <a:p>
            <a:r>
              <a:rPr lang="en-US" sz="4800" b="1" dirty="0" smtClean="0">
                <a:solidFill>
                  <a:srgbClr val="92D050"/>
                </a:solidFill>
                <a:latin typeface="+mj-lt"/>
              </a:rPr>
              <a:t>fMRI</a:t>
            </a:r>
            <a:endParaRPr lang="en-US" sz="4800" b="1" dirty="0">
              <a:solidFill>
                <a:srgbClr val="92D050"/>
              </a:solidFill>
              <a:latin typeface="+mj-lt"/>
            </a:endParaRPr>
          </a:p>
        </p:txBody>
      </p:sp>
      <p:sp>
        <p:nvSpPr>
          <p:cNvPr id="8" name="TextBox 7"/>
          <p:cNvSpPr txBox="1"/>
          <p:nvPr/>
        </p:nvSpPr>
        <p:spPr>
          <a:xfrm>
            <a:off x="5318920" y="3656012"/>
            <a:ext cx="3581400" cy="830997"/>
          </a:xfrm>
          <a:prstGeom prst="rect">
            <a:avLst/>
          </a:prstGeom>
          <a:noFill/>
        </p:spPr>
        <p:txBody>
          <a:bodyPr wrap="square" rtlCol="0">
            <a:spAutoFit/>
          </a:bodyPr>
          <a:lstStyle/>
          <a:p>
            <a:r>
              <a:rPr lang="en-US" sz="4800" b="1" dirty="0" smtClean="0">
                <a:solidFill>
                  <a:schemeClr val="accent2">
                    <a:lumMod val="60000"/>
                    <a:lumOff val="40000"/>
                  </a:schemeClr>
                </a:solidFill>
                <a:latin typeface="+mj-lt"/>
              </a:rPr>
              <a:t>PET/SPECT</a:t>
            </a:r>
            <a:endParaRPr lang="en-US" sz="4800" b="1" dirty="0">
              <a:solidFill>
                <a:schemeClr val="accent2">
                  <a:lumMod val="60000"/>
                  <a:lumOff val="40000"/>
                </a:schemeClr>
              </a:solidFill>
              <a:latin typeface="+mj-lt"/>
            </a:endParaRPr>
          </a:p>
        </p:txBody>
      </p:sp>
      <p:sp>
        <p:nvSpPr>
          <p:cNvPr id="9" name="TextBox 8"/>
          <p:cNvSpPr txBox="1"/>
          <p:nvPr/>
        </p:nvSpPr>
        <p:spPr>
          <a:xfrm>
            <a:off x="5318920" y="4494212"/>
            <a:ext cx="3124200" cy="830997"/>
          </a:xfrm>
          <a:prstGeom prst="rect">
            <a:avLst/>
          </a:prstGeom>
          <a:noFill/>
        </p:spPr>
        <p:txBody>
          <a:bodyPr wrap="square" rtlCol="0">
            <a:spAutoFit/>
          </a:bodyPr>
          <a:lstStyle/>
          <a:p>
            <a:r>
              <a:rPr lang="en-US" sz="4800" b="1" dirty="0" smtClean="0">
                <a:solidFill>
                  <a:schemeClr val="bg1">
                    <a:lumMod val="40000"/>
                    <a:lumOff val="60000"/>
                  </a:schemeClr>
                </a:solidFill>
                <a:latin typeface="+mj-lt"/>
              </a:rPr>
              <a:t>EEG/MEG</a:t>
            </a:r>
            <a:endParaRPr lang="en-US" sz="4800" b="1" dirty="0">
              <a:solidFill>
                <a:schemeClr val="bg1">
                  <a:lumMod val="40000"/>
                  <a:lumOff val="60000"/>
                </a:schemeClr>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a:xfrm>
            <a:off x="1241425" y="206375"/>
            <a:ext cx="7599363" cy="477838"/>
          </a:xfrm>
        </p:spPr>
        <p:txBody>
          <a:bodyPr/>
          <a:lstStyle/>
          <a:p>
            <a:r>
              <a:rPr lang="en-US" sz="3000"/>
              <a:t>Things to look for </a:t>
            </a:r>
          </a:p>
        </p:txBody>
      </p:sp>
      <p:sp>
        <p:nvSpPr>
          <p:cNvPr id="936963" name="Text Box 3"/>
          <p:cNvSpPr txBox="1">
            <a:spLocks noChangeArrowheads="1"/>
          </p:cNvSpPr>
          <p:nvPr/>
        </p:nvSpPr>
        <p:spPr bwMode="auto">
          <a:xfrm>
            <a:off x="1281113" y="1903413"/>
            <a:ext cx="7696200" cy="336550"/>
          </a:xfrm>
          <a:prstGeom prst="rect">
            <a:avLst/>
          </a:prstGeom>
          <a:noFill/>
          <a:ln w="12700">
            <a:noFill/>
            <a:miter lim="800000"/>
            <a:headEnd/>
            <a:tailEnd/>
          </a:ln>
          <a:effectLst/>
        </p:spPr>
        <p:txBody>
          <a:bodyPr>
            <a:spAutoFit/>
          </a:bodyPr>
          <a:lstStyle/>
          <a:p>
            <a:pPr>
              <a:spcBef>
                <a:spcPct val="50000"/>
              </a:spcBef>
            </a:pPr>
            <a:endParaRPr lang="en-US"/>
          </a:p>
        </p:txBody>
      </p:sp>
      <p:sp>
        <p:nvSpPr>
          <p:cNvPr id="936964" name="Text Box 4"/>
          <p:cNvSpPr txBox="1">
            <a:spLocks noChangeArrowheads="1"/>
          </p:cNvSpPr>
          <p:nvPr/>
        </p:nvSpPr>
        <p:spPr bwMode="auto">
          <a:xfrm>
            <a:off x="366713" y="836613"/>
            <a:ext cx="8991600" cy="1417637"/>
          </a:xfrm>
          <a:prstGeom prst="rect">
            <a:avLst/>
          </a:prstGeom>
          <a:noFill/>
          <a:ln w="12700">
            <a:noFill/>
            <a:miter lim="800000"/>
            <a:headEnd/>
            <a:tailEnd/>
          </a:ln>
          <a:effectLst/>
        </p:spPr>
        <p:txBody>
          <a:bodyPr>
            <a:spAutoFit/>
          </a:bodyPr>
          <a:lstStyle/>
          <a:p>
            <a:pPr marL="457200" indent="-457200">
              <a:spcBef>
                <a:spcPct val="50000"/>
              </a:spcBef>
            </a:pPr>
            <a:r>
              <a:rPr lang="en-US" sz="2400"/>
              <a:t>Behavioral Data</a:t>
            </a:r>
          </a:p>
          <a:p>
            <a:pPr marL="457200" indent="-457200">
              <a:spcBef>
                <a:spcPct val="50000"/>
              </a:spcBef>
              <a:buFontTx/>
              <a:buChar char="•"/>
            </a:pPr>
            <a:endParaRPr lang="en-US" sz="2400">
              <a:latin typeface="Palatino Linotype" pitchFamily="18" charset="0"/>
            </a:endParaRPr>
          </a:p>
          <a:p>
            <a:pPr marL="457200" indent="-457200">
              <a:spcBef>
                <a:spcPct val="50000"/>
              </a:spcBef>
            </a:pPr>
            <a:endParaRPr lang="en-US" sz="1800">
              <a:latin typeface="Palatino Linotype" pitchFamily="18" charset="0"/>
            </a:endParaRPr>
          </a:p>
        </p:txBody>
      </p:sp>
      <p:sp>
        <p:nvSpPr>
          <p:cNvPr id="936965" name="Text Box 5"/>
          <p:cNvSpPr txBox="1">
            <a:spLocks noChangeArrowheads="1"/>
          </p:cNvSpPr>
          <p:nvPr/>
        </p:nvSpPr>
        <p:spPr bwMode="auto">
          <a:xfrm>
            <a:off x="976313" y="2055813"/>
            <a:ext cx="5486400" cy="336550"/>
          </a:xfrm>
          <a:prstGeom prst="rect">
            <a:avLst/>
          </a:prstGeom>
          <a:noFill/>
          <a:ln w="12700">
            <a:noFill/>
            <a:miter lim="800000"/>
            <a:headEnd/>
            <a:tailEnd/>
          </a:ln>
          <a:effectLst/>
        </p:spPr>
        <p:txBody>
          <a:bodyPr>
            <a:spAutoFit/>
          </a:bodyPr>
          <a:lstStyle/>
          <a:p>
            <a:pPr>
              <a:spcBef>
                <a:spcPct val="50000"/>
              </a:spcBef>
            </a:pPr>
            <a:r>
              <a:rPr lang="en-US">
                <a:latin typeface="Palatino Linotype" pitchFamily="18" charset="0"/>
              </a:rPr>
              <a:t>Poor Quality Experiment: Different Stimuli, No Task</a:t>
            </a:r>
          </a:p>
        </p:txBody>
      </p:sp>
      <p:pic>
        <p:nvPicPr>
          <p:cNvPr id="936992" name="Picture 32"/>
          <p:cNvPicPr>
            <a:picLocks noChangeArrowheads="1"/>
          </p:cNvPicPr>
          <p:nvPr/>
        </p:nvPicPr>
        <p:blipFill>
          <a:blip r:embed="rId3" cstate="print"/>
          <a:srcRect/>
          <a:stretch>
            <a:fillRect/>
          </a:stretch>
        </p:blipFill>
        <p:spPr bwMode="auto">
          <a:xfrm>
            <a:off x="1357313" y="2589213"/>
            <a:ext cx="609600" cy="685800"/>
          </a:xfrm>
          <a:prstGeom prst="rect">
            <a:avLst/>
          </a:prstGeom>
          <a:noFill/>
          <a:ln w="12700">
            <a:solidFill>
              <a:schemeClr val="tx1"/>
            </a:solidFill>
            <a:miter lim="800000"/>
            <a:headEnd/>
            <a:tailEnd/>
          </a:ln>
          <a:effectLst/>
        </p:spPr>
      </p:pic>
      <p:pic>
        <p:nvPicPr>
          <p:cNvPr id="936994" name="Picture 34"/>
          <p:cNvPicPr>
            <a:picLocks noChangeArrowheads="1"/>
          </p:cNvPicPr>
          <p:nvPr/>
        </p:nvPicPr>
        <p:blipFill>
          <a:blip r:embed="rId3" cstate="print"/>
          <a:srcRect/>
          <a:stretch>
            <a:fillRect/>
          </a:stretch>
        </p:blipFill>
        <p:spPr bwMode="auto">
          <a:xfrm>
            <a:off x="2043113" y="2589213"/>
            <a:ext cx="609600" cy="685800"/>
          </a:xfrm>
          <a:prstGeom prst="rect">
            <a:avLst/>
          </a:prstGeom>
          <a:noFill/>
          <a:ln w="12700">
            <a:solidFill>
              <a:schemeClr val="tx1"/>
            </a:solidFill>
            <a:miter lim="800000"/>
            <a:headEnd/>
            <a:tailEnd/>
          </a:ln>
          <a:effectLst/>
        </p:spPr>
      </p:pic>
      <p:pic>
        <p:nvPicPr>
          <p:cNvPr id="936995" name="Picture 35"/>
          <p:cNvPicPr>
            <a:picLocks noChangeArrowheads="1"/>
          </p:cNvPicPr>
          <p:nvPr/>
        </p:nvPicPr>
        <p:blipFill>
          <a:blip r:embed="rId3" cstate="print"/>
          <a:srcRect/>
          <a:stretch>
            <a:fillRect/>
          </a:stretch>
        </p:blipFill>
        <p:spPr bwMode="auto">
          <a:xfrm>
            <a:off x="2728913" y="2589213"/>
            <a:ext cx="609600" cy="685800"/>
          </a:xfrm>
          <a:prstGeom prst="rect">
            <a:avLst/>
          </a:prstGeom>
          <a:noFill/>
          <a:ln w="12700">
            <a:solidFill>
              <a:schemeClr val="tx1"/>
            </a:solidFill>
            <a:miter lim="800000"/>
            <a:headEnd/>
            <a:tailEnd/>
          </a:ln>
          <a:effectLst/>
        </p:spPr>
      </p:pic>
      <p:pic>
        <p:nvPicPr>
          <p:cNvPr id="936997" name="Picture 37"/>
          <p:cNvPicPr>
            <a:picLocks noChangeArrowheads="1"/>
          </p:cNvPicPr>
          <p:nvPr/>
        </p:nvPicPr>
        <p:blipFill>
          <a:blip r:embed="rId4" cstate="print"/>
          <a:srcRect/>
          <a:stretch>
            <a:fillRect/>
          </a:stretch>
        </p:blipFill>
        <p:spPr bwMode="auto">
          <a:xfrm>
            <a:off x="5700713" y="2589213"/>
            <a:ext cx="574675" cy="685800"/>
          </a:xfrm>
          <a:prstGeom prst="rect">
            <a:avLst/>
          </a:prstGeom>
          <a:noFill/>
          <a:ln w="12700">
            <a:solidFill>
              <a:schemeClr val="tx1"/>
            </a:solidFill>
            <a:miter lim="800000"/>
            <a:headEnd/>
            <a:tailEnd/>
          </a:ln>
          <a:effectLst/>
        </p:spPr>
      </p:pic>
      <p:pic>
        <p:nvPicPr>
          <p:cNvPr id="936998" name="Picture 38"/>
          <p:cNvPicPr>
            <a:picLocks noChangeArrowheads="1"/>
          </p:cNvPicPr>
          <p:nvPr/>
        </p:nvPicPr>
        <p:blipFill>
          <a:blip r:embed="rId4" cstate="print"/>
          <a:srcRect/>
          <a:stretch>
            <a:fillRect/>
          </a:stretch>
        </p:blipFill>
        <p:spPr bwMode="auto">
          <a:xfrm>
            <a:off x="6386513" y="2589213"/>
            <a:ext cx="574675" cy="685800"/>
          </a:xfrm>
          <a:prstGeom prst="rect">
            <a:avLst/>
          </a:prstGeom>
          <a:noFill/>
          <a:ln w="12700">
            <a:solidFill>
              <a:schemeClr val="tx1"/>
            </a:solidFill>
            <a:miter lim="800000"/>
            <a:headEnd/>
            <a:tailEnd/>
          </a:ln>
          <a:effectLst/>
        </p:spPr>
      </p:pic>
      <p:pic>
        <p:nvPicPr>
          <p:cNvPr id="936999" name="Picture 39"/>
          <p:cNvPicPr>
            <a:picLocks noChangeArrowheads="1"/>
          </p:cNvPicPr>
          <p:nvPr/>
        </p:nvPicPr>
        <p:blipFill>
          <a:blip r:embed="rId4" cstate="print"/>
          <a:srcRect/>
          <a:stretch>
            <a:fillRect/>
          </a:stretch>
        </p:blipFill>
        <p:spPr bwMode="auto">
          <a:xfrm>
            <a:off x="7072313" y="2589213"/>
            <a:ext cx="574675" cy="685800"/>
          </a:xfrm>
          <a:prstGeom prst="rect">
            <a:avLst/>
          </a:prstGeom>
          <a:noFill/>
          <a:ln w="12700">
            <a:solidFill>
              <a:schemeClr val="tx1"/>
            </a:solidFill>
            <a:miter lim="800000"/>
            <a:headEnd/>
            <a:tailEnd/>
          </a:ln>
          <a:effectLst/>
        </p:spPr>
      </p:pic>
      <p:graphicFrame>
        <p:nvGraphicFramePr>
          <p:cNvPr id="937000" name="Object 40"/>
          <p:cNvGraphicFramePr>
            <a:graphicFrameLocks noChangeAspect="1"/>
          </p:cNvGraphicFramePr>
          <p:nvPr/>
        </p:nvGraphicFramePr>
        <p:xfrm>
          <a:off x="747713" y="3732213"/>
          <a:ext cx="3162300" cy="2209800"/>
        </p:xfrm>
        <a:graphic>
          <a:graphicData uri="http://schemas.openxmlformats.org/presentationml/2006/ole">
            <p:oleObj spid="_x0000_s551938" name="Chart" r:id="rId5" imgW="3162300" imgH="2209800" progId="Excel.Sheet.8">
              <p:embed/>
            </p:oleObj>
          </a:graphicData>
        </a:graphic>
      </p:graphicFrame>
      <p:pic>
        <p:nvPicPr>
          <p:cNvPr id="936996" name="Picture 36"/>
          <p:cNvPicPr>
            <a:picLocks noChangeArrowheads="1"/>
          </p:cNvPicPr>
          <p:nvPr/>
        </p:nvPicPr>
        <p:blipFill>
          <a:blip r:embed="rId3" cstate="print"/>
          <a:srcRect/>
          <a:stretch>
            <a:fillRect/>
          </a:stretch>
        </p:blipFill>
        <p:spPr bwMode="auto">
          <a:xfrm>
            <a:off x="1585913" y="5256213"/>
            <a:ext cx="609600" cy="685800"/>
          </a:xfrm>
          <a:prstGeom prst="rect">
            <a:avLst/>
          </a:prstGeom>
          <a:noFill/>
          <a:ln w="12700">
            <a:solidFill>
              <a:schemeClr val="tx1"/>
            </a:solidFill>
            <a:miter lim="800000"/>
            <a:headEnd/>
            <a:tailEnd/>
          </a:ln>
          <a:effectLst/>
        </p:spPr>
      </p:pic>
      <p:pic>
        <p:nvPicPr>
          <p:cNvPr id="936993" name="Picture 33"/>
          <p:cNvPicPr>
            <a:picLocks noChangeArrowheads="1"/>
          </p:cNvPicPr>
          <p:nvPr/>
        </p:nvPicPr>
        <p:blipFill>
          <a:blip r:embed="rId4" cstate="print"/>
          <a:srcRect/>
          <a:stretch>
            <a:fillRect/>
          </a:stretch>
        </p:blipFill>
        <p:spPr bwMode="auto">
          <a:xfrm>
            <a:off x="2805113" y="5332413"/>
            <a:ext cx="574675" cy="685800"/>
          </a:xfrm>
          <a:prstGeom prst="rect">
            <a:avLst/>
          </a:prstGeom>
          <a:noFill/>
          <a:ln w="12700">
            <a:solidFill>
              <a:schemeClr val="tx1"/>
            </a:solidFill>
            <a:miter lim="800000"/>
            <a:headEnd/>
            <a:tailEnd/>
          </a:ln>
          <a:effectLst/>
        </p:spPr>
      </p:pic>
      <p:sp>
        <p:nvSpPr>
          <p:cNvPr id="937001" name="Text Box 41"/>
          <p:cNvSpPr txBox="1">
            <a:spLocks noChangeArrowheads="1"/>
          </p:cNvSpPr>
          <p:nvPr/>
        </p:nvSpPr>
        <p:spPr bwMode="auto">
          <a:xfrm>
            <a:off x="4100513" y="3884613"/>
            <a:ext cx="5486400" cy="2170112"/>
          </a:xfrm>
          <a:prstGeom prst="rect">
            <a:avLst/>
          </a:prstGeom>
          <a:noFill/>
          <a:ln w="12700">
            <a:noFill/>
            <a:miter lim="800000"/>
            <a:headEnd/>
            <a:tailEnd/>
          </a:ln>
          <a:effectLst/>
        </p:spPr>
        <p:txBody>
          <a:bodyPr>
            <a:spAutoFit/>
          </a:bodyPr>
          <a:lstStyle/>
          <a:p>
            <a:pPr>
              <a:spcBef>
                <a:spcPct val="50000"/>
              </a:spcBef>
            </a:pPr>
            <a:r>
              <a:rPr lang="en-US">
                <a:latin typeface="Palatino Linotype" pitchFamily="18" charset="0"/>
              </a:rPr>
              <a:t>Is this because….</a:t>
            </a:r>
          </a:p>
          <a:p>
            <a:pPr>
              <a:spcBef>
                <a:spcPct val="50000"/>
              </a:spcBef>
            </a:pPr>
            <a:r>
              <a:rPr lang="en-US">
                <a:latin typeface="Palatino Linotype" pitchFamily="18" charset="0"/>
              </a:rPr>
              <a:t>Neurons like                       not</a:t>
            </a:r>
          </a:p>
          <a:p>
            <a:pPr>
              <a:spcBef>
                <a:spcPct val="50000"/>
              </a:spcBef>
            </a:pPr>
            <a:endParaRPr lang="en-US">
              <a:latin typeface="Palatino Linotype" pitchFamily="18" charset="0"/>
            </a:endParaRPr>
          </a:p>
          <a:p>
            <a:pPr>
              <a:spcBef>
                <a:spcPct val="50000"/>
              </a:spcBef>
            </a:pPr>
            <a:r>
              <a:rPr lang="en-US" b="1">
                <a:latin typeface="Palatino Linotype" pitchFamily="18" charset="0"/>
              </a:rPr>
              <a:t>OR</a:t>
            </a:r>
          </a:p>
          <a:p>
            <a:pPr>
              <a:spcBef>
                <a:spcPct val="50000"/>
              </a:spcBef>
            </a:pPr>
            <a:r>
              <a:rPr lang="en-US">
                <a:latin typeface="Palatino Linotype" pitchFamily="18" charset="0"/>
              </a:rPr>
              <a:t>The subject</a:t>
            </a:r>
          </a:p>
          <a:p>
            <a:pPr>
              <a:spcBef>
                <a:spcPct val="50000"/>
              </a:spcBef>
            </a:pPr>
            <a:r>
              <a:rPr lang="en-US">
                <a:latin typeface="Palatino Linotype" pitchFamily="18" charset="0"/>
              </a:rPr>
              <a:t>was less alert</a:t>
            </a:r>
          </a:p>
        </p:txBody>
      </p:sp>
      <p:pic>
        <p:nvPicPr>
          <p:cNvPr id="937002" name="Picture 42"/>
          <p:cNvPicPr>
            <a:picLocks noChangeArrowheads="1"/>
          </p:cNvPicPr>
          <p:nvPr/>
        </p:nvPicPr>
        <p:blipFill>
          <a:blip r:embed="rId4" cstate="print"/>
          <a:srcRect/>
          <a:stretch>
            <a:fillRect/>
          </a:stretch>
        </p:blipFill>
        <p:spPr bwMode="auto">
          <a:xfrm>
            <a:off x="5624513" y="4113213"/>
            <a:ext cx="574675" cy="685800"/>
          </a:xfrm>
          <a:prstGeom prst="rect">
            <a:avLst/>
          </a:prstGeom>
          <a:noFill/>
          <a:ln w="12700">
            <a:solidFill>
              <a:schemeClr val="tx1"/>
            </a:solidFill>
            <a:miter lim="800000"/>
            <a:headEnd/>
            <a:tailEnd/>
          </a:ln>
          <a:effectLst/>
        </p:spPr>
      </p:pic>
      <p:pic>
        <p:nvPicPr>
          <p:cNvPr id="937003" name="Picture 43"/>
          <p:cNvPicPr>
            <a:picLocks noChangeArrowheads="1"/>
          </p:cNvPicPr>
          <p:nvPr/>
        </p:nvPicPr>
        <p:blipFill>
          <a:blip r:embed="rId3" cstate="print"/>
          <a:srcRect/>
          <a:stretch>
            <a:fillRect/>
          </a:stretch>
        </p:blipFill>
        <p:spPr bwMode="auto">
          <a:xfrm>
            <a:off x="7072313" y="4113213"/>
            <a:ext cx="609600" cy="685800"/>
          </a:xfrm>
          <a:prstGeom prst="rect">
            <a:avLst/>
          </a:prstGeom>
          <a:noFill/>
          <a:ln w="12700">
            <a:solidFill>
              <a:schemeClr val="tx1"/>
            </a:solidFill>
            <a:miter lim="800000"/>
            <a:headEnd/>
            <a:tailEnd/>
          </a:ln>
          <a:effectLst/>
        </p:spPr>
      </p:pic>
      <p:graphicFrame>
        <p:nvGraphicFramePr>
          <p:cNvPr id="937004" name="Object 44"/>
          <p:cNvGraphicFramePr>
            <a:graphicFrameLocks noChangeAspect="1"/>
          </p:cNvGraphicFramePr>
          <p:nvPr/>
        </p:nvGraphicFramePr>
        <p:xfrm>
          <a:off x="6919913" y="5103813"/>
          <a:ext cx="2286000" cy="1068387"/>
        </p:xfrm>
        <a:graphic>
          <a:graphicData uri="http://schemas.openxmlformats.org/presentationml/2006/ole">
            <p:oleObj spid="_x0000_s551939" name="Image" r:id="rId6" imgW="6252030" imgH="2922697" progId="">
              <p:embed/>
            </p:oleObj>
          </a:graphicData>
        </a:graphic>
      </p:graphicFrame>
      <p:pic>
        <p:nvPicPr>
          <p:cNvPr id="937005" name="Picture 45" descr="j0088742"/>
          <p:cNvPicPr>
            <a:picLocks noChangeAspect="1" noChangeArrowheads="1"/>
          </p:cNvPicPr>
          <p:nvPr/>
        </p:nvPicPr>
        <p:blipFill>
          <a:blip r:embed="rId7" cstate="print"/>
          <a:srcRect/>
          <a:stretch>
            <a:fillRect/>
          </a:stretch>
        </p:blipFill>
        <p:spPr bwMode="auto">
          <a:xfrm>
            <a:off x="5395913" y="4951413"/>
            <a:ext cx="1195387" cy="1371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7" name="Text Box 5"/>
          <p:cNvSpPr txBox="1">
            <a:spLocks noChangeArrowheads="1"/>
          </p:cNvSpPr>
          <p:nvPr/>
        </p:nvSpPr>
        <p:spPr bwMode="auto">
          <a:xfrm>
            <a:off x="671513" y="303213"/>
            <a:ext cx="7696200" cy="336550"/>
          </a:xfrm>
          <a:prstGeom prst="rect">
            <a:avLst/>
          </a:prstGeom>
          <a:noFill/>
          <a:ln w="12700">
            <a:noFill/>
            <a:miter lim="800000"/>
            <a:headEnd/>
            <a:tailEnd/>
          </a:ln>
          <a:effectLst/>
        </p:spPr>
        <p:txBody>
          <a:bodyPr>
            <a:spAutoFit/>
          </a:bodyPr>
          <a:lstStyle/>
          <a:p>
            <a:pPr>
              <a:spcBef>
                <a:spcPct val="50000"/>
              </a:spcBef>
            </a:pPr>
            <a:r>
              <a:rPr lang="en-US"/>
              <a:t>100-Hue Task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p:txBody>
          <a:bodyPr/>
          <a:lstStyle/>
          <a:p>
            <a:r>
              <a:rPr lang="en-US"/>
              <a:t>Things to look for </a:t>
            </a:r>
          </a:p>
        </p:txBody>
      </p:sp>
      <p:sp>
        <p:nvSpPr>
          <p:cNvPr id="942083" name="Text Box 3"/>
          <p:cNvSpPr txBox="1">
            <a:spLocks noChangeArrowheads="1"/>
          </p:cNvSpPr>
          <p:nvPr/>
        </p:nvSpPr>
        <p:spPr bwMode="auto">
          <a:xfrm>
            <a:off x="1281113" y="1903413"/>
            <a:ext cx="7696200" cy="336550"/>
          </a:xfrm>
          <a:prstGeom prst="rect">
            <a:avLst/>
          </a:prstGeom>
          <a:noFill/>
          <a:ln w="12700">
            <a:noFill/>
            <a:miter lim="800000"/>
            <a:headEnd/>
            <a:tailEnd/>
          </a:ln>
          <a:effectLst/>
        </p:spPr>
        <p:txBody>
          <a:bodyPr>
            <a:spAutoFit/>
          </a:bodyPr>
          <a:lstStyle/>
          <a:p>
            <a:pPr>
              <a:spcBef>
                <a:spcPct val="50000"/>
              </a:spcBef>
            </a:pPr>
            <a:endParaRPr lang="en-US"/>
          </a:p>
        </p:txBody>
      </p:sp>
      <p:sp>
        <p:nvSpPr>
          <p:cNvPr id="942084" name="Text Box 4"/>
          <p:cNvSpPr txBox="1">
            <a:spLocks noChangeArrowheads="1"/>
          </p:cNvSpPr>
          <p:nvPr/>
        </p:nvSpPr>
        <p:spPr bwMode="auto">
          <a:xfrm>
            <a:off x="1281113" y="1827213"/>
            <a:ext cx="8077200" cy="3435350"/>
          </a:xfrm>
          <a:prstGeom prst="rect">
            <a:avLst/>
          </a:prstGeom>
          <a:noFill/>
          <a:ln w="12700">
            <a:noFill/>
            <a:miter lim="800000"/>
            <a:headEnd/>
            <a:tailEnd/>
          </a:ln>
          <a:effectLst/>
        </p:spPr>
        <p:txBody>
          <a:bodyPr>
            <a:spAutoFit/>
          </a:bodyPr>
          <a:lstStyle/>
          <a:p>
            <a:pPr marL="457200" indent="-457200">
              <a:spcBef>
                <a:spcPct val="50000"/>
              </a:spcBef>
            </a:pPr>
            <a:r>
              <a:rPr lang="en-US" sz="2400">
                <a:latin typeface="Palatino Linotype" pitchFamily="18" charset="0"/>
              </a:rPr>
              <a:t>Clear explanation of the analysis, especially statistical tests</a:t>
            </a:r>
          </a:p>
          <a:p>
            <a:pPr marL="457200" indent="-457200">
              <a:spcBef>
                <a:spcPct val="50000"/>
              </a:spcBef>
            </a:pPr>
            <a:endParaRPr lang="en-US" sz="1800">
              <a:latin typeface="Palatino Linotype" pitchFamily="18" charset="0"/>
            </a:endParaRPr>
          </a:p>
          <a:p>
            <a:pPr marL="457200" indent="-457200">
              <a:spcBef>
                <a:spcPct val="50000"/>
              </a:spcBef>
            </a:pPr>
            <a:r>
              <a:rPr lang="en-US" sz="1800">
                <a:latin typeface="Palatino Linotype" pitchFamily="18" charset="0"/>
              </a:rPr>
              <a:t>Many ways to analyze fMRI data </a:t>
            </a:r>
            <a:r>
              <a:rPr lang="en-US" sz="1800">
                <a:latin typeface="Palatino Linotype" pitchFamily="18" charset="0"/>
                <a:sym typeface="Wingdings" pitchFamily="2" charset="2"/>
              </a:rPr>
              <a:t> if you try enough ways you will find SOMETHING; therefore, essential to know exactly what the authors have done.</a:t>
            </a:r>
          </a:p>
          <a:p>
            <a:pPr marL="457200" indent="-457200">
              <a:spcBef>
                <a:spcPct val="50000"/>
              </a:spcBef>
            </a:pPr>
            <a:r>
              <a:rPr lang="en-US" sz="1800">
                <a:latin typeface="Palatino Linotype" pitchFamily="18" charset="0"/>
                <a:sym typeface="Wingdings" pitchFamily="2" charset="2"/>
              </a:rPr>
              <a:t>Most egregious example: </a:t>
            </a:r>
          </a:p>
          <a:p>
            <a:pPr marL="457200" indent="-457200">
              <a:spcBef>
                <a:spcPct val="50000"/>
              </a:spcBef>
            </a:pPr>
            <a:r>
              <a:rPr lang="en-US" sz="1800">
                <a:latin typeface="Palatino Linotype" pitchFamily="18" charset="0"/>
                <a:sym typeface="Wingdings" pitchFamily="2" charset="2"/>
              </a:rPr>
              <a:t>“The data was analysed using SPM 99”</a:t>
            </a:r>
          </a:p>
          <a:p>
            <a:pPr marL="457200" indent="-457200">
              <a:spcBef>
                <a:spcPct val="50000"/>
              </a:spcBef>
            </a:pPr>
            <a:r>
              <a:rPr lang="en-US" sz="1800">
                <a:latin typeface="Palatino Linotype" pitchFamily="18" charset="0"/>
                <a:sym typeface="Wingdings" pitchFamily="2" charset="2"/>
              </a:rPr>
              <a:t>(fMRI methods section in its entirety)</a:t>
            </a:r>
            <a:endParaRPr lang="en-US" sz="1800">
              <a:latin typeface="Palatino Linotype"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ChangeArrowheads="1"/>
          </p:cNvSpPr>
          <p:nvPr>
            <p:ph type="title"/>
          </p:nvPr>
        </p:nvSpPr>
        <p:spPr/>
        <p:txBody>
          <a:bodyPr/>
          <a:lstStyle/>
          <a:p>
            <a:r>
              <a:rPr lang="en-US"/>
              <a:t>The BOLD Signal</a:t>
            </a:r>
          </a:p>
        </p:txBody>
      </p:sp>
      <p:sp>
        <p:nvSpPr>
          <p:cNvPr id="806915" name="Text Box 3"/>
          <p:cNvSpPr txBox="1">
            <a:spLocks noChangeArrowheads="1"/>
          </p:cNvSpPr>
          <p:nvPr/>
        </p:nvSpPr>
        <p:spPr bwMode="auto">
          <a:xfrm>
            <a:off x="1143000" y="1600200"/>
            <a:ext cx="7162800" cy="854075"/>
          </a:xfrm>
          <a:prstGeom prst="rect">
            <a:avLst/>
          </a:prstGeom>
          <a:noFill/>
          <a:ln w="12700">
            <a:noFill/>
            <a:miter lim="800000"/>
            <a:headEnd/>
            <a:tailEnd/>
          </a:ln>
          <a:effectLst/>
        </p:spPr>
        <p:txBody>
          <a:bodyPr>
            <a:spAutoFit/>
          </a:bodyPr>
          <a:lstStyle/>
          <a:p>
            <a:pPr>
              <a:spcBef>
                <a:spcPct val="50000"/>
              </a:spcBef>
            </a:pPr>
            <a:r>
              <a:rPr lang="en-US" sz="2000"/>
              <a:t>Chapter 2 (p. 38-63) of Jezzard et al.</a:t>
            </a:r>
          </a:p>
          <a:p>
            <a:pPr>
              <a:spcBef>
                <a:spcPct val="50000"/>
              </a:spcBef>
            </a:pPr>
            <a:endParaRPr lang="en-US" sz="2000"/>
          </a:p>
        </p:txBody>
      </p:sp>
      <p:sp>
        <p:nvSpPr>
          <p:cNvPr id="806916" name="Rectangle 4"/>
          <p:cNvSpPr>
            <a:spLocks noChangeArrowheads="1"/>
          </p:cNvSpPr>
          <p:nvPr/>
        </p:nvSpPr>
        <p:spPr bwMode="auto">
          <a:xfrm>
            <a:off x="546100" y="2451100"/>
            <a:ext cx="8628063" cy="3886200"/>
          </a:xfrm>
          <a:prstGeom prst="rect">
            <a:avLst/>
          </a:prstGeom>
          <a:noFill/>
          <a:ln w="9525">
            <a:noFill/>
            <a:miter lim="800000"/>
            <a:headEnd/>
            <a:tailEnd/>
          </a:ln>
        </p:spPr>
        <p:txBody>
          <a:bodyPr/>
          <a:lstStyle/>
          <a:p>
            <a:endParaRPr lang="en-US"/>
          </a:p>
        </p:txBody>
      </p:sp>
      <p:grpSp>
        <p:nvGrpSpPr>
          <p:cNvPr id="2" name="Group 5"/>
          <p:cNvGrpSpPr>
            <a:grpSpLocks/>
          </p:cNvGrpSpPr>
          <p:nvPr/>
        </p:nvGrpSpPr>
        <p:grpSpPr bwMode="auto">
          <a:xfrm>
            <a:off x="1008063" y="2879725"/>
            <a:ext cx="1638300" cy="1247775"/>
            <a:chOff x="435" y="702"/>
            <a:chExt cx="1032" cy="785"/>
          </a:xfrm>
        </p:grpSpPr>
        <p:sp>
          <p:nvSpPr>
            <p:cNvPr id="806918" name="Rectangle 6"/>
            <p:cNvSpPr>
              <a:spLocks noChangeArrowheads="1"/>
            </p:cNvSpPr>
            <p:nvPr/>
          </p:nvSpPr>
          <p:spPr bwMode="auto">
            <a:xfrm>
              <a:off x="440" y="708"/>
              <a:ext cx="1021" cy="774"/>
            </a:xfrm>
            <a:prstGeom prst="rect">
              <a:avLst/>
            </a:prstGeom>
            <a:solidFill>
              <a:srgbClr val="008000"/>
            </a:solidFill>
            <a:ln w="9525">
              <a:noFill/>
              <a:miter lim="800000"/>
              <a:headEnd/>
              <a:tailEnd/>
            </a:ln>
          </p:spPr>
          <p:txBody>
            <a:bodyPr/>
            <a:lstStyle/>
            <a:p>
              <a:endParaRPr lang="en-US"/>
            </a:p>
          </p:txBody>
        </p:sp>
        <p:sp>
          <p:nvSpPr>
            <p:cNvPr id="806919" name="Rectangle 7"/>
            <p:cNvSpPr>
              <a:spLocks noChangeArrowheads="1"/>
            </p:cNvSpPr>
            <p:nvPr/>
          </p:nvSpPr>
          <p:spPr bwMode="auto">
            <a:xfrm>
              <a:off x="435" y="702"/>
              <a:ext cx="1032" cy="785"/>
            </a:xfrm>
            <a:prstGeom prst="rect">
              <a:avLst/>
            </a:prstGeom>
            <a:noFill/>
            <a:ln w="9525">
              <a:solidFill>
                <a:srgbClr val="FFFFFF"/>
              </a:solidFill>
              <a:miter lim="800000"/>
              <a:headEnd/>
              <a:tailEnd/>
            </a:ln>
          </p:spPr>
          <p:txBody>
            <a:bodyPr/>
            <a:lstStyle/>
            <a:p>
              <a:endParaRPr lang="en-US"/>
            </a:p>
          </p:txBody>
        </p:sp>
      </p:grpSp>
      <p:sp>
        <p:nvSpPr>
          <p:cNvPr id="806920" name="Rectangle 8"/>
          <p:cNvSpPr>
            <a:spLocks noChangeArrowheads="1"/>
          </p:cNvSpPr>
          <p:nvPr/>
        </p:nvSpPr>
        <p:spPr bwMode="auto">
          <a:xfrm>
            <a:off x="1109663" y="3084513"/>
            <a:ext cx="1485900" cy="411162"/>
          </a:xfrm>
          <a:prstGeom prst="rect">
            <a:avLst/>
          </a:prstGeom>
          <a:noFill/>
          <a:ln w="9525">
            <a:noFill/>
            <a:miter lim="800000"/>
            <a:headEnd/>
            <a:tailEnd/>
          </a:ln>
        </p:spPr>
        <p:txBody>
          <a:bodyPr wrap="none" lIns="0" tIns="0" rIns="0" bIns="0">
            <a:spAutoFit/>
          </a:bodyPr>
          <a:lstStyle/>
          <a:p>
            <a:r>
              <a:rPr lang="en-US" altLang="en-US" sz="2700" b="1">
                <a:solidFill>
                  <a:srgbClr val="FFFFFF"/>
                </a:solidFill>
                <a:latin typeface="Geneva" charset="0"/>
              </a:rPr>
              <a:t>Neuronal</a:t>
            </a:r>
            <a:endParaRPr lang="en-US" altLang="en-US" sz="2400">
              <a:latin typeface="Times"/>
            </a:endParaRPr>
          </a:p>
        </p:txBody>
      </p:sp>
      <p:sp>
        <p:nvSpPr>
          <p:cNvPr id="806921" name="Rectangle 9"/>
          <p:cNvSpPr>
            <a:spLocks noChangeArrowheads="1"/>
          </p:cNvSpPr>
          <p:nvPr/>
        </p:nvSpPr>
        <p:spPr bwMode="auto">
          <a:xfrm>
            <a:off x="990600" y="3505200"/>
            <a:ext cx="1752600" cy="411163"/>
          </a:xfrm>
          <a:prstGeom prst="rect">
            <a:avLst/>
          </a:prstGeom>
          <a:noFill/>
          <a:ln w="9525">
            <a:noFill/>
            <a:miter lim="800000"/>
            <a:headEnd/>
            <a:tailEnd/>
          </a:ln>
        </p:spPr>
        <p:txBody>
          <a:bodyPr wrap="none" lIns="0" tIns="0" rIns="0" bIns="0">
            <a:spAutoFit/>
          </a:bodyPr>
          <a:lstStyle/>
          <a:p>
            <a:r>
              <a:rPr lang="en-US" altLang="en-US" sz="2700" b="1">
                <a:solidFill>
                  <a:srgbClr val="FFFFFF"/>
                </a:solidFill>
                <a:latin typeface="Geneva" charset="0"/>
              </a:rPr>
              <a:t> Activation</a:t>
            </a:r>
            <a:endParaRPr lang="en-US" altLang="en-US" sz="2400">
              <a:latin typeface="Times"/>
            </a:endParaRPr>
          </a:p>
        </p:txBody>
      </p:sp>
      <p:sp>
        <p:nvSpPr>
          <p:cNvPr id="806922" name="Freeform 10"/>
          <p:cNvSpPr>
            <a:spLocks/>
          </p:cNvSpPr>
          <p:nvPr/>
        </p:nvSpPr>
        <p:spPr bwMode="auto">
          <a:xfrm>
            <a:off x="3419475" y="4708525"/>
            <a:ext cx="2606675" cy="1000125"/>
          </a:xfrm>
          <a:custGeom>
            <a:avLst/>
            <a:gdLst/>
            <a:ahLst/>
            <a:cxnLst>
              <a:cxn ang="0">
                <a:pos x="238" y="2"/>
              </a:cxn>
              <a:cxn ang="0">
                <a:pos x="187" y="13"/>
              </a:cxn>
              <a:cxn ang="0">
                <a:pos x="138" y="37"/>
              </a:cxn>
              <a:cxn ang="0">
                <a:pos x="96" y="71"/>
              </a:cxn>
              <a:cxn ang="0">
                <a:pos x="60" y="113"/>
              </a:cxn>
              <a:cxn ang="0">
                <a:pos x="32" y="164"/>
              </a:cxn>
              <a:cxn ang="0">
                <a:pos x="11" y="221"/>
              </a:cxn>
              <a:cxn ang="0">
                <a:pos x="2" y="283"/>
              </a:cxn>
              <a:cxn ang="0">
                <a:pos x="2" y="347"/>
              </a:cxn>
              <a:cxn ang="0">
                <a:pos x="11" y="409"/>
              </a:cxn>
              <a:cxn ang="0">
                <a:pos x="32" y="466"/>
              </a:cxn>
              <a:cxn ang="0">
                <a:pos x="60" y="515"/>
              </a:cxn>
              <a:cxn ang="0">
                <a:pos x="96" y="558"/>
              </a:cxn>
              <a:cxn ang="0">
                <a:pos x="138" y="592"/>
              </a:cxn>
              <a:cxn ang="0">
                <a:pos x="187" y="617"/>
              </a:cxn>
              <a:cxn ang="0">
                <a:pos x="238" y="628"/>
              </a:cxn>
              <a:cxn ang="0">
                <a:pos x="1378" y="630"/>
              </a:cxn>
              <a:cxn ang="0">
                <a:pos x="1430" y="624"/>
              </a:cxn>
              <a:cxn ang="0">
                <a:pos x="1481" y="606"/>
              </a:cxn>
              <a:cxn ang="0">
                <a:pos x="1527" y="575"/>
              </a:cxn>
              <a:cxn ang="0">
                <a:pos x="1564" y="538"/>
              </a:cxn>
              <a:cxn ang="0">
                <a:pos x="1597" y="490"/>
              </a:cxn>
              <a:cxn ang="0">
                <a:pos x="1621" y="438"/>
              </a:cxn>
              <a:cxn ang="0">
                <a:pos x="1636" y="379"/>
              </a:cxn>
              <a:cxn ang="0">
                <a:pos x="1642" y="315"/>
              </a:cxn>
              <a:cxn ang="0">
                <a:pos x="1636" y="251"/>
              </a:cxn>
              <a:cxn ang="0">
                <a:pos x="1621" y="192"/>
              </a:cxn>
              <a:cxn ang="0">
                <a:pos x="1597" y="137"/>
              </a:cxn>
              <a:cxn ang="0">
                <a:pos x="1564" y="92"/>
              </a:cxn>
              <a:cxn ang="0">
                <a:pos x="1527" y="53"/>
              </a:cxn>
              <a:cxn ang="0">
                <a:pos x="1481" y="24"/>
              </a:cxn>
              <a:cxn ang="0">
                <a:pos x="1430" y="5"/>
              </a:cxn>
              <a:cxn ang="0">
                <a:pos x="1378" y="0"/>
              </a:cxn>
            </a:cxnLst>
            <a:rect l="0" t="0" r="r" b="b"/>
            <a:pathLst>
              <a:path w="1642" h="630">
                <a:moveTo>
                  <a:pt x="264" y="0"/>
                </a:moveTo>
                <a:lnTo>
                  <a:pt x="238" y="2"/>
                </a:lnTo>
                <a:lnTo>
                  <a:pt x="211" y="5"/>
                </a:lnTo>
                <a:lnTo>
                  <a:pt x="187" y="13"/>
                </a:lnTo>
                <a:lnTo>
                  <a:pt x="162" y="24"/>
                </a:lnTo>
                <a:lnTo>
                  <a:pt x="138" y="37"/>
                </a:lnTo>
                <a:lnTo>
                  <a:pt x="117" y="53"/>
                </a:lnTo>
                <a:lnTo>
                  <a:pt x="96" y="71"/>
                </a:lnTo>
                <a:lnTo>
                  <a:pt x="77" y="92"/>
                </a:lnTo>
                <a:lnTo>
                  <a:pt x="60" y="113"/>
                </a:lnTo>
                <a:lnTo>
                  <a:pt x="45" y="137"/>
                </a:lnTo>
                <a:lnTo>
                  <a:pt x="32" y="164"/>
                </a:lnTo>
                <a:lnTo>
                  <a:pt x="21" y="192"/>
                </a:lnTo>
                <a:lnTo>
                  <a:pt x="11" y="221"/>
                </a:lnTo>
                <a:lnTo>
                  <a:pt x="6" y="251"/>
                </a:lnTo>
                <a:lnTo>
                  <a:pt x="2" y="283"/>
                </a:lnTo>
                <a:lnTo>
                  <a:pt x="0" y="315"/>
                </a:lnTo>
                <a:lnTo>
                  <a:pt x="2" y="347"/>
                </a:lnTo>
                <a:lnTo>
                  <a:pt x="6" y="379"/>
                </a:lnTo>
                <a:lnTo>
                  <a:pt x="11" y="409"/>
                </a:lnTo>
                <a:lnTo>
                  <a:pt x="21" y="438"/>
                </a:lnTo>
                <a:lnTo>
                  <a:pt x="32" y="466"/>
                </a:lnTo>
                <a:lnTo>
                  <a:pt x="45" y="490"/>
                </a:lnTo>
                <a:lnTo>
                  <a:pt x="60" y="515"/>
                </a:lnTo>
                <a:lnTo>
                  <a:pt x="77" y="538"/>
                </a:lnTo>
                <a:lnTo>
                  <a:pt x="96" y="558"/>
                </a:lnTo>
                <a:lnTo>
                  <a:pt x="117" y="575"/>
                </a:lnTo>
                <a:lnTo>
                  <a:pt x="138" y="592"/>
                </a:lnTo>
                <a:lnTo>
                  <a:pt x="162" y="606"/>
                </a:lnTo>
                <a:lnTo>
                  <a:pt x="187" y="617"/>
                </a:lnTo>
                <a:lnTo>
                  <a:pt x="211" y="624"/>
                </a:lnTo>
                <a:lnTo>
                  <a:pt x="238" y="628"/>
                </a:lnTo>
                <a:lnTo>
                  <a:pt x="264" y="630"/>
                </a:lnTo>
                <a:lnTo>
                  <a:pt x="1378" y="630"/>
                </a:lnTo>
                <a:lnTo>
                  <a:pt x="1404" y="628"/>
                </a:lnTo>
                <a:lnTo>
                  <a:pt x="1430" y="624"/>
                </a:lnTo>
                <a:lnTo>
                  <a:pt x="1457" y="617"/>
                </a:lnTo>
                <a:lnTo>
                  <a:pt x="1481" y="606"/>
                </a:lnTo>
                <a:lnTo>
                  <a:pt x="1504" y="592"/>
                </a:lnTo>
                <a:lnTo>
                  <a:pt x="1527" y="575"/>
                </a:lnTo>
                <a:lnTo>
                  <a:pt x="1546" y="558"/>
                </a:lnTo>
                <a:lnTo>
                  <a:pt x="1564" y="538"/>
                </a:lnTo>
                <a:lnTo>
                  <a:pt x="1581" y="515"/>
                </a:lnTo>
                <a:lnTo>
                  <a:pt x="1597" y="490"/>
                </a:lnTo>
                <a:lnTo>
                  <a:pt x="1610" y="466"/>
                </a:lnTo>
                <a:lnTo>
                  <a:pt x="1621" y="438"/>
                </a:lnTo>
                <a:lnTo>
                  <a:pt x="1630" y="409"/>
                </a:lnTo>
                <a:lnTo>
                  <a:pt x="1636" y="379"/>
                </a:lnTo>
                <a:lnTo>
                  <a:pt x="1640" y="347"/>
                </a:lnTo>
                <a:lnTo>
                  <a:pt x="1642" y="315"/>
                </a:lnTo>
                <a:lnTo>
                  <a:pt x="1640" y="283"/>
                </a:lnTo>
                <a:lnTo>
                  <a:pt x="1636" y="251"/>
                </a:lnTo>
                <a:lnTo>
                  <a:pt x="1630" y="221"/>
                </a:lnTo>
                <a:lnTo>
                  <a:pt x="1621" y="192"/>
                </a:lnTo>
                <a:lnTo>
                  <a:pt x="1610" y="164"/>
                </a:lnTo>
                <a:lnTo>
                  <a:pt x="1597" y="137"/>
                </a:lnTo>
                <a:lnTo>
                  <a:pt x="1581" y="113"/>
                </a:lnTo>
                <a:lnTo>
                  <a:pt x="1564" y="92"/>
                </a:lnTo>
                <a:lnTo>
                  <a:pt x="1546" y="71"/>
                </a:lnTo>
                <a:lnTo>
                  <a:pt x="1527" y="53"/>
                </a:lnTo>
                <a:lnTo>
                  <a:pt x="1504" y="37"/>
                </a:lnTo>
                <a:lnTo>
                  <a:pt x="1481" y="24"/>
                </a:lnTo>
                <a:lnTo>
                  <a:pt x="1457" y="13"/>
                </a:lnTo>
                <a:lnTo>
                  <a:pt x="1430" y="5"/>
                </a:lnTo>
                <a:lnTo>
                  <a:pt x="1404" y="2"/>
                </a:lnTo>
                <a:lnTo>
                  <a:pt x="1378" y="0"/>
                </a:lnTo>
                <a:lnTo>
                  <a:pt x="264" y="0"/>
                </a:lnTo>
                <a:close/>
              </a:path>
            </a:pathLst>
          </a:custGeom>
          <a:solidFill>
            <a:srgbClr val="FF0000"/>
          </a:solidFill>
          <a:ln w="9525">
            <a:solidFill>
              <a:srgbClr val="FFFFFF"/>
            </a:solidFill>
            <a:prstDash val="solid"/>
            <a:round/>
            <a:headEnd/>
            <a:tailEnd/>
          </a:ln>
        </p:spPr>
        <p:txBody>
          <a:bodyPr/>
          <a:lstStyle/>
          <a:p>
            <a:endParaRPr lang="en-US"/>
          </a:p>
        </p:txBody>
      </p:sp>
      <p:sp>
        <p:nvSpPr>
          <p:cNvPr id="806923" name="Rectangle 11"/>
          <p:cNvSpPr>
            <a:spLocks noChangeArrowheads="1"/>
          </p:cNvSpPr>
          <p:nvPr/>
        </p:nvSpPr>
        <p:spPr bwMode="auto">
          <a:xfrm>
            <a:off x="3500438" y="5003800"/>
            <a:ext cx="2533650" cy="411163"/>
          </a:xfrm>
          <a:prstGeom prst="rect">
            <a:avLst/>
          </a:prstGeom>
          <a:noFill/>
          <a:ln w="9525">
            <a:noFill/>
            <a:miter lim="800000"/>
            <a:headEnd/>
            <a:tailEnd/>
          </a:ln>
        </p:spPr>
        <p:txBody>
          <a:bodyPr wrap="none" lIns="0" tIns="0" rIns="0" bIns="0">
            <a:spAutoFit/>
          </a:bodyPr>
          <a:lstStyle/>
          <a:p>
            <a:r>
              <a:rPr lang="en-US" altLang="en-US" sz="2700" b="1">
                <a:solidFill>
                  <a:srgbClr val="FFFFFF"/>
                </a:solidFill>
                <a:latin typeface="Geneva" charset="0"/>
              </a:rPr>
              <a:t>Hemodynamics</a:t>
            </a:r>
            <a:endParaRPr lang="en-US" altLang="en-US" sz="2400">
              <a:latin typeface="Times"/>
            </a:endParaRPr>
          </a:p>
        </p:txBody>
      </p:sp>
      <p:sp>
        <p:nvSpPr>
          <p:cNvPr id="806924" name="Freeform 12"/>
          <p:cNvSpPr>
            <a:spLocks/>
          </p:cNvSpPr>
          <p:nvPr/>
        </p:nvSpPr>
        <p:spPr bwMode="auto">
          <a:xfrm>
            <a:off x="6810375" y="2703513"/>
            <a:ext cx="2014538" cy="2063750"/>
          </a:xfrm>
          <a:custGeom>
            <a:avLst/>
            <a:gdLst/>
            <a:ahLst/>
            <a:cxnLst>
              <a:cxn ang="0">
                <a:pos x="317" y="0"/>
              </a:cxn>
              <a:cxn ang="0">
                <a:pos x="0" y="649"/>
              </a:cxn>
              <a:cxn ang="0">
                <a:pos x="317" y="1299"/>
              </a:cxn>
              <a:cxn ang="0">
                <a:pos x="951" y="1299"/>
              </a:cxn>
              <a:cxn ang="0">
                <a:pos x="1269" y="649"/>
              </a:cxn>
              <a:cxn ang="0">
                <a:pos x="951" y="0"/>
              </a:cxn>
              <a:cxn ang="0">
                <a:pos x="317" y="0"/>
              </a:cxn>
            </a:cxnLst>
            <a:rect l="0" t="0" r="r" b="b"/>
            <a:pathLst>
              <a:path w="1269" h="1299">
                <a:moveTo>
                  <a:pt x="317" y="0"/>
                </a:moveTo>
                <a:lnTo>
                  <a:pt x="0" y="649"/>
                </a:lnTo>
                <a:lnTo>
                  <a:pt x="317" y="1299"/>
                </a:lnTo>
                <a:lnTo>
                  <a:pt x="951" y="1299"/>
                </a:lnTo>
                <a:lnTo>
                  <a:pt x="1269" y="649"/>
                </a:lnTo>
                <a:lnTo>
                  <a:pt x="951" y="0"/>
                </a:lnTo>
                <a:lnTo>
                  <a:pt x="317" y="0"/>
                </a:lnTo>
                <a:close/>
              </a:path>
            </a:pathLst>
          </a:custGeom>
          <a:solidFill>
            <a:srgbClr val="0066FF"/>
          </a:solidFill>
          <a:ln w="9525">
            <a:solidFill>
              <a:srgbClr val="FFFFFF"/>
            </a:solidFill>
            <a:prstDash val="solid"/>
            <a:round/>
            <a:headEnd/>
            <a:tailEnd/>
          </a:ln>
        </p:spPr>
        <p:txBody>
          <a:bodyPr/>
          <a:lstStyle/>
          <a:p>
            <a:endParaRPr lang="en-US"/>
          </a:p>
        </p:txBody>
      </p:sp>
      <p:sp>
        <p:nvSpPr>
          <p:cNvPr id="806925" name="Rectangle 13"/>
          <p:cNvSpPr>
            <a:spLocks noChangeArrowheads="1"/>
          </p:cNvSpPr>
          <p:nvPr/>
        </p:nvSpPr>
        <p:spPr bwMode="auto">
          <a:xfrm>
            <a:off x="7048500" y="3109913"/>
            <a:ext cx="1600200" cy="411162"/>
          </a:xfrm>
          <a:prstGeom prst="rect">
            <a:avLst/>
          </a:prstGeom>
          <a:noFill/>
          <a:ln w="9525">
            <a:noFill/>
            <a:miter lim="800000"/>
            <a:headEnd/>
            <a:tailEnd/>
          </a:ln>
        </p:spPr>
        <p:txBody>
          <a:bodyPr wrap="none" lIns="0" tIns="0" rIns="0" bIns="0">
            <a:spAutoFit/>
          </a:bodyPr>
          <a:lstStyle/>
          <a:p>
            <a:r>
              <a:rPr lang="en-US" altLang="en-US" sz="2700" b="1">
                <a:solidFill>
                  <a:srgbClr val="FFFFFF"/>
                </a:solidFill>
                <a:latin typeface="Geneva" charset="0"/>
              </a:rPr>
              <a:t>Measured</a:t>
            </a:r>
            <a:endParaRPr lang="en-US" altLang="en-US" sz="2400">
              <a:latin typeface="Times"/>
            </a:endParaRPr>
          </a:p>
        </p:txBody>
      </p:sp>
      <p:sp>
        <p:nvSpPr>
          <p:cNvPr id="806926" name="Rectangle 14"/>
          <p:cNvSpPr>
            <a:spLocks noChangeArrowheads="1"/>
          </p:cNvSpPr>
          <p:nvPr/>
        </p:nvSpPr>
        <p:spPr bwMode="auto">
          <a:xfrm>
            <a:off x="7480300" y="3529013"/>
            <a:ext cx="742950" cy="411162"/>
          </a:xfrm>
          <a:prstGeom prst="rect">
            <a:avLst/>
          </a:prstGeom>
          <a:noFill/>
          <a:ln w="9525">
            <a:noFill/>
            <a:miter lim="800000"/>
            <a:headEnd/>
            <a:tailEnd/>
          </a:ln>
        </p:spPr>
        <p:txBody>
          <a:bodyPr wrap="none" lIns="0" tIns="0" rIns="0" bIns="0">
            <a:spAutoFit/>
          </a:bodyPr>
          <a:lstStyle/>
          <a:p>
            <a:r>
              <a:rPr lang="en-US" altLang="en-US" sz="2700" b="1">
                <a:solidFill>
                  <a:srgbClr val="FFFFFF"/>
                </a:solidFill>
                <a:latin typeface="Geneva" charset="0"/>
              </a:rPr>
              <a:t>fMRI</a:t>
            </a:r>
            <a:endParaRPr lang="en-US" altLang="en-US" sz="2400">
              <a:latin typeface="Times"/>
            </a:endParaRPr>
          </a:p>
        </p:txBody>
      </p:sp>
      <p:sp>
        <p:nvSpPr>
          <p:cNvPr id="806927" name="Rectangle 15"/>
          <p:cNvSpPr>
            <a:spLocks noChangeArrowheads="1"/>
          </p:cNvSpPr>
          <p:nvPr/>
        </p:nvSpPr>
        <p:spPr bwMode="auto">
          <a:xfrm>
            <a:off x="7345363" y="3948113"/>
            <a:ext cx="1028700" cy="411162"/>
          </a:xfrm>
          <a:prstGeom prst="rect">
            <a:avLst/>
          </a:prstGeom>
          <a:noFill/>
          <a:ln w="9525">
            <a:noFill/>
            <a:miter lim="800000"/>
            <a:headEnd/>
            <a:tailEnd/>
          </a:ln>
        </p:spPr>
        <p:txBody>
          <a:bodyPr wrap="none" lIns="0" tIns="0" rIns="0" bIns="0">
            <a:spAutoFit/>
          </a:bodyPr>
          <a:lstStyle/>
          <a:p>
            <a:r>
              <a:rPr lang="en-US" altLang="en-US" sz="2700" b="1">
                <a:solidFill>
                  <a:srgbClr val="FFFFFF"/>
                </a:solidFill>
                <a:latin typeface="Geneva" charset="0"/>
              </a:rPr>
              <a:t>Signal</a:t>
            </a:r>
            <a:endParaRPr lang="en-US" altLang="en-US" sz="2400">
              <a:latin typeface="Times"/>
            </a:endParaRPr>
          </a:p>
        </p:txBody>
      </p:sp>
      <p:grpSp>
        <p:nvGrpSpPr>
          <p:cNvPr id="3" name="Group 16"/>
          <p:cNvGrpSpPr>
            <a:grpSpLocks/>
          </p:cNvGrpSpPr>
          <p:nvPr/>
        </p:nvGrpSpPr>
        <p:grpSpPr bwMode="auto">
          <a:xfrm>
            <a:off x="2697163" y="4168775"/>
            <a:ext cx="790575" cy="598488"/>
            <a:chOff x="1499" y="1514"/>
            <a:chExt cx="498" cy="377"/>
          </a:xfrm>
        </p:grpSpPr>
        <p:sp>
          <p:nvSpPr>
            <p:cNvPr id="806929" name="Freeform 17"/>
            <p:cNvSpPr>
              <a:spLocks/>
            </p:cNvSpPr>
            <p:nvPr/>
          </p:nvSpPr>
          <p:spPr bwMode="auto">
            <a:xfrm>
              <a:off x="1499" y="1514"/>
              <a:ext cx="379" cy="291"/>
            </a:xfrm>
            <a:custGeom>
              <a:avLst/>
              <a:gdLst/>
              <a:ahLst/>
              <a:cxnLst>
                <a:cxn ang="0">
                  <a:pos x="13" y="0"/>
                </a:cxn>
                <a:cxn ang="0">
                  <a:pos x="0" y="17"/>
                </a:cxn>
                <a:cxn ang="0">
                  <a:pos x="366" y="291"/>
                </a:cxn>
                <a:cxn ang="0">
                  <a:pos x="379" y="274"/>
                </a:cxn>
                <a:cxn ang="0">
                  <a:pos x="13" y="0"/>
                </a:cxn>
              </a:cxnLst>
              <a:rect l="0" t="0" r="r" b="b"/>
              <a:pathLst>
                <a:path w="379" h="291">
                  <a:moveTo>
                    <a:pt x="13" y="0"/>
                  </a:moveTo>
                  <a:lnTo>
                    <a:pt x="0" y="17"/>
                  </a:lnTo>
                  <a:lnTo>
                    <a:pt x="366" y="291"/>
                  </a:lnTo>
                  <a:lnTo>
                    <a:pt x="379" y="274"/>
                  </a:lnTo>
                  <a:lnTo>
                    <a:pt x="13" y="0"/>
                  </a:lnTo>
                  <a:close/>
                </a:path>
              </a:pathLst>
            </a:custGeom>
            <a:solidFill>
              <a:srgbClr val="FFFFFF"/>
            </a:solidFill>
            <a:ln w="9525">
              <a:noFill/>
              <a:round/>
              <a:headEnd/>
              <a:tailEnd/>
            </a:ln>
          </p:spPr>
          <p:txBody>
            <a:bodyPr/>
            <a:lstStyle/>
            <a:p>
              <a:endParaRPr lang="en-US"/>
            </a:p>
          </p:txBody>
        </p:sp>
        <p:sp>
          <p:nvSpPr>
            <p:cNvPr id="806930" name="Freeform 18"/>
            <p:cNvSpPr>
              <a:spLocks/>
            </p:cNvSpPr>
            <p:nvPr/>
          </p:nvSpPr>
          <p:spPr bwMode="auto">
            <a:xfrm>
              <a:off x="1820" y="1729"/>
              <a:ext cx="177" cy="162"/>
            </a:xfrm>
            <a:custGeom>
              <a:avLst/>
              <a:gdLst/>
              <a:ahLst/>
              <a:cxnLst>
                <a:cxn ang="0">
                  <a:pos x="0" y="128"/>
                </a:cxn>
                <a:cxn ang="0">
                  <a:pos x="177" y="162"/>
                </a:cxn>
                <a:cxn ang="0">
                  <a:pos x="98" y="0"/>
                </a:cxn>
                <a:cxn ang="0">
                  <a:pos x="0" y="128"/>
                </a:cxn>
              </a:cxnLst>
              <a:rect l="0" t="0" r="r" b="b"/>
              <a:pathLst>
                <a:path w="177" h="162">
                  <a:moveTo>
                    <a:pt x="0" y="128"/>
                  </a:moveTo>
                  <a:lnTo>
                    <a:pt x="177" y="162"/>
                  </a:lnTo>
                  <a:lnTo>
                    <a:pt x="98" y="0"/>
                  </a:lnTo>
                  <a:lnTo>
                    <a:pt x="0" y="128"/>
                  </a:lnTo>
                  <a:close/>
                </a:path>
              </a:pathLst>
            </a:custGeom>
            <a:solidFill>
              <a:srgbClr val="FFFFFF"/>
            </a:solidFill>
            <a:ln w="9525">
              <a:noFill/>
              <a:round/>
              <a:headEnd/>
              <a:tailEnd/>
            </a:ln>
          </p:spPr>
          <p:txBody>
            <a:bodyPr/>
            <a:lstStyle/>
            <a:p>
              <a:endParaRPr lang="en-US"/>
            </a:p>
          </p:txBody>
        </p:sp>
      </p:grpSp>
      <p:grpSp>
        <p:nvGrpSpPr>
          <p:cNvPr id="4" name="Group 19"/>
          <p:cNvGrpSpPr>
            <a:grpSpLocks/>
          </p:cNvGrpSpPr>
          <p:nvPr/>
        </p:nvGrpSpPr>
        <p:grpSpPr bwMode="auto">
          <a:xfrm>
            <a:off x="6022975" y="4178300"/>
            <a:ext cx="790575" cy="604838"/>
            <a:chOff x="3594" y="1520"/>
            <a:chExt cx="498" cy="381"/>
          </a:xfrm>
        </p:grpSpPr>
        <p:sp>
          <p:nvSpPr>
            <p:cNvPr id="806932" name="Freeform 20"/>
            <p:cNvSpPr>
              <a:spLocks/>
            </p:cNvSpPr>
            <p:nvPr/>
          </p:nvSpPr>
          <p:spPr bwMode="auto">
            <a:xfrm>
              <a:off x="3594" y="1608"/>
              <a:ext cx="379" cy="293"/>
            </a:xfrm>
            <a:custGeom>
              <a:avLst/>
              <a:gdLst/>
              <a:ahLst/>
              <a:cxnLst>
                <a:cxn ang="0">
                  <a:pos x="0" y="276"/>
                </a:cxn>
                <a:cxn ang="0">
                  <a:pos x="13" y="293"/>
                </a:cxn>
                <a:cxn ang="0">
                  <a:pos x="379" y="17"/>
                </a:cxn>
                <a:cxn ang="0">
                  <a:pos x="366" y="0"/>
                </a:cxn>
                <a:cxn ang="0">
                  <a:pos x="0" y="276"/>
                </a:cxn>
              </a:cxnLst>
              <a:rect l="0" t="0" r="r" b="b"/>
              <a:pathLst>
                <a:path w="379" h="293">
                  <a:moveTo>
                    <a:pt x="0" y="276"/>
                  </a:moveTo>
                  <a:lnTo>
                    <a:pt x="13" y="293"/>
                  </a:lnTo>
                  <a:lnTo>
                    <a:pt x="379" y="17"/>
                  </a:lnTo>
                  <a:lnTo>
                    <a:pt x="366" y="0"/>
                  </a:lnTo>
                  <a:lnTo>
                    <a:pt x="0" y="276"/>
                  </a:lnTo>
                  <a:close/>
                </a:path>
              </a:pathLst>
            </a:custGeom>
            <a:solidFill>
              <a:srgbClr val="FFFFFF"/>
            </a:solidFill>
            <a:ln w="9525">
              <a:noFill/>
              <a:round/>
              <a:headEnd/>
              <a:tailEnd/>
            </a:ln>
          </p:spPr>
          <p:txBody>
            <a:bodyPr/>
            <a:lstStyle/>
            <a:p>
              <a:endParaRPr lang="en-US"/>
            </a:p>
          </p:txBody>
        </p:sp>
        <p:sp>
          <p:nvSpPr>
            <p:cNvPr id="806933" name="Freeform 21"/>
            <p:cNvSpPr>
              <a:spLocks/>
            </p:cNvSpPr>
            <p:nvPr/>
          </p:nvSpPr>
          <p:spPr bwMode="auto">
            <a:xfrm>
              <a:off x="3915" y="1520"/>
              <a:ext cx="177" cy="162"/>
            </a:xfrm>
            <a:custGeom>
              <a:avLst/>
              <a:gdLst/>
              <a:ahLst/>
              <a:cxnLst>
                <a:cxn ang="0">
                  <a:pos x="98" y="162"/>
                </a:cxn>
                <a:cxn ang="0">
                  <a:pos x="177" y="0"/>
                </a:cxn>
                <a:cxn ang="0">
                  <a:pos x="0" y="34"/>
                </a:cxn>
                <a:cxn ang="0">
                  <a:pos x="98" y="162"/>
                </a:cxn>
              </a:cxnLst>
              <a:rect l="0" t="0" r="r" b="b"/>
              <a:pathLst>
                <a:path w="177" h="162">
                  <a:moveTo>
                    <a:pt x="98" y="162"/>
                  </a:moveTo>
                  <a:lnTo>
                    <a:pt x="177" y="0"/>
                  </a:lnTo>
                  <a:lnTo>
                    <a:pt x="0" y="34"/>
                  </a:lnTo>
                  <a:lnTo>
                    <a:pt x="98" y="162"/>
                  </a:lnTo>
                  <a:close/>
                </a:path>
              </a:pathLst>
            </a:custGeom>
            <a:solidFill>
              <a:srgbClr val="FFFFFF"/>
            </a:solidFill>
            <a:ln w="9525">
              <a:noFill/>
              <a:round/>
              <a:headEnd/>
              <a:tailEnd/>
            </a:ln>
          </p:spPr>
          <p:txBody>
            <a:bodyPr/>
            <a:lstStyle/>
            <a:p>
              <a:endParaRPr lang="en-US"/>
            </a:p>
          </p:txBody>
        </p:sp>
      </p:grpSp>
      <p:sp>
        <p:nvSpPr>
          <p:cNvPr id="806934" name="Freeform 22"/>
          <p:cNvSpPr>
            <a:spLocks/>
          </p:cNvSpPr>
          <p:nvPr/>
        </p:nvSpPr>
        <p:spPr bwMode="auto">
          <a:xfrm>
            <a:off x="3716338" y="2070100"/>
            <a:ext cx="2849562" cy="963613"/>
          </a:xfrm>
          <a:custGeom>
            <a:avLst/>
            <a:gdLst/>
            <a:ahLst/>
            <a:cxnLst>
              <a:cxn ang="0">
                <a:pos x="70" y="606"/>
              </a:cxn>
              <a:cxn ang="0">
                <a:pos x="147" y="602"/>
              </a:cxn>
              <a:cxn ang="0">
                <a:pos x="194" y="583"/>
              </a:cxn>
              <a:cxn ang="0">
                <a:pos x="255" y="522"/>
              </a:cxn>
              <a:cxn ang="0">
                <a:pos x="300" y="434"/>
              </a:cxn>
              <a:cxn ang="0">
                <a:pos x="355" y="294"/>
              </a:cxn>
              <a:cxn ang="0">
                <a:pos x="409" y="158"/>
              </a:cxn>
              <a:cxn ang="0">
                <a:pos x="455" y="71"/>
              </a:cxn>
              <a:cxn ang="0">
                <a:pos x="526" y="15"/>
              </a:cxn>
              <a:cxn ang="0">
                <a:pos x="600" y="62"/>
              </a:cxn>
              <a:cxn ang="0">
                <a:pos x="645" y="119"/>
              </a:cxn>
              <a:cxn ang="0">
                <a:pos x="700" y="207"/>
              </a:cxn>
              <a:cxn ang="0">
                <a:pos x="751" y="279"/>
              </a:cxn>
              <a:cxn ang="0">
                <a:pos x="794" y="349"/>
              </a:cxn>
              <a:cxn ang="0">
                <a:pos x="849" y="421"/>
              </a:cxn>
              <a:cxn ang="0">
                <a:pos x="906" y="479"/>
              </a:cxn>
              <a:cxn ang="0">
                <a:pos x="968" y="521"/>
              </a:cxn>
              <a:cxn ang="0">
                <a:pos x="1011" y="543"/>
              </a:cxn>
              <a:cxn ang="0">
                <a:pos x="1068" y="566"/>
              </a:cxn>
              <a:cxn ang="0">
                <a:pos x="1111" y="581"/>
              </a:cxn>
              <a:cxn ang="0">
                <a:pos x="1166" y="592"/>
              </a:cxn>
              <a:cxn ang="0">
                <a:pos x="1228" y="598"/>
              </a:cxn>
              <a:cxn ang="0">
                <a:pos x="1293" y="602"/>
              </a:cxn>
              <a:cxn ang="0">
                <a:pos x="1362" y="606"/>
              </a:cxn>
              <a:cxn ang="0">
                <a:pos x="1453" y="606"/>
              </a:cxn>
              <a:cxn ang="0">
                <a:pos x="1542" y="606"/>
              </a:cxn>
              <a:cxn ang="0">
                <a:pos x="1630" y="606"/>
              </a:cxn>
              <a:cxn ang="0">
                <a:pos x="1721" y="606"/>
              </a:cxn>
              <a:cxn ang="0">
                <a:pos x="1795" y="590"/>
              </a:cxn>
              <a:cxn ang="0">
                <a:pos x="1712" y="590"/>
              </a:cxn>
              <a:cxn ang="0">
                <a:pos x="1621" y="590"/>
              </a:cxn>
              <a:cxn ang="0">
                <a:pos x="1532" y="590"/>
              </a:cxn>
              <a:cxn ang="0">
                <a:pos x="1442" y="590"/>
              </a:cxn>
              <a:cxn ang="0">
                <a:pos x="1362" y="592"/>
              </a:cxn>
              <a:cxn ang="0">
                <a:pos x="1283" y="587"/>
              </a:cxn>
              <a:cxn ang="0">
                <a:pos x="1215" y="581"/>
              </a:cxn>
              <a:cxn ang="0">
                <a:pos x="1159" y="573"/>
              </a:cxn>
              <a:cxn ang="0">
                <a:pos x="1117" y="568"/>
              </a:cxn>
              <a:cxn ang="0">
                <a:pos x="1060" y="549"/>
              </a:cxn>
              <a:cxn ang="0">
                <a:pos x="1004" y="528"/>
              </a:cxn>
              <a:cxn ang="0">
                <a:pos x="951" y="492"/>
              </a:cxn>
              <a:cxn ang="0">
                <a:pos x="894" y="445"/>
              </a:cxn>
              <a:cxn ang="0">
                <a:pos x="836" y="381"/>
              </a:cxn>
              <a:cxn ang="0">
                <a:pos x="781" y="307"/>
              </a:cxn>
              <a:cxn ang="0">
                <a:pos x="738" y="236"/>
              </a:cxn>
              <a:cxn ang="0">
                <a:pos x="681" y="147"/>
              </a:cxn>
              <a:cxn ang="0">
                <a:pos x="640" y="79"/>
              </a:cxn>
              <a:cxn ang="0">
                <a:pos x="577" y="18"/>
              </a:cxn>
              <a:cxn ang="0">
                <a:pos x="515" y="1"/>
              </a:cxn>
              <a:cxn ang="0">
                <a:pos x="441" y="64"/>
              </a:cxn>
              <a:cxn ang="0">
                <a:pos x="394" y="154"/>
              </a:cxn>
              <a:cxn ang="0">
                <a:pos x="351" y="262"/>
              </a:cxn>
              <a:cxn ang="0">
                <a:pos x="298" y="404"/>
              </a:cxn>
              <a:cxn ang="0">
                <a:pos x="253" y="494"/>
              </a:cxn>
              <a:cxn ang="0">
                <a:pos x="200" y="564"/>
              </a:cxn>
              <a:cxn ang="0">
                <a:pos x="141" y="589"/>
              </a:cxn>
              <a:cxn ang="0">
                <a:pos x="70" y="590"/>
              </a:cxn>
            </a:cxnLst>
            <a:rect l="0" t="0" r="r" b="b"/>
            <a:pathLst>
              <a:path w="1795" h="606">
                <a:moveTo>
                  <a:pt x="0" y="590"/>
                </a:moveTo>
                <a:lnTo>
                  <a:pt x="0" y="606"/>
                </a:lnTo>
                <a:lnTo>
                  <a:pt x="9" y="606"/>
                </a:lnTo>
                <a:lnTo>
                  <a:pt x="19" y="606"/>
                </a:lnTo>
                <a:lnTo>
                  <a:pt x="34" y="606"/>
                </a:lnTo>
                <a:lnTo>
                  <a:pt x="45" y="606"/>
                </a:lnTo>
                <a:lnTo>
                  <a:pt x="55" y="606"/>
                </a:lnTo>
                <a:lnTo>
                  <a:pt x="70" y="606"/>
                </a:lnTo>
                <a:lnTo>
                  <a:pt x="79" y="606"/>
                </a:lnTo>
                <a:lnTo>
                  <a:pt x="89" y="606"/>
                </a:lnTo>
                <a:lnTo>
                  <a:pt x="100" y="606"/>
                </a:lnTo>
                <a:lnTo>
                  <a:pt x="113" y="606"/>
                </a:lnTo>
                <a:lnTo>
                  <a:pt x="124" y="606"/>
                </a:lnTo>
                <a:lnTo>
                  <a:pt x="134" y="606"/>
                </a:lnTo>
                <a:lnTo>
                  <a:pt x="138" y="606"/>
                </a:lnTo>
                <a:lnTo>
                  <a:pt x="147" y="602"/>
                </a:lnTo>
                <a:lnTo>
                  <a:pt x="147" y="602"/>
                </a:lnTo>
                <a:lnTo>
                  <a:pt x="160" y="598"/>
                </a:lnTo>
                <a:lnTo>
                  <a:pt x="160" y="598"/>
                </a:lnTo>
                <a:lnTo>
                  <a:pt x="170" y="596"/>
                </a:lnTo>
                <a:lnTo>
                  <a:pt x="170" y="596"/>
                </a:lnTo>
                <a:lnTo>
                  <a:pt x="181" y="592"/>
                </a:lnTo>
                <a:lnTo>
                  <a:pt x="185" y="590"/>
                </a:lnTo>
                <a:lnTo>
                  <a:pt x="194" y="583"/>
                </a:lnTo>
                <a:lnTo>
                  <a:pt x="207" y="577"/>
                </a:lnTo>
                <a:lnTo>
                  <a:pt x="209" y="575"/>
                </a:lnTo>
                <a:lnTo>
                  <a:pt x="219" y="564"/>
                </a:lnTo>
                <a:lnTo>
                  <a:pt x="219" y="564"/>
                </a:lnTo>
                <a:lnTo>
                  <a:pt x="228" y="555"/>
                </a:lnTo>
                <a:lnTo>
                  <a:pt x="228" y="555"/>
                </a:lnTo>
                <a:lnTo>
                  <a:pt x="240" y="539"/>
                </a:lnTo>
                <a:lnTo>
                  <a:pt x="255" y="522"/>
                </a:lnTo>
                <a:lnTo>
                  <a:pt x="257" y="521"/>
                </a:lnTo>
                <a:lnTo>
                  <a:pt x="266" y="502"/>
                </a:lnTo>
                <a:lnTo>
                  <a:pt x="266" y="502"/>
                </a:lnTo>
                <a:lnTo>
                  <a:pt x="275" y="481"/>
                </a:lnTo>
                <a:lnTo>
                  <a:pt x="275" y="481"/>
                </a:lnTo>
                <a:lnTo>
                  <a:pt x="289" y="458"/>
                </a:lnTo>
                <a:lnTo>
                  <a:pt x="290" y="458"/>
                </a:lnTo>
                <a:lnTo>
                  <a:pt x="300" y="434"/>
                </a:lnTo>
                <a:lnTo>
                  <a:pt x="311" y="409"/>
                </a:lnTo>
                <a:lnTo>
                  <a:pt x="311" y="407"/>
                </a:lnTo>
                <a:lnTo>
                  <a:pt x="321" y="379"/>
                </a:lnTo>
                <a:lnTo>
                  <a:pt x="334" y="354"/>
                </a:lnTo>
                <a:lnTo>
                  <a:pt x="336" y="353"/>
                </a:lnTo>
                <a:lnTo>
                  <a:pt x="345" y="320"/>
                </a:lnTo>
                <a:lnTo>
                  <a:pt x="355" y="294"/>
                </a:lnTo>
                <a:lnTo>
                  <a:pt x="355" y="294"/>
                </a:lnTo>
                <a:lnTo>
                  <a:pt x="366" y="266"/>
                </a:lnTo>
                <a:lnTo>
                  <a:pt x="366" y="266"/>
                </a:lnTo>
                <a:lnTo>
                  <a:pt x="381" y="236"/>
                </a:lnTo>
                <a:lnTo>
                  <a:pt x="381" y="234"/>
                </a:lnTo>
                <a:lnTo>
                  <a:pt x="391" y="207"/>
                </a:lnTo>
                <a:lnTo>
                  <a:pt x="391" y="207"/>
                </a:lnTo>
                <a:lnTo>
                  <a:pt x="400" y="183"/>
                </a:lnTo>
                <a:lnTo>
                  <a:pt x="409" y="158"/>
                </a:lnTo>
                <a:lnTo>
                  <a:pt x="409" y="158"/>
                </a:lnTo>
                <a:lnTo>
                  <a:pt x="423" y="132"/>
                </a:lnTo>
                <a:lnTo>
                  <a:pt x="434" y="111"/>
                </a:lnTo>
                <a:lnTo>
                  <a:pt x="436" y="111"/>
                </a:lnTo>
                <a:lnTo>
                  <a:pt x="445" y="90"/>
                </a:lnTo>
                <a:lnTo>
                  <a:pt x="445" y="90"/>
                </a:lnTo>
                <a:lnTo>
                  <a:pt x="455" y="71"/>
                </a:lnTo>
                <a:lnTo>
                  <a:pt x="455" y="71"/>
                </a:lnTo>
                <a:lnTo>
                  <a:pt x="468" y="56"/>
                </a:lnTo>
                <a:lnTo>
                  <a:pt x="477" y="45"/>
                </a:lnTo>
                <a:lnTo>
                  <a:pt x="489" y="32"/>
                </a:lnTo>
                <a:lnTo>
                  <a:pt x="500" y="24"/>
                </a:lnTo>
                <a:lnTo>
                  <a:pt x="500" y="24"/>
                </a:lnTo>
                <a:lnTo>
                  <a:pt x="511" y="18"/>
                </a:lnTo>
                <a:lnTo>
                  <a:pt x="517" y="15"/>
                </a:lnTo>
                <a:lnTo>
                  <a:pt x="526" y="15"/>
                </a:lnTo>
                <a:lnTo>
                  <a:pt x="541" y="15"/>
                </a:lnTo>
                <a:lnTo>
                  <a:pt x="549" y="18"/>
                </a:lnTo>
                <a:lnTo>
                  <a:pt x="558" y="22"/>
                </a:lnTo>
                <a:lnTo>
                  <a:pt x="568" y="30"/>
                </a:lnTo>
                <a:lnTo>
                  <a:pt x="570" y="32"/>
                </a:lnTo>
                <a:lnTo>
                  <a:pt x="583" y="37"/>
                </a:lnTo>
                <a:lnTo>
                  <a:pt x="591" y="49"/>
                </a:lnTo>
                <a:lnTo>
                  <a:pt x="600" y="62"/>
                </a:lnTo>
                <a:lnTo>
                  <a:pt x="600" y="62"/>
                </a:lnTo>
                <a:lnTo>
                  <a:pt x="611" y="73"/>
                </a:lnTo>
                <a:lnTo>
                  <a:pt x="626" y="88"/>
                </a:lnTo>
                <a:lnTo>
                  <a:pt x="626" y="88"/>
                </a:lnTo>
                <a:lnTo>
                  <a:pt x="636" y="103"/>
                </a:lnTo>
                <a:lnTo>
                  <a:pt x="636" y="103"/>
                </a:lnTo>
                <a:lnTo>
                  <a:pt x="645" y="119"/>
                </a:lnTo>
                <a:lnTo>
                  <a:pt x="645" y="119"/>
                </a:lnTo>
                <a:lnTo>
                  <a:pt x="655" y="136"/>
                </a:lnTo>
                <a:lnTo>
                  <a:pt x="655" y="137"/>
                </a:lnTo>
                <a:lnTo>
                  <a:pt x="670" y="156"/>
                </a:lnTo>
                <a:lnTo>
                  <a:pt x="670" y="156"/>
                </a:lnTo>
                <a:lnTo>
                  <a:pt x="681" y="171"/>
                </a:lnTo>
                <a:lnTo>
                  <a:pt x="681" y="171"/>
                </a:lnTo>
                <a:lnTo>
                  <a:pt x="691" y="190"/>
                </a:lnTo>
                <a:lnTo>
                  <a:pt x="700" y="207"/>
                </a:lnTo>
                <a:lnTo>
                  <a:pt x="700" y="209"/>
                </a:lnTo>
                <a:lnTo>
                  <a:pt x="715" y="226"/>
                </a:lnTo>
                <a:lnTo>
                  <a:pt x="715" y="226"/>
                </a:lnTo>
                <a:lnTo>
                  <a:pt x="725" y="243"/>
                </a:lnTo>
                <a:lnTo>
                  <a:pt x="725" y="243"/>
                </a:lnTo>
                <a:lnTo>
                  <a:pt x="736" y="262"/>
                </a:lnTo>
                <a:lnTo>
                  <a:pt x="736" y="264"/>
                </a:lnTo>
                <a:lnTo>
                  <a:pt x="751" y="279"/>
                </a:lnTo>
                <a:lnTo>
                  <a:pt x="751" y="279"/>
                </a:lnTo>
                <a:lnTo>
                  <a:pt x="760" y="298"/>
                </a:lnTo>
                <a:lnTo>
                  <a:pt x="770" y="315"/>
                </a:lnTo>
                <a:lnTo>
                  <a:pt x="770" y="315"/>
                </a:lnTo>
                <a:lnTo>
                  <a:pt x="779" y="330"/>
                </a:lnTo>
                <a:lnTo>
                  <a:pt x="779" y="332"/>
                </a:lnTo>
                <a:lnTo>
                  <a:pt x="794" y="349"/>
                </a:lnTo>
                <a:lnTo>
                  <a:pt x="794" y="349"/>
                </a:lnTo>
                <a:lnTo>
                  <a:pt x="804" y="362"/>
                </a:lnTo>
                <a:lnTo>
                  <a:pt x="804" y="364"/>
                </a:lnTo>
                <a:lnTo>
                  <a:pt x="815" y="379"/>
                </a:lnTo>
                <a:lnTo>
                  <a:pt x="825" y="392"/>
                </a:lnTo>
                <a:lnTo>
                  <a:pt x="825" y="392"/>
                </a:lnTo>
                <a:lnTo>
                  <a:pt x="840" y="407"/>
                </a:lnTo>
                <a:lnTo>
                  <a:pt x="840" y="407"/>
                </a:lnTo>
                <a:lnTo>
                  <a:pt x="849" y="421"/>
                </a:lnTo>
                <a:lnTo>
                  <a:pt x="859" y="432"/>
                </a:lnTo>
                <a:lnTo>
                  <a:pt x="870" y="447"/>
                </a:lnTo>
                <a:lnTo>
                  <a:pt x="872" y="447"/>
                </a:lnTo>
                <a:lnTo>
                  <a:pt x="885" y="456"/>
                </a:lnTo>
                <a:lnTo>
                  <a:pt x="885" y="456"/>
                </a:lnTo>
                <a:lnTo>
                  <a:pt x="894" y="468"/>
                </a:lnTo>
                <a:lnTo>
                  <a:pt x="904" y="479"/>
                </a:lnTo>
                <a:lnTo>
                  <a:pt x="906" y="479"/>
                </a:lnTo>
                <a:lnTo>
                  <a:pt x="915" y="487"/>
                </a:lnTo>
                <a:lnTo>
                  <a:pt x="915" y="487"/>
                </a:lnTo>
                <a:lnTo>
                  <a:pt x="930" y="496"/>
                </a:lnTo>
                <a:lnTo>
                  <a:pt x="942" y="504"/>
                </a:lnTo>
                <a:lnTo>
                  <a:pt x="942" y="504"/>
                </a:lnTo>
                <a:lnTo>
                  <a:pt x="951" y="511"/>
                </a:lnTo>
                <a:lnTo>
                  <a:pt x="953" y="513"/>
                </a:lnTo>
                <a:lnTo>
                  <a:pt x="968" y="521"/>
                </a:lnTo>
                <a:lnTo>
                  <a:pt x="968" y="521"/>
                </a:lnTo>
                <a:lnTo>
                  <a:pt x="976" y="524"/>
                </a:lnTo>
                <a:lnTo>
                  <a:pt x="976" y="524"/>
                </a:lnTo>
                <a:lnTo>
                  <a:pt x="985" y="532"/>
                </a:lnTo>
                <a:lnTo>
                  <a:pt x="985" y="532"/>
                </a:lnTo>
                <a:lnTo>
                  <a:pt x="996" y="539"/>
                </a:lnTo>
                <a:lnTo>
                  <a:pt x="998" y="541"/>
                </a:lnTo>
                <a:lnTo>
                  <a:pt x="1011" y="543"/>
                </a:lnTo>
                <a:lnTo>
                  <a:pt x="1021" y="551"/>
                </a:lnTo>
                <a:lnTo>
                  <a:pt x="1023" y="553"/>
                </a:lnTo>
                <a:lnTo>
                  <a:pt x="1032" y="556"/>
                </a:lnTo>
                <a:lnTo>
                  <a:pt x="1042" y="560"/>
                </a:lnTo>
                <a:lnTo>
                  <a:pt x="1044" y="560"/>
                </a:lnTo>
                <a:lnTo>
                  <a:pt x="1059" y="562"/>
                </a:lnTo>
                <a:lnTo>
                  <a:pt x="1059" y="562"/>
                </a:lnTo>
                <a:lnTo>
                  <a:pt x="1068" y="566"/>
                </a:lnTo>
                <a:lnTo>
                  <a:pt x="1068" y="566"/>
                </a:lnTo>
                <a:lnTo>
                  <a:pt x="1077" y="570"/>
                </a:lnTo>
                <a:lnTo>
                  <a:pt x="1087" y="573"/>
                </a:lnTo>
                <a:lnTo>
                  <a:pt x="1087" y="573"/>
                </a:lnTo>
                <a:lnTo>
                  <a:pt x="1102" y="577"/>
                </a:lnTo>
                <a:lnTo>
                  <a:pt x="1102" y="577"/>
                </a:lnTo>
                <a:lnTo>
                  <a:pt x="1111" y="581"/>
                </a:lnTo>
                <a:lnTo>
                  <a:pt x="1111" y="581"/>
                </a:lnTo>
                <a:lnTo>
                  <a:pt x="1123" y="585"/>
                </a:lnTo>
                <a:lnTo>
                  <a:pt x="1125" y="585"/>
                </a:lnTo>
                <a:lnTo>
                  <a:pt x="1134" y="585"/>
                </a:lnTo>
                <a:lnTo>
                  <a:pt x="1134" y="585"/>
                </a:lnTo>
                <a:lnTo>
                  <a:pt x="1147" y="589"/>
                </a:lnTo>
                <a:lnTo>
                  <a:pt x="1149" y="589"/>
                </a:lnTo>
                <a:lnTo>
                  <a:pt x="1159" y="589"/>
                </a:lnTo>
                <a:lnTo>
                  <a:pt x="1166" y="592"/>
                </a:lnTo>
                <a:lnTo>
                  <a:pt x="1168" y="592"/>
                </a:lnTo>
                <a:lnTo>
                  <a:pt x="1183" y="592"/>
                </a:lnTo>
                <a:lnTo>
                  <a:pt x="1191" y="596"/>
                </a:lnTo>
                <a:lnTo>
                  <a:pt x="1193" y="596"/>
                </a:lnTo>
                <a:lnTo>
                  <a:pt x="1204" y="596"/>
                </a:lnTo>
                <a:lnTo>
                  <a:pt x="1213" y="596"/>
                </a:lnTo>
                <a:lnTo>
                  <a:pt x="1228" y="598"/>
                </a:lnTo>
                <a:lnTo>
                  <a:pt x="1228" y="598"/>
                </a:lnTo>
                <a:lnTo>
                  <a:pt x="1238" y="598"/>
                </a:lnTo>
                <a:lnTo>
                  <a:pt x="1247" y="598"/>
                </a:lnTo>
                <a:lnTo>
                  <a:pt x="1259" y="598"/>
                </a:lnTo>
                <a:lnTo>
                  <a:pt x="1259" y="598"/>
                </a:lnTo>
                <a:lnTo>
                  <a:pt x="1272" y="602"/>
                </a:lnTo>
                <a:lnTo>
                  <a:pt x="1274" y="602"/>
                </a:lnTo>
                <a:lnTo>
                  <a:pt x="1283" y="602"/>
                </a:lnTo>
                <a:lnTo>
                  <a:pt x="1293" y="602"/>
                </a:lnTo>
                <a:lnTo>
                  <a:pt x="1302" y="602"/>
                </a:lnTo>
                <a:lnTo>
                  <a:pt x="1317" y="602"/>
                </a:lnTo>
                <a:lnTo>
                  <a:pt x="1328" y="602"/>
                </a:lnTo>
                <a:lnTo>
                  <a:pt x="1338" y="602"/>
                </a:lnTo>
                <a:lnTo>
                  <a:pt x="1347" y="602"/>
                </a:lnTo>
                <a:lnTo>
                  <a:pt x="1347" y="602"/>
                </a:lnTo>
                <a:lnTo>
                  <a:pt x="1361" y="606"/>
                </a:lnTo>
                <a:lnTo>
                  <a:pt x="1362" y="606"/>
                </a:lnTo>
                <a:lnTo>
                  <a:pt x="1372" y="606"/>
                </a:lnTo>
                <a:lnTo>
                  <a:pt x="1383" y="606"/>
                </a:lnTo>
                <a:lnTo>
                  <a:pt x="1398" y="606"/>
                </a:lnTo>
                <a:lnTo>
                  <a:pt x="1408" y="606"/>
                </a:lnTo>
                <a:lnTo>
                  <a:pt x="1417" y="606"/>
                </a:lnTo>
                <a:lnTo>
                  <a:pt x="1427" y="606"/>
                </a:lnTo>
                <a:lnTo>
                  <a:pt x="1442" y="606"/>
                </a:lnTo>
                <a:lnTo>
                  <a:pt x="1453" y="606"/>
                </a:lnTo>
                <a:lnTo>
                  <a:pt x="1462" y="606"/>
                </a:lnTo>
                <a:lnTo>
                  <a:pt x="1472" y="606"/>
                </a:lnTo>
                <a:lnTo>
                  <a:pt x="1487" y="606"/>
                </a:lnTo>
                <a:lnTo>
                  <a:pt x="1496" y="606"/>
                </a:lnTo>
                <a:lnTo>
                  <a:pt x="1506" y="606"/>
                </a:lnTo>
                <a:lnTo>
                  <a:pt x="1517" y="606"/>
                </a:lnTo>
                <a:lnTo>
                  <a:pt x="1532" y="606"/>
                </a:lnTo>
                <a:lnTo>
                  <a:pt x="1542" y="606"/>
                </a:lnTo>
                <a:lnTo>
                  <a:pt x="1551" y="606"/>
                </a:lnTo>
                <a:lnTo>
                  <a:pt x="1561" y="606"/>
                </a:lnTo>
                <a:lnTo>
                  <a:pt x="1576" y="606"/>
                </a:lnTo>
                <a:lnTo>
                  <a:pt x="1587" y="606"/>
                </a:lnTo>
                <a:lnTo>
                  <a:pt x="1596" y="606"/>
                </a:lnTo>
                <a:lnTo>
                  <a:pt x="1606" y="606"/>
                </a:lnTo>
                <a:lnTo>
                  <a:pt x="1621" y="606"/>
                </a:lnTo>
                <a:lnTo>
                  <a:pt x="1630" y="606"/>
                </a:lnTo>
                <a:lnTo>
                  <a:pt x="1642" y="606"/>
                </a:lnTo>
                <a:lnTo>
                  <a:pt x="1657" y="606"/>
                </a:lnTo>
                <a:lnTo>
                  <a:pt x="1666" y="606"/>
                </a:lnTo>
                <a:lnTo>
                  <a:pt x="1676" y="606"/>
                </a:lnTo>
                <a:lnTo>
                  <a:pt x="1685" y="606"/>
                </a:lnTo>
                <a:lnTo>
                  <a:pt x="1700" y="606"/>
                </a:lnTo>
                <a:lnTo>
                  <a:pt x="1712" y="606"/>
                </a:lnTo>
                <a:lnTo>
                  <a:pt x="1721" y="606"/>
                </a:lnTo>
                <a:lnTo>
                  <a:pt x="1730" y="606"/>
                </a:lnTo>
                <a:lnTo>
                  <a:pt x="1746" y="606"/>
                </a:lnTo>
                <a:lnTo>
                  <a:pt x="1755" y="606"/>
                </a:lnTo>
                <a:lnTo>
                  <a:pt x="1766" y="606"/>
                </a:lnTo>
                <a:lnTo>
                  <a:pt x="1776" y="606"/>
                </a:lnTo>
                <a:lnTo>
                  <a:pt x="1791" y="606"/>
                </a:lnTo>
                <a:lnTo>
                  <a:pt x="1795" y="606"/>
                </a:lnTo>
                <a:lnTo>
                  <a:pt x="1795" y="590"/>
                </a:lnTo>
                <a:lnTo>
                  <a:pt x="1791" y="590"/>
                </a:lnTo>
                <a:lnTo>
                  <a:pt x="1776" y="590"/>
                </a:lnTo>
                <a:lnTo>
                  <a:pt x="1766" y="590"/>
                </a:lnTo>
                <a:lnTo>
                  <a:pt x="1755" y="590"/>
                </a:lnTo>
                <a:lnTo>
                  <a:pt x="1746" y="590"/>
                </a:lnTo>
                <a:lnTo>
                  <a:pt x="1730" y="590"/>
                </a:lnTo>
                <a:lnTo>
                  <a:pt x="1721" y="590"/>
                </a:lnTo>
                <a:lnTo>
                  <a:pt x="1712" y="590"/>
                </a:lnTo>
                <a:lnTo>
                  <a:pt x="1700" y="590"/>
                </a:lnTo>
                <a:lnTo>
                  <a:pt x="1685" y="590"/>
                </a:lnTo>
                <a:lnTo>
                  <a:pt x="1676" y="590"/>
                </a:lnTo>
                <a:lnTo>
                  <a:pt x="1666" y="590"/>
                </a:lnTo>
                <a:lnTo>
                  <a:pt x="1657" y="590"/>
                </a:lnTo>
                <a:lnTo>
                  <a:pt x="1642" y="590"/>
                </a:lnTo>
                <a:lnTo>
                  <a:pt x="1630" y="590"/>
                </a:lnTo>
                <a:lnTo>
                  <a:pt x="1621" y="590"/>
                </a:lnTo>
                <a:lnTo>
                  <a:pt x="1606" y="590"/>
                </a:lnTo>
                <a:lnTo>
                  <a:pt x="1596" y="590"/>
                </a:lnTo>
                <a:lnTo>
                  <a:pt x="1587" y="590"/>
                </a:lnTo>
                <a:lnTo>
                  <a:pt x="1576" y="590"/>
                </a:lnTo>
                <a:lnTo>
                  <a:pt x="1561" y="590"/>
                </a:lnTo>
                <a:lnTo>
                  <a:pt x="1551" y="590"/>
                </a:lnTo>
                <a:lnTo>
                  <a:pt x="1542" y="590"/>
                </a:lnTo>
                <a:lnTo>
                  <a:pt x="1532" y="590"/>
                </a:lnTo>
                <a:lnTo>
                  <a:pt x="1517" y="590"/>
                </a:lnTo>
                <a:lnTo>
                  <a:pt x="1506" y="590"/>
                </a:lnTo>
                <a:lnTo>
                  <a:pt x="1496" y="590"/>
                </a:lnTo>
                <a:lnTo>
                  <a:pt x="1487" y="590"/>
                </a:lnTo>
                <a:lnTo>
                  <a:pt x="1472" y="590"/>
                </a:lnTo>
                <a:lnTo>
                  <a:pt x="1462" y="590"/>
                </a:lnTo>
                <a:lnTo>
                  <a:pt x="1453" y="590"/>
                </a:lnTo>
                <a:lnTo>
                  <a:pt x="1442" y="590"/>
                </a:lnTo>
                <a:lnTo>
                  <a:pt x="1427" y="590"/>
                </a:lnTo>
                <a:lnTo>
                  <a:pt x="1417" y="590"/>
                </a:lnTo>
                <a:lnTo>
                  <a:pt x="1408" y="590"/>
                </a:lnTo>
                <a:lnTo>
                  <a:pt x="1398" y="590"/>
                </a:lnTo>
                <a:lnTo>
                  <a:pt x="1383" y="590"/>
                </a:lnTo>
                <a:lnTo>
                  <a:pt x="1372" y="590"/>
                </a:lnTo>
                <a:lnTo>
                  <a:pt x="1362" y="590"/>
                </a:lnTo>
                <a:lnTo>
                  <a:pt x="1362" y="592"/>
                </a:lnTo>
                <a:lnTo>
                  <a:pt x="1349" y="589"/>
                </a:lnTo>
                <a:lnTo>
                  <a:pt x="1347" y="587"/>
                </a:lnTo>
                <a:lnTo>
                  <a:pt x="1338" y="587"/>
                </a:lnTo>
                <a:lnTo>
                  <a:pt x="1328" y="587"/>
                </a:lnTo>
                <a:lnTo>
                  <a:pt x="1317" y="587"/>
                </a:lnTo>
                <a:lnTo>
                  <a:pt x="1302" y="587"/>
                </a:lnTo>
                <a:lnTo>
                  <a:pt x="1293" y="587"/>
                </a:lnTo>
                <a:lnTo>
                  <a:pt x="1283" y="587"/>
                </a:lnTo>
                <a:lnTo>
                  <a:pt x="1274" y="587"/>
                </a:lnTo>
                <a:lnTo>
                  <a:pt x="1274" y="589"/>
                </a:lnTo>
                <a:lnTo>
                  <a:pt x="1261" y="585"/>
                </a:lnTo>
                <a:lnTo>
                  <a:pt x="1259" y="583"/>
                </a:lnTo>
                <a:lnTo>
                  <a:pt x="1247" y="583"/>
                </a:lnTo>
                <a:lnTo>
                  <a:pt x="1238" y="583"/>
                </a:lnTo>
                <a:lnTo>
                  <a:pt x="1230" y="583"/>
                </a:lnTo>
                <a:lnTo>
                  <a:pt x="1215" y="581"/>
                </a:lnTo>
                <a:lnTo>
                  <a:pt x="1213" y="581"/>
                </a:lnTo>
                <a:lnTo>
                  <a:pt x="1204" y="581"/>
                </a:lnTo>
                <a:lnTo>
                  <a:pt x="1194" y="581"/>
                </a:lnTo>
                <a:lnTo>
                  <a:pt x="1187" y="579"/>
                </a:lnTo>
                <a:lnTo>
                  <a:pt x="1183" y="577"/>
                </a:lnTo>
                <a:lnTo>
                  <a:pt x="1170" y="577"/>
                </a:lnTo>
                <a:lnTo>
                  <a:pt x="1162" y="575"/>
                </a:lnTo>
                <a:lnTo>
                  <a:pt x="1159" y="573"/>
                </a:lnTo>
                <a:lnTo>
                  <a:pt x="1149" y="573"/>
                </a:lnTo>
                <a:lnTo>
                  <a:pt x="1149" y="575"/>
                </a:lnTo>
                <a:lnTo>
                  <a:pt x="1136" y="572"/>
                </a:lnTo>
                <a:lnTo>
                  <a:pt x="1134" y="570"/>
                </a:lnTo>
                <a:lnTo>
                  <a:pt x="1125" y="570"/>
                </a:lnTo>
                <a:lnTo>
                  <a:pt x="1125" y="570"/>
                </a:lnTo>
                <a:lnTo>
                  <a:pt x="1117" y="568"/>
                </a:lnTo>
                <a:lnTo>
                  <a:pt x="1117" y="568"/>
                </a:lnTo>
                <a:lnTo>
                  <a:pt x="1108" y="564"/>
                </a:lnTo>
                <a:lnTo>
                  <a:pt x="1106" y="564"/>
                </a:lnTo>
                <a:lnTo>
                  <a:pt x="1093" y="560"/>
                </a:lnTo>
                <a:lnTo>
                  <a:pt x="1093" y="560"/>
                </a:lnTo>
                <a:lnTo>
                  <a:pt x="1083" y="556"/>
                </a:lnTo>
                <a:lnTo>
                  <a:pt x="1074" y="553"/>
                </a:lnTo>
                <a:lnTo>
                  <a:pt x="1072" y="553"/>
                </a:lnTo>
                <a:lnTo>
                  <a:pt x="1060" y="549"/>
                </a:lnTo>
                <a:lnTo>
                  <a:pt x="1060" y="547"/>
                </a:lnTo>
                <a:lnTo>
                  <a:pt x="1045" y="545"/>
                </a:lnTo>
                <a:lnTo>
                  <a:pt x="1045" y="545"/>
                </a:lnTo>
                <a:lnTo>
                  <a:pt x="1038" y="543"/>
                </a:lnTo>
                <a:lnTo>
                  <a:pt x="1030" y="539"/>
                </a:lnTo>
                <a:lnTo>
                  <a:pt x="1021" y="532"/>
                </a:lnTo>
                <a:lnTo>
                  <a:pt x="1017" y="532"/>
                </a:lnTo>
                <a:lnTo>
                  <a:pt x="1004" y="528"/>
                </a:lnTo>
                <a:lnTo>
                  <a:pt x="994" y="521"/>
                </a:lnTo>
                <a:lnTo>
                  <a:pt x="994" y="521"/>
                </a:lnTo>
                <a:lnTo>
                  <a:pt x="985" y="513"/>
                </a:lnTo>
                <a:lnTo>
                  <a:pt x="983" y="513"/>
                </a:lnTo>
                <a:lnTo>
                  <a:pt x="974" y="507"/>
                </a:lnTo>
                <a:lnTo>
                  <a:pt x="974" y="507"/>
                </a:lnTo>
                <a:lnTo>
                  <a:pt x="960" y="500"/>
                </a:lnTo>
                <a:lnTo>
                  <a:pt x="951" y="492"/>
                </a:lnTo>
                <a:lnTo>
                  <a:pt x="949" y="492"/>
                </a:lnTo>
                <a:lnTo>
                  <a:pt x="938" y="485"/>
                </a:lnTo>
                <a:lnTo>
                  <a:pt x="925" y="475"/>
                </a:lnTo>
                <a:lnTo>
                  <a:pt x="925" y="475"/>
                </a:lnTo>
                <a:lnTo>
                  <a:pt x="915" y="468"/>
                </a:lnTo>
                <a:lnTo>
                  <a:pt x="906" y="458"/>
                </a:lnTo>
                <a:lnTo>
                  <a:pt x="896" y="447"/>
                </a:lnTo>
                <a:lnTo>
                  <a:pt x="894" y="445"/>
                </a:lnTo>
                <a:lnTo>
                  <a:pt x="881" y="438"/>
                </a:lnTo>
                <a:lnTo>
                  <a:pt x="881" y="438"/>
                </a:lnTo>
                <a:lnTo>
                  <a:pt x="870" y="422"/>
                </a:lnTo>
                <a:lnTo>
                  <a:pt x="860" y="411"/>
                </a:lnTo>
                <a:lnTo>
                  <a:pt x="851" y="398"/>
                </a:lnTo>
                <a:lnTo>
                  <a:pt x="851" y="396"/>
                </a:lnTo>
                <a:lnTo>
                  <a:pt x="836" y="381"/>
                </a:lnTo>
                <a:lnTo>
                  <a:pt x="836" y="381"/>
                </a:lnTo>
                <a:lnTo>
                  <a:pt x="826" y="370"/>
                </a:lnTo>
                <a:lnTo>
                  <a:pt x="815" y="354"/>
                </a:lnTo>
                <a:lnTo>
                  <a:pt x="815" y="354"/>
                </a:lnTo>
                <a:lnTo>
                  <a:pt x="806" y="339"/>
                </a:lnTo>
                <a:lnTo>
                  <a:pt x="806" y="339"/>
                </a:lnTo>
                <a:lnTo>
                  <a:pt x="791" y="322"/>
                </a:lnTo>
                <a:lnTo>
                  <a:pt x="791" y="322"/>
                </a:lnTo>
                <a:lnTo>
                  <a:pt x="781" y="307"/>
                </a:lnTo>
                <a:lnTo>
                  <a:pt x="783" y="307"/>
                </a:lnTo>
                <a:lnTo>
                  <a:pt x="774" y="290"/>
                </a:lnTo>
                <a:lnTo>
                  <a:pt x="764" y="271"/>
                </a:lnTo>
                <a:lnTo>
                  <a:pt x="762" y="271"/>
                </a:lnTo>
                <a:lnTo>
                  <a:pt x="747" y="254"/>
                </a:lnTo>
                <a:lnTo>
                  <a:pt x="747" y="254"/>
                </a:lnTo>
                <a:lnTo>
                  <a:pt x="736" y="236"/>
                </a:lnTo>
                <a:lnTo>
                  <a:pt x="738" y="236"/>
                </a:lnTo>
                <a:lnTo>
                  <a:pt x="728" y="219"/>
                </a:lnTo>
                <a:lnTo>
                  <a:pt x="726" y="219"/>
                </a:lnTo>
                <a:lnTo>
                  <a:pt x="713" y="200"/>
                </a:lnTo>
                <a:lnTo>
                  <a:pt x="713" y="200"/>
                </a:lnTo>
                <a:lnTo>
                  <a:pt x="704" y="183"/>
                </a:lnTo>
                <a:lnTo>
                  <a:pt x="694" y="164"/>
                </a:lnTo>
                <a:lnTo>
                  <a:pt x="692" y="164"/>
                </a:lnTo>
                <a:lnTo>
                  <a:pt x="681" y="147"/>
                </a:lnTo>
                <a:lnTo>
                  <a:pt x="681" y="147"/>
                </a:lnTo>
                <a:lnTo>
                  <a:pt x="668" y="128"/>
                </a:lnTo>
                <a:lnTo>
                  <a:pt x="668" y="128"/>
                </a:lnTo>
                <a:lnTo>
                  <a:pt x="659" y="111"/>
                </a:lnTo>
                <a:lnTo>
                  <a:pt x="657" y="111"/>
                </a:lnTo>
                <a:lnTo>
                  <a:pt x="647" y="96"/>
                </a:lnTo>
                <a:lnTo>
                  <a:pt x="649" y="96"/>
                </a:lnTo>
                <a:lnTo>
                  <a:pt x="640" y="79"/>
                </a:lnTo>
                <a:lnTo>
                  <a:pt x="638" y="77"/>
                </a:lnTo>
                <a:lnTo>
                  <a:pt x="623" y="62"/>
                </a:lnTo>
                <a:lnTo>
                  <a:pt x="611" y="51"/>
                </a:lnTo>
                <a:lnTo>
                  <a:pt x="611" y="51"/>
                </a:lnTo>
                <a:lnTo>
                  <a:pt x="602" y="39"/>
                </a:lnTo>
                <a:lnTo>
                  <a:pt x="592" y="28"/>
                </a:lnTo>
                <a:lnTo>
                  <a:pt x="591" y="26"/>
                </a:lnTo>
                <a:lnTo>
                  <a:pt x="577" y="18"/>
                </a:lnTo>
                <a:lnTo>
                  <a:pt x="568" y="11"/>
                </a:lnTo>
                <a:lnTo>
                  <a:pt x="566" y="11"/>
                </a:lnTo>
                <a:lnTo>
                  <a:pt x="555" y="5"/>
                </a:lnTo>
                <a:lnTo>
                  <a:pt x="545" y="1"/>
                </a:lnTo>
                <a:lnTo>
                  <a:pt x="541" y="0"/>
                </a:lnTo>
                <a:lnTo>
                  <a:pt x="526" y="0"/>
                </a:lnTo>
                <a:lnTo>
                  <a:pt x="517" y="0"/>
                </a:lnTo>
                <a:lnTo>
                  <a:pt x="515" y="1"/>
                </a:lnTo>
                <a:lnTo>
                  <a:pt x="506" y="5"/>
                </a:lnTo>
                <a:lnTo>
                  <a:pt x="494" y="11"/>
                </a:lnTo>
                <a:lnTo>
                  <a:pt x="492" y="11"/>
                </a:lnTo>
                <a:lnTo>
                  <a:pt x="479" y="18"/>
                </a:lnTo>
                <a:lnTo>
                  <a:pt x="477" y="20"/>
                </a:lnTo>
                <a:lnTo>
                  <a:pt x="466" y="35"/>
                </a:lnTo>
                <a:lnTo>
                  <a:pt x="457" y="47"/>
                </a:lnTo>
                <a:lnTo>
                  <a:pt x="441" y="64"/>
                </a:lnTo>
                <a:lnTo>
                  <a:pt x="441" y="64"/>
                </a:lnTo>
                <a:lnTo>
                  <a:pt x="432" y="83"/>
                </a:lnTo>
                <a:lnTo>
                  <a:pt x="432" y="85"/>
                </a:lnTo>
                <a:lnTo>
                  <a:pt x="423" y="105"/>
                </a:lnTo>
                <a:lnTo>
                  <a:pt x="423" y="105"/>
                </a:lnTo>
                <a:lnTo>
                  <a:pt x="411" y="124"/>
                </a:lnTo>
                <a:lnTo>
                  <a:pt x="396" y="151"/>
                </a:lnTo>
                <a:lnTo>
                  <a:pt x="394" y="154"/>
                </a:lnTo>
                <a:lnTo>
                  <a:pt x="396" y="152"/>
                </a:lnTo>
                <a:lnTo>
                  <a:pt x="387" y="177"/>
                </a:lnTo>
                <a:lnTo>
                  <a:pt x="377" y="202"/>
                </a:lnTo>
                <a:lnTo>
                  <a:pt x="377" y="202"/>
                </a:lnTo>
                <a:lnTo>
                  <a:pt x="368" y="228"/>
                </a:lnTo>
                <a:lnTo>
                  <a:pt x="368" y="228"/>
                </a:lnTo>
                <a:lnTo>
                  <a:pt x="353" y="258"/>
                </a:lnTo>
                <a:lnTo>
                  <a:pt x="351" y="262"/>
                </a:lnTo>
                <a:lnTo>
                  <a:pt x="341" y="288"/>
                </a:lnTo>
                <a:lnTo>
                  <a:pt x="341" y="288"/>
                </a:lnTo>
                <a:lnTo>
                  <a:pt x="332" y="317"/>
                </a:lnTo>
                <a:lnTo>
                  <a:pt x="323" y="349"/>
                </a:lnTo>
                <a:lnTo>
                  <a:pt x="307" y="371"/>
                </a:lnTo>
                <a:lnTo>
                  <a:pt x="306" y="375"/>
                </a:lnTo>
                <a:lnTo>
                  <a:pt x="307" y="373"/>
                </a:lnTo>
                <a:lnTo>
                  <a:pt x="298" y="404"/>
                </a:lnTo>
                <a:lnTo>
                  <a:pt x="298" y="404"/>
                </a:lnTo>
                <a:lnTo>
                  <a:pt x="287" y="428"/>
                </a:lnTo>
                <a:lnTo>
                  <a:pt x="277" y="453"/>
                </a:lnTo>
                <a:lnTo>
                  <a:pt x="277" y="453"/>
                </a:lnTo>
                <a:lnTo>
                  <a:pt x="262" y="473"/>
                </a:lnTo>
                <a:lnTo>
                  <a:pt x="262" y="475"/>
                </a:lnTo>
                <a:lnTo>
                  <a:pt x="253" y="494"/>
                </a:lnTo>
                <a:lnTo>
                  <a:pt x="253" y="494"/>
                </a:lnTo>
                <a:lnTo>
                  <a:pt x="243" y="513"/>
                </a:lnTo>
                <a:lnTo>
                  <a:pt x="243" y="513"/>
                </a:lnTo>
                <a:lnTo>
                  <a:pt x="228" y="530"/>
                </a:lnTo>
                <a:lnTo>
                  <a:pt x="217" y="543"/>
                </a:lnTo>
                <a:lnTo>
                  <a:pt x="217" y="543"/>
                </a:lnTo>
                <a:lnTo>
                  <a:pt x="207" y="553"/>
                </a:lnTo>
                <a:lnTo>
                  <a:pt x="207" y="555"/>
                </a:lnTo>
                <a:lnTo>
                  <a:pt x="200" y="564"/>
                </a:lnTo>
                <a:lnTo>
                  <a:pt x="187" y="572"/>
                </a:lnTo>
                <a:lnTo>
                  <a:pt x="185" y="572"/>
                </a:lnTo>
                <a:lnTo>
                  <a:pt x="175" y="579"/>
                </a:lnTo>
                <a:lnTo>
                  <a:pt x="168" y="583"/>
                </a:lnTo>
                <a:lnTo>
                  <a:pt x="168" y="581"/>
                </a:lnTo>
                <a:lnTo>
                  <a:pt x="158" y="583"/>
                </a:lnTo>
                <a:lnTo>
                  <a:pt x="156" y="585"/>
                </a:lnTo>
                <a:lnTo>
                  <a:pt x="141" y="589"/>
                </a:lnTo>
                <a:lnTo>
                  <a:pt x="141" y="589"/>
                </a:lnTo>
                <a:lnTo>
                  <a:pt x="134" y="590"/>
                </a:lnTo>
                <a:lnTo>
                  <a:pt x="124" y="590"/>
                </a:lnTo>
                <a:lnTo>
                  <a:pt x="113" y="590"/>
                </a:lnTo>
                <a:lnTo>
                  <a:pt x="100" y="590"/>
                </a:lnTo>
                <a:lnTo>
                  <a:pt x="89" y="590"/>
                </a:lnTo>
                <a:lnTo>
                  <a:pt x="79" y="590"/>
                </a:lnTo>
                <a:lnTo>
                  <a:pt x="70" y="590"/>
                </a:lnTo>
                <a:lnTo>
                  <a:pt x="55" y="590"/>
                </a:lnTo>
                <a:lnTo>
                  <a:pt x="45" y="590"/>
                </a:lnTo>
                <a:lnTo>
                  <a:pt x="34" y="590"/>
                </a:lnTo>
                <a:lnTo>
                  <a:pt x="19" y="590"/>
                </a:lnTo>
                <a:lnTo>
                  <a:pt x="9" y="590"/>
                </a:lnTo>
                <a:lnTo>
                  <a:pt x="0" y="590"/>
                </a:lnTo>
                <a:close/>
              </a:path>
            </a:pathLst>
          </a:custGeom>
          <a:solidFill>
            <a:srgbClr val="FFFF00"/>
          </a:solidFill>
          <a:ln w="50800" cmpd="sng">
            <a:solidFill>
              <a:srgbClr val="FF3300"/>
            </a:solidFill>
            <a:round/>
            <a:headEnd/>
            <a:tailEnd/>
          </a:ln>
        </p:spPr>
        <p:txBody>
          <a:bodyPr/>
          <a:lstStyle/>
          <a:p>
            <a:endParaRPr lang="en-US"/>
          </a:p>
        </p:txBody>
      </p:sp>
      <p:sp>
        <p:nvSpPr>
          <p:cNvPr id="806935" name="Line 23"/>
          <p:cNvSpPr>
            <a:spLocks noChangeShapeType="1"/>
          </p:cNvSpPr>
          <p:nvPr/>
        </p:nvSpPr>
        <p:spPr bwMode="auto">
          <a:xfrm>
            <a:off x="3213100" y="2078038"/>
            <a:ext cx="374650" cy="1587"/>
          </a:xfrm>
          <a:prstGeom prst="line">
            <a:avLst/>
          </a:prstGeom>
          <a:noFill/>
          <a:ln w="9525">
            <a:solidFill>
              <a:srgbClr val="FFFF00"/>
            </a:solidFill>
            <a:round/>
            <a:headEnd/>
            <a:tailEnd/>
          </a:ln>
        </p:spPr>
        <p:txBody>
          <a:bodyPr/>
          <a:lstStyle/>
          <a:p>
            <a:endParaRPr lang="en-US"/>
          </a:p>
        </p:txBody>
      </p:sp>
      <p:sp>
        <p:nvSpPr>
          <p:cNvPr id="806936" name="Line 24"/>
          <p:cNvSpPr>
            <a:spLocks noChangeShapeType="1"/>
          </p:cNvSpPr>
          <p:nvPr/>
        </p:nvSpPr>
        <p:spPr bwMode="auto">
          <a:xfrm>
            <a:off x="3213100" y="3017838"/>
            <a:ext cx="374650" cy="3175"/>
          </a:xfrm>
          <a:prstGeom prst="line">
            <a:avLst/>
          </a:prstGeom>
          <a:noFill/>
          <a:ln w="9525">
            <a:solidFill>
              <a:srgbClr val="FFFF00"/>
            </a:solidFill>
            <a:round/>
            <a:headEnd/>
            <a:tailEnd/>
          </a:ln>
        </p:spPr>
        <p:txBody>
          <a:bodyPr/>
          <a:lstStyle/>
          <a:p>
            <a:endParaRPr lang="en-US"/>
          </a:p>
        </p:txBody>
      </p:sp>
      <p:sp>
        <p:nvSpPr>
          <p:cNvPr id="806937" name="Line 25"/>
          <p:cNvSpPr>
            <a:spLocks noChangeShapeType="1"/>
          </p:cNvSpPr>
          <p:nvPr/>
        </p:nvSpPr>
        <p:spPr bwMode="auto">
          <a:xfrm>
            <a:off x="3709988" y="3224213"/>
            <a:ext cx="1587" cy="276225"/>
          </a:xfrm>
          <a:prstGeom prst="line">
            <a:avLst/>
          </a:prstGeom>
          <a:noFill/>
          <a:ln w="9525">
            <a:solidFill>
              <a:srgbClr val="FFFF00"/>
            </a:solidFill>
            <a:round/>
            <a:headEnd/>
            <a:tailEnd/>
          </a:ln>
        </p:spPr>
        <p:txBody>
          <a:bodyPr/>
          <a:lstStyle/>
          <a:p>
            <a:endParaRPr lang="en-US"/>
          </a:p>
        </p:txBody>
      </p:sp>
      <p:sp>
        <p:nvSpPr>
          <p:cNvPr id="806938" name="Line 26"/>
          <p:cNvSpPr>
            <a:spLocks noChangeShapeType="1"/>
          </p:cNvSpPr>
          <p:nvPr/>
        </p:nvSpPr>
        <p:spPr bwMode="auto">
          <a:xfrm>
            <a:off x="4713288" y="3224213"/>
            <a:ext cx="1587" cy="276225"/>
          </a:xfrm>
          <a:prstGeom prst="line">
            <a:avLst/>
          </a:prstGeom>
          <a:noFill/>
          <a:ln w="9525">
            <a:solidFill>
              <a:srgbClr val="FFFF00"/>
            </a:solidFill>
            <a:round/>
            <a:headEnd/>
            <a:tailEnd/>
          </a:ln>
        </p:spPr>
        <p:txBody>
          <a:bodyPr/>
          <a:lstStyle/>
          <a:p>
            <a:endParaRPr lang="en-US"/>
          </a:p>
        </p:txBody>
      </p:sp>
      <p:grpSp>
        <p:nvGrpSpPr>
          <p:cNvPr id="5" name="Group 27"/>
          <p:cNvGrpSpPr>
            <a:grpSpLocks/>
          </p:cNvGrpSpPr>
          <p:nvPr/>
        </p:nvGrpSpPr>
        <p:grpSpPr bwMode="auto">
          <a:xfrm>
            <a:off x="3344863" y="2147888"/>
            <a:ext cx="161925" cy="792162"/>
            <a:chOff x="1888" y="2694"/>
            <a:chExt cx="102" cy="498"/>
          </a:xfrm>
        </p:grpSpPr>
        <p:sp>
          <p:nvSpPr>
            <p:cNvPr id="806940" name="Rectangle 28"/>
            <p:cNvSpPr>
              <a:spLocks noChangeArrowheads="1"/>
            </p:cNvSpPr>
            <p:nvPr/>
          </p:nvSpPr>
          <p:spPr bwMode="auto">
            <a:xfrm>
              <a:off x="1927" y="2792"/>
              <a:ext cx="23" cy="302"/>
            </a:xfrm>
            <a:prstGeom prst="rect">
              <a:avLst/>
            </a:prstGeom>
            <a:solidFill>
              <a:srgbClr val="FFFF00"/>
            </a:solidFill>
            <a:ln w="9525">
              <a:noFill/>
              <a:miter lim="800000"/>
              <a:headEnd/>
              <a:tailEnd/>
            </a:ln>
          </p:spPr>
          <p:txBody>
            <a:bodyPr/>
            <a:lstStyle/>
            <a:p>
              <a:endParaRPr lang="en-US"/>
            </a:p>
          </p:txBody>
        </p:sp>
        <p:sp>
          <p:nvSpPr>
            <p:cNvPr id="806941" name="Freeform 29"/>
            <p:cNvSpPr>
              <a:spLocks/>
            </p:cNvSpPr>
            <p:nvPr/>
          </p:nvSpPr>
          <p:spPr bwMode="auto">
            <a:xfrm>
              <a:off x="1888" y="2694"/>
              <a:ext cx="102" cy="102"/>
            </a:xfrm>
            <a:custGeom>
              <a:avLst/>
              <a:gdLst/>
              <a:ahLst/>
              <a:cxnLst>
                <a:cxn ang="0">
                  <a:pos x="102" y="102"/>
                </a:cxn>
                <a:cxn ang="0">
                  <a:pos x="51" y="0"/>
                </a:cxn>
                <a:cxn ang="0">
                  <a:pos x="0" y="102"/>
                </a:cxn>
                <a:cxn ang="0">
                  <a:pos x="102" y="102"/>
                </a:cxn>
              </a:cxnLst>
              <a:rect l="0" t="0" r="r" b="b"/>
              <a:pathLst>
                <a:path w="102" h="102">
                  <a:moveTo>
                    <a:pt x="102" y="102"/>
                  </a:moveTo>
                  <a:lnTo>
                    <a:pt x="51" y="0"/>
                  </a:lnTo>
                  <a:lnTo>
                    <a:pt x="0" y="102"/>
                  </a:lnTo>
                  <a:lnTo>
                    <a:pt x="102" y="102"/>
                  </a:lnTo>
                  <a:close/>
                </a:path>
              </a:pathLst>
            </a:custGeom>
            <a:solidFill>
              <a:srgbClr val="FFFF00"/>
            </a:solidFill>
            <a:ln w="9525">
              <a:noFill/>
              <a:round/>
              <a:headEnd/>
              <a:tailEnd/>
            </a:ln>
          </p:spPr>
          <p:txBody>
            <a:bodyPr/>
            <a:lstStyle/>
            <a:p>
              <a:endParaRPr lang="en-US"/>
            </a:p>
          </p:txBody>
        </p:sp>
        <p:sp>
          <p:nvSpPr>
            <p:cNvPr id="806942" name="Freeform 30"/>
            <p:cNvSpPr>
              <a:spLocks/>
            </p:cNvSpPr>
            <p:nvPr/>
          </p:nvSpPr>
          <p:spPr bwMode="auto">
            <a:xfrm>
              <a:off x="1888" y="3090"/>
              <a:ext cx="102" cy="102"/>
            </a:xfrm>
            <a:custGeom>
              <a:avLst/>
              <a:gdLst/>
              <a:ahLst/>
              <a:cxnLst>
                <a:cxn ang="0">
                  <a:pos x="0" y="0"/>
                </a:cxn>
                <a:cxn ang="0">
                  <a:pos x="51" y="102"/>
                </a:cxn>
                <a:cxn ang="0">
                  <a:pos x="102" y="0"/>
                </a:cxn>
                <a:cxn ang="0">
                  <a:pos x="0" y="0"/>
                </a:cxn>
              </a:cxnLst>
              <a:rect l="0" t="0" r="r" b="b"/>
              <a:pathLst>
                <a:path w="102" h="102">
                  <a:moveTo>
                    <a:pt x="0" y="0"/>
                  </a:moveTo>
                  <a:lnTo>
                    <a:pt x="51" y="102"/>
                  </a:lnTo>
                  <a:lnTo>
                    <a:pt x="102" y="0"/>
                  </a:lnTo>
                  <a:lnTo>
                    <a:pt x="0" y="0"/>
                  </a:lnTo>
                  <a:close/>
                </a:path>
              </a:pathLst>
            </a:custGeom>
            <a:solidFill>
              <a:srgbClr val="FFFF00"/>
            </a:solidFill>
            <a:ln w="9525">
              <a:noFill/>
              <a:round/>
              <a:headEnd/>
              <a:tailEnd/>
            </a:ln>
          </p:spPr>
          <p:txBody>
            <a:bodyPr/>
            <a:lstStyle/>
            <a:p>
              <a:endParaRPr lang="en-US"/>
            </a:p>
          </p:txBody>
        </p:sp>
      </p:grpSp>
      <p:grpSp>
        <p:nvGrpSpPr>
          <p:cNvPr id="6" name="Group 31"/>
          <p:cNvGrpSpPr>
            <a:grpSpLocks/>
          </p:cNvGrpSpPr>
          <p:nvPr/>
        </p:nvGrpSpPr>
        <p:grpSpPr bwMode="auto">
          <a:xfrm>
            <a:off x="3857625" y="3290888"/>
            <a:ext cx="790575" cy="161925"/>
            <a:chOff x="2211" y="3413"/>
            <a:chExt cx="498" cy="102"/>
          </a:xfrm>
        </p:grpSpPr>
        <p:sp>
          <p:nvSpPr>
            <p:cNvPr id="806944" name="Rectangle 32"/>
            <p:cNvSpPr>
              <a:spLocks noChangeArrowheads="1"/>
            </p:cNvSpPr>
            <p:nvPr/>
          </p:nvSpPr>
          <p:spPr bwMode="auto">
            <a:xfrm>
              <a:off x="2309" y="3453"/>
              <a:ext cx="302" cy="22"/>
            </a:xfrm>
            <a:prstGeom prst="rect">
              <a:avLst/>
            </a:prstGeom>
            <a:solidFill>
              <a:srgbClr val="FFFF00"/>
            </a:solidFill>
            <a:ln w="9525">
              <a:noFill/>
              <a:miter lim="800000"/>
              <a:headEnd/>
              <a:tailEnd/>
            </a:ln>
          </p:spPr>
          <p:txBody>
            <a:bodyPr/>
            <a:lstStyle/>
            <a:p>
              <a:endParaRPr lang="en-US"/>
            </a:p>
          </p:txBody>
        </p:sp>
        <p:sp>
          <p:nvSpPr>
            <p:cNvPr id="806945" name="Freeform 33"/>
            <p:cNvSpPr>
              <a:spLocks/>
            </p:cNvSpPr>
            <p:nvPr/>
          </p:nvSpPr>
          <p:spPr bwMode="auto">
            <a:xfrm>
              <a:off x="2607" y="3413"/>
              <a:ext cx="102" cy="102"/>
            </a:xfrm>
            <a:custGeom>
              <a:avLst/>
              <a:gdLst/>
              <a:ahLst/>
              <a:cxnLst>
                <a:cxn ang="0">
                  <a:pos x="0" y="102"/>
                </a:cxn>
                <a:cxn ang="0">
                  <a:pos x="102" y="51"/>
                </a:cxn>
                <a:cxn ang="0">
                  <a:pos x="0" y="0"/>
                </a:cxn>
                <a:cxn ang="0">
                  <a:pos x="0" y="102"/>
                </a:cxn>
              </a:cxnLst>
              <a:rect l="0" t="0" r="r" b="b"/>
              <a:pathLst>
                <a:path w="102" h="102">
                  <a:moveTo>
                    <a:pt x="0" y="102"/>
                  </a:moveTo>
                  <a:lnTo>
                    <a:pt x="102" y="51"/>
                  </a:lnTo>
                  <a:lnTo>
                    <a:pt x="0" y="0"/>
                  </a:lnTo>
                  <a:lnTo>
                    <a:pt x="0" y="102"/>
                  </a:lnTo>
                  <a:close/>
                </a:path>
              </a:pathLst>
            </a:custGeom>
            <a:solidFill>
              <a:srgbClr val="FFFF00"/>
            </a:solidFill>
            <a:ln w="9525">
              <a:noFill/>
              <a:round/>
              <a:headEnd/>
              <a:tailEnd/>
            </a:ln>
          </p:spPr>
          <p:txBody>
            <a:bodyPr/>
            <a:lstStyle/>
            <a:p>
              <a:endParaRPr lang="en-US"/>
            </a:p>
          </p:txBody>
        </p:sp>
        <p:sp>
          <p:nvSpPr>
            <p:cNvPr id="806946" name="Freeform 34"/>
            <p:cNvSpPr>
              <a:spLocks/>
            </p:cNvSpPr>
            <p:nvPr/>
          </p:nvSpPr>
          <p:spPr bwMode="auto">
            <a:xfrm>
              <a:off x="2211" y="3413"/>
              <a:ext cx="101" cy="102"/>
            </a:xfrm>
            <a:custGeom>
              <a:avLst/>
              <a:gdLst/>
              <a:ahLst/>
              <a:cxnLst>
                <a:cxn ang="0">
                  <a:pos x="101" y="0"/>
                </a:cxn>
                <a:cxn ang="0">
                  <a:pos x="0" y="51"/>
                </a:cxn>
                <a:cxn ang="0">
                  <a:pos x="101" y="102"/>
                </a:cxn>
                <a:cxn ang="0">
                  <a:pos x="101" y="0"/>
                </a:cxn>
              </a:cxnLst>
              <a:rect l="0" t="0" r="r" b="b"/>
              <a:pathLst>
                <a:path w="101" h="102">
                  <a:moveTo>
                    <a:pt x="101" y="0"/>
                  </a:moveTo>
                  <a:lnTo>
                    <a:pt x="0" y="51"/>
                  </a:lnTo>
                  <a:lnTo>
                    <a:pt x="101" y="102"/>
                  </a:lnTo>
                  <a:lnTo>
                    <a:pt x="101" y="0"/>
                  </a:lnTo>
                  <a:close/>
                </a:path>
              </a:pathLst>
            </a:custGeom>
            <a:solidFill>
              <a:srgbClr val="FFFF00"/>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body" idx="1"/>
          </p:nvPr>
        </p:nvSpPr>
        <p:spPr>
          <a:xfrm>
            <a:off x="1143000" y="5562600"/>
            <a:ext cx="7599363" cy="808038"/>
          </a:xfrm>
        </p:spPr>
        <p:txBody>
          <a:bodyPr/>
          <a:lstStyle/>
          <a:p>
            <a:pPr>
              <a:buFont typeface="Wingdings" pitchFamily="2" charset="2"/>
              <a:buNone/>
            </a:pPr>
            <a:r>
              <a:rPr lang="en-US" sz="2400"/>
              <a:t>Harrison et al. </a:t>
            </a:r>
            <a:r>
              <a:rPr lang="en-US" sz="2400" i="1"/>
              <a:t>Cerebral Cortex</a:t>
            </a:r>
            <a:r>
              <a:rPr lang="en-US" sz="2400"/>
              <a:t> (2002) 12: 255-233</a:t>
            </a:r>
          </a:p>
        </p:txBody>
      </p:sp>
      <p:pic>
        <p:nvPicPr>
          <p:cNvPr id="807939" name="Picture 3"/>
          <p:cNvPicPr>
            <a:picLocks noChangeAspect="1" noChangeArrowheads="1"/>
          </p:cNvPicPr>
          <p:nvPr/>
        </p:nvPicPr>
        <p:blipFill>
          <a:blip r:embed="rId2" cstate="print"/>
          <a:srcRect l="9340" t="18335" r="13161" b="11569"/>
          <a:stretch>
            <a:fillRect/>
          </a:stretch>
        </p:blipFill>
        <p:spPr bwMode="auto">
          <a:xfrm>
            <a:off x="1219200" y="381000"/>
            <a:ext cx="7086600" cy="4867275"/>
          </a:xfrm>
          <a:prstGeom prst="rect">
            <a:avLst/>
          </a:prstGeom>
          <a:noFill/>
          <a:ln w="12700">
            <a:noFill/>
            <a:miter lim="800000"/>
            <a:headEnd/>
            <a:tailEnd/>
          </a:ln>
          <a:effectLst/>
        </p:spPr>
      </p:pic>
      <p:sp>
        <p:nvSpPr>
          <p:cNvPr id="807940" name="Text Box 4"/>
          <p:cNvSpPr txBox="1">
            <a:spLocks noChangeArrowheads="1"/>
          </p:cNvSpPr>
          <p:nvPr/>
        </p:nvSpPr>
        <p:spPr bwMode="auto">
          <a:xfrm>
            <a:off x="6765925" y="4662488"/>
            <a:ext cx="1311275" cy="396875"/>
          </a:xfrm>
          <a:prstGeom prst="rect">
            <a:avLst/>
          </a:prstGeom>
          <a:noFill/>
          <a:ln w="12700">
            <a:noFill/>
            <a:miter lim="800000"/>
            <a:headEnd/>
            <a:tailEnd/>
          </a:ln>
          <a:effectLst/>
        </p:spPr>
        <p:txBody>
          <a:bodyPr>
            <a:spAutoFit/>
          </a:bodyPr>
          <a:lstStyle/>
          <a:p>
            <a:r>
              <a:rPr lang="en-US" sz="2000" b="1"/>
              <a:t>50 um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a:t>Hemodynamic Response to Single Stimulus</a:t>
            </a:r>
          </a:p>
        </p:txBody>
      </p:sp>
      <p:pic>
        <p:nvPicPr>
          <p:cNvPr id="808963" name="Picture 3"/>
          <p:cNvPicPr>
            <a:picLocks noChangeAspect="1" noChangeArrowheads="1"/>
          </p:cNvPicPr>
          <p:nvPr/>
        </p:nvPicPr>
        <p:blipFill>
          <a:blip r:embed="rId2" cstate="print">
            <a:clrChange>
              <a:clrFrom>
                <a:srgbClr val="000000"/>
              </a:clrFrom>
              <a:clrTo>
                <a:srgbClr val="000000">
                  <a:alpha val="0"/>
                </a:srgbClr>
              </a:clrTo>
            </a:clrChange>
          </a:blip>
          <a:srcRect t="12578" b="15715"/>
          <a:stretch>
            <a:fillRect/>
          </a:stretch>
        </p:blipFill>
        <p:spPr bwMode="auto">
          <a:xfrm>
            <a:off x="1447800" y="2057400"/>
            <a:ext cx="7526338" cy="3810000"/>
          </a:xfrm>
          <a:prstGeom prst="rect">
            <a:avLst/>
          </a:prstGeom>
          <a:noFill/>
          <a:ln w="12700">
            <a:noFill/>
            <a:miter lim="800000"/>
            <a:headEnd/>
            <a:tailEnd/>
          </a:ln>
          <a:effectLst/>
        </p:spPr>
      </p:pic>
      <p:sp>
        <p:nvSpPr>
          <p:cNvPr id="808964" name="Text Box 4"/>
          <p:cNvSpPr txBox="1">
            <a:spLocks noChangeArrowheads="1"/>
          </p:cNvSpPr>
          <p:nvPr/>
        </p:nvSpPr>
        <p:spPr bwMode="auto">
          <a:xfrm>
            <a:off x="1981200" y="5334000"/>
            <a:ext cx="6553200" cy="366713"/>
          </a:xfrm>
          <a:prstGeom prst="rect">
            <a:avLst/>
          </a:prstGeom>
          <a:noFill/>
          <a:ln w="12700">
            <a:noFill/>
            <a:miter lim="800000"/>
            <a:headEnd/>
            <a:tailEnd/>
          </a:ln>
          <a:effectLst/>
        </p:spPr>
        <p:txBody>
          <a:bodyPr>
            <a:spAutoFit/>
          </a:bodyPr>
          <a:lstStyle/>
          <a:p>
            <a:pPr>
              <a:spcBef>
                <a:spcPct val="50000"/>
              </a:spcBef>
            </a:pPr>
            <a:r>
              <a:rPr lang="en-US" sz="1800" b="1"/>
              <a:t>| | | | | | | | | | | | | | | | | | | | | | | | | | | | | | | | | | | | | | | | | | | | | | | | | | | | | | | | | | |</a:t>
            </a:r>
          </a:p>
        </p:txBody>
      </p:sp>
      <p:pic>
        <p:nvPicPr>
          <p:cNvPr id="808965" name="Picture 5"/>
          <p:cNvPicPr>
            <a:picLocks noChangeArrowheads="1"/>
          </p:cNvPicPr>
          <p:nvPr/>
        </p:nvPicPr>
        <p:blipFill>
          <a:blip r:embed="rId3" cstate="print"/>
          <a:srcRect/>
          <a:stretch>
            <a:fillRect/>
          </a:stretch>
        </p:blipFill>
        <p:spPr bwMode="auto">
          <a:xfrm>
            <a:off x="1447800" y="5791200"/>
            <a:ext cx="574675" cy="685800"/>
          </a:xfrm>
          <a:prstGeom prst="rect">
            <a:avLst/>
          </a:prstGeom>
          <a:noFill/>
          <a:ln w="12700">
            <a:solidFill>
              <a:schemeClr val="tx1"/>
            </a:solidFill>
            <a:miter lim="800000"/>
            <a:headEnd/>
            <a:tailEnd/>
          </a:ln>
          <a:effectLst/>
        </p:spPr>
      </p:pic>
      <p:sp>
        <p:nvSpPr>
          <p:cNvPr id="808966" name="Rectangle 6"/>
          <p:cNvSpPr>
            <a:spLocks noChangeArrowheads="1"/>
          </p:cNvSpPr>
          <p:nvPr/>
        </p:nvSpPr>
        <p:spPr bwMode="auto">
          <a:xfrm>
            <a:off x="2209800" y="57912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808967" name="Rectangle 7"/>
          <p:cNvSpPr>
            <a:spLocks noChangeArrowheads="1"/>
          </p:cNvSpPr>
          <p:nvPr/>
        </p:nvSpPr>
        <p:spPr bwMode="auto">
          <a:xfrm>
            <a:off x="2895600" y="57912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808968" name="Rectangle 8"/>
          <p:cNvSpPr>
            <a:spLocks noChangeArrowheads="1"/>
          </p:cNvSpPr>
          <p:nvPr/>
        </p:nvSpPr>
        <p:spPr bwMode="auto">
          <a:xfrm>
            <a:off x="3581400" y="57912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808969" name="Rectangle 9"/>
          <p:cNvSpPr>
            <a:spLocks noChangeArrowheads="1"/>
          </p:cNvSpPr>
          <p:nvPr/>
        </p:nvSpPr>
        <p:spPr bwMode="auto">
          <a:xfrm>
            <a:off x="4267200" y="57912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808970" name="Rectangle 10"/>
          <p:cNvSpPr>
            <a:spLocks noChangeArrowheads="1"/>
          </p:cNvSpPr>
          <p:nvPr/>
        </p:nvSpPr>
        <p:spPr bwMode="auto">
          <a:xfrm>
            <a:off x="4953000" y="57912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pic>
        <p:nvPicPr>
          <p:cNvPr id="808971" name="Picture 11"/>
          <p:cNvPicPr>
            <a:picLocks noChangeArrowheads="1"/>
          </p:cNvPicPr>
          <p:nvPr/>
        </p:nvPicPr>
        <p:blipFill>
          <a:blip r:embed="rId3" cstate="print"/>
          <a:srcRect/>
          <a:stretch>
            <a:fillRect/>
          </a:stretch>
        </p:blipFill>
        <p:spPr bwMode="auto">
          <a:xfrm>
            <a:off x="4953000" y="5791200"/>
            <a:ext cx="574675" cy="685800"/>
          </a:xfrm>
          <a:prstGeom prst="rect">
            <a:avLst/>
          </a:prstGeom>
          <a:noFill/>
          <a:ln w="12700">
            <a:solidFill>
              <a:schemeClr val="tx1"/>
            </a:solidFill>
            <a:miter lim="800000"/>
            <a:headEnd/>
            <a:tailEnd/>
          </a:ln>
          <a:effectLst/>
        </p:spPr>
      </p:pic>
      <p:sp>
        <p:nvSpPr>
          <p:cNvPr id="808972" name="Rectangle 12"/>
          <p:cNvSpPr>
            <a:spLocks noChangeArrowheads="1"/>
          </p:cNvSpPr>
          <p:nvPr/>
        </p:nvSpPr>
        <p:spPr bwMode="auto">
          <a:xfrm>
            <a:off x="5715000" y="57912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808973" name="Rectangle 13"/>
          <p:cNvSpPr>
            <a:spLocks noChangeArrowheads="1"/>
          </p:cNvSpPr>
          <p:nvPr/>
        </p:nvSpPr>
        <p:spPr bwMode="auto">
          <a:xfrm>
            <a:off x="6400800" y="57912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808974" name="Rectangle 14"/>
          <p:cNvSpPr>
            <a:spLocks noChangeArrowheads="1"/>
          </p:cNvSpPr>
          <p:nvPr/>
        </p:nvSpPr>
        <p:spPr bwMode="auto">
          <a:xfrm>
            <a:off x="7086600" y="57912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808975" name="Rectangle 15"/>
          <p:cNvSpPr>
            <a:spLocks noChangeArrowheads="1"/>
          </p:cNvSpPr>
          <p:nvPr/>
        </p:nvSpPr>
        <p:spPr bwMode="auto">
          <a:xfrm>
            <a:off x="7772400" y="57912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808976" name="Rectangle 16"/>
          <p:cNvSpPr>
            <a:spLocks noChangeArrowheads="1"/>
          </p:cNvSpPr>
          <p:nvPr/>
        </p:nvSpPr>
        <p:spPr bwMode="auto">
          <a:xfrm>
            <a:off x="8458200" y="57912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808977" name="Text Box 17"/>
          <p:cNvSpPr txBox="1">
            <a:spLocks noChangeArrowheads="1"/>
          </p:cNvSpPr>
          <p:nvPr/>
        </p:nvSpPr>
        <p:spPr bwMode="auto">
          <a:xfrm>
            <a:off x="2895600" y="1828800"/>
            <a:ext cx="4191000" cy="336550"/>
          </a:xfrm>
          <a:prstGeom prst="rect">
            <a:avLst/>
          </a:prstGeom>
          <a:noFill/>
          <a:ln w="12700">
            <a:noFill/>
            <a:miter lim="800000"/>
            <a:headEnd/>
            <a:tailEnd/>
          </a:ln>
          <a:effectLst/>
        </p:spPr>
        <p:txBody>
          <a:bodyPr>
            <a:spAutoFit/>
          </a:bodyPr>
          <a:lstStyle/>
          <a:p>
            <a:pPr>
              <a:spcBef>
                <a:spcPct val="50000"/>
              </a:spcBef>
            </a:pPr>
            <a:r>
              <a:rPr lang="en-US" b="1"/>
              <a:t>15 seconds</a:t>
            </a:r>
          </a:p>
        </p:txBody>
      </p:sp>
      <p:sp>
        <p:nvSpPr>
          <p:cNvPr id="808978" name="Line 18"/>
          <p:cNvSpPr>
            <a:spLocks noChangeShapeType="1"/>
          </p:cNvSpPr>
          <p:nvPr/>
        </p:nvSpPr>
        <p:spPr bwMode="auto">
          <a:xfrm>
            <a:off x="3962400" y="1981200"/>
            <a:ext cx="1828800" cy="0"/>
          </a:xfrm>
          <a:prstGeom prst="line">
            <a:avLst/>
          </a:prstGeom>
          <a:noFill/>
          <a:ln w="12700">
            <a:solidFill>
              <a:schemeClr val="tx1"/>
            </a:solidFill>
            <a:round/>
            <a:headEnd/>
            <a:tailEnd type="triangle" w="med" len="med"/>
          </a:ln>
          <a:effectLst/>
        </p:spPr>
        <p:txBody>
          <a:bodyPr/>
          <a:lstStyle/>
          <a:p>
            <a:endParaRPr lang="en-US"/>
          </a:p>
        </p:txBody>
      </p:sp>
      <p:sp>
        <p:nvSpPr>
          <p:cNvPr id="808979" name="Line 19"/>
          <p:cNvSpPr>
            <a:spLocks noChangeShapeType="1"/>
          </p:cNvSpPr>
          <p:nvPr/>
        </p:nvSpPr>
        <p:spPr bwMode="auto">
          <a:xfrm rot="-10797021">
            <a:off x="1903413" y="1981200"/>
            <a:ext cx="990600" cy="1588"/>
          </a:xfrm>
          <a:prstGeom prst="line">
            <a:avLst/>
          </a:prstGeom>
          <a:noFill/>
          <a:ln w="127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ChangeArrowheads="1"/>
          </p:cNvSpPr>
          <p:nvPr>
            <p:ph type="title"/>
          </p:nvPr>
        </p:nvSpPr>
        <p:spPr/>
        <p:txBody>
          <a:bodyPr/>
          <a:lstStyle/>
          <a:p>
            <a:r>
              <a:rPr lang="en-US"/>
              <a:t>Introduction to fMRI Data</a:t>
            </a:r>
          </a:p>
        </p:txBody>
      </p:sp>
      <p:pic>
        <p:nvPicPr>
          <p:cNvPr id="802819" name="Picture 3" descr="junk2"/>
          <p:cNvPicPr>
            <a:picLocks noChangeAspect="1" noChangeArrowheads="1"/>
          </p:cNvPicPr>
          <p:nvPr/>
        </p:nvPicPr>
        <p:blipFill>
          <a:blip r:embed="rId3" cstate="print"/>
          <a:srcRect l="13370" r="14429"/>
          <a:stretch>
            <a:fillRect/>
          </a:stretch>
        </p:blipFill>
        <p:spPr bwMode="auto">
          <a:xfrm>
            <a:off x="228600" y="2667000"/>
            <a:ext cx="1676400" cy="1054100"/>
          </a:xfrm>
          <a:prstGeom prst="rect">
            <a:avLst/>
          </a:prstGeom>
          <a:noFill/>
        </p:spPr>
      </p:pic>
      <p:sp>
        <p:nvSpPr>
          <p:cNvPr id="802820" name="Text Box 4"/>
          <p:cNvSpPr txBox="1">
            <a:spLocks noChangeArrowheads="1"/>
          </p:cNvSpPr>
          <p:nvPr/>
        </p:nvSpPr>
        <p:spPr bwMode="auto">
          <a:xfrm>
            <a:off x="8855075" y="2819400"/>
            <a:ext cx="1020763" cy="701675"/>
          </a:xfrm>
          <a:prstGeom prst="rect">
            <a:avLst/>
          </a:prstGeom>
          <a:noFill/>
          <a:ln w="12700">
            <a:noFill/>
            <a:miter lim="800000"/>
            <a:headEnd/>
            <a:tailEnd/>
          </a:ln>
          <a:effectLst/>
        </p:spPr>
        <p:txBody>
          <a:bodyPr>
            <a:spAutoFit/>
          </a:bodyPr>
          <a:lstStyle/>
          <a:p>
            <a:pPr>
              <a:spcBef>
                <a:spcPct val="50000"/>
              </a:spcBef>
            </a:pPr>
            <a:r>
              <a:rPr lang="en-US" sz="4000" b="1"/>
              <a:t>. . .</a:t>
            </a:r>
          </a:p>
        </p:txBody>
      </p:sp>
      <p:pic>
        <p:nvPicPr>
          <p:cNvPr id="802821" name="Picture 5" descr="junk2"/>
          <p:cNvPicPr>
            <a:picLocks noChangeAspect="1" noChangeArrowheads="1"/>
          </p:cNvPicPr>
          <p:nvPr/>
        </p:nvPicPr>
        <p:blipFill>
          <a:blip r:embed="rId3" cstate="print"/>
          <a:srcRect l="13370" r="14429"/>
          <a:stretch>
            <a:fillRect/>
          </a:stretch>
        </p:blipFill>
        <p:spPr bwMode="auto">
          <a:xfrm>
            <a:off x="1981200" y="2667000"/>
            <a:ext cx="1676400" cy="1054100"/>
          </a:xfrm>
          <a:prstGeom prst="rect">
            <a:avLst/>
          </a:prstGeom>
          <a:noFill/>
        </p:spPr>
      </p:pic>
      <p:pic>
        <p:nvPicPr>
          <p:cNvPr id="802822" name="Picture 6" descr="junk2"/>
          <p:cNvPicPr>
            <a:picLocks noChangeAspect="1" noChangeArrowheads="1"/>
          </p:cNvPicPr>
          <p:nvPr/>
        </p:nvPicPr>
        <p:blipFill>
          <a:blip r:embed="rId3" cstate="print"/>
          <a:srcRect l="13370" r="14429"/>
          <a:stretch>
            <a:fillRect/>
          </a:stretch>
        </p:blipFill>
        <p:spPr bwMode="auto">
          <a:xfrm>
            <a:off x="3733800" y="2667000"/>
            <a:ext cx="1676400" cy="1054100"/>
          </a:xfrm>
          <a:prstGeom prst="rect">
            <a:avLst/>
          </a:prstGeom>
          <a:noFill/>
        </p:spPr>
      </p:pic>
      <p:pic>
        <p:nvPicPr>
          <p:cNvPr id="802823" name="Picture 7" descr="junk2"/>
          <p:cNvPicPr>
            <a:picLocks noChangeAspect="1" noChangeArrowheads="1"/>
          </p:cNvPicPr>
          <p:nvPr/>
        </p:nvPicPr>
        <p:blipFill>
          <a:blip r:embed="rId3" cstate="print"/>
          <a:srcRect l="13370" r="14429"/>
          <a:stretch>
            <a:fillRect/>
          </a:stretch>
        </p:blipFill>
        <p:spPr bwMode="auto">
          <a:xfrm>
            <a:off x="5486400" y="2667000"/>
            <a:ext cx="1676400" cy="1054100"/>
          </a:xfrm>
          <a:prstGeom prst="rect">
            <a:avLst/>
          </a:prstGeom>
          <a:noFill/>
        </p:spPr>
      </p:pic>
      <p:pic>
        <p:nvPicPr>
          <p:cNvPr id="802824" name="Picture 8" descr="junk2"/>
          <p:cNvPicPr>
            <a:picLocks noChangeAspect="1" noChangeArrowheads="1"/>
          </p:cNvPicPr>
          <p:nvPr/>
        </p:nvPicPr>
        <p:blipFill>
          <a:blip r:embed="rId3" cstate="print"/>
          <a:srcRect l="13370" r="14429"/>
          <a:stretch>
            <a:fillRect/>
          </a:stretch>
        </p:blipFill>
        <p:spPr bwMode="auto">
          <a:xfrm>
            <a:off x="7239000" y="2667000"/>
            <a:ext cx="1676400" cy="10541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p:txBody>
          <a:bodyPr/>
          <a:lstStyle/>
          <a:p>
            <a:r>
              <a:rPr lang="en-US"/>
              <a:t>Sample MR Time Series</a:t>
            </a:r>
          </a:p>
        </p:txBody>
      </p:sp>
      <p:pic>
        <p:nvPicPr>
          <p:cNvPr id="804867" name="Picture 3" descr="junk2"/>
          <p:cNvPicPr>
            <a:picLocks noChangeAspect="1" noChangeArrowheads="1"/>
          </p:cNvPicPr>
          <p:nvPr/>
        </p:nvPicPr>
        <p:blipFill>
          <a:blip r:embed="rId4" cstate="print"/>
          <a:srcRect l="13370" r="14429"/>
          <a:stretch>
            <a:fillRect/>
          </a:stretch>
        </p:blipFill>
        <p:spPr bwMode="auto">
          <a:xfrm>
            <a:off x="3352800" y="2438400"/>
            <a:ext cx="608013" cy="382588"/>
          </a:xfrm>
          <a:prstGeom prst="rect">
            <a:avLst/>
          </a:prstGeom>
          <a:noFill/>
        </p:spPr>
      </p:pic>
      <p:pic>
        <p:nvPicPr>
          <p:cNvPr id="804868" name="Picture 4" descr="junk2"/>
          <p:cNvPicPr>
            <a:picLocks noChangeAspect="1" noChangeArrowheads="1"/>
          </p:cNvPicPr>
          <p:nvPr/>
        </p:nvPicPr>
        <p:blipFill>
          <a:blip r:embed="rId4" cstate="print"/>
          <a:srcRect l="13370" r="14429"/>
          <a:stretch>
            <a:fillRect/>
          </a:stretch>
        </p:blipFill>
        <p:spPr bwMode="auto">
          <a:xfrm>
            <a:off x="4724400" y="2438400"/>
            <a:ext cx="608013" cy="382588"/>
          </a:xfrm>
          <a:prstGeom prst="rect">
            <a:avLst/>
          </a:prstGeom>
          <a:noFill/>
        </p:spPr>
      </p:pic>
      <p:pic>
        <p:nvPicPr>
          <p:cNvPr id="804869" name="Picture 5" descr="junk2"/>
          <p:cNvPicPr>
            <a:picLocks noChangeAspect="1" noChangeArrowheads="1"/>
          </p:cNvPicPr>
          <p:nvPr/>
        </p:nvPicPr>
        <p:blipFill>
          <a:blip r:embed="rId4" cstate="print"/>
          <a:srcRect l="13370" r="14429"/>
          <a:stretch>
            <a:fillRect/>
          </a:stretch>
        </p:blipFill>
        <p:spPr bwMode="auto">
          <a:xfrm>
            <a:off x="5410200" y="2438400"/>
            <a:ext cx="609600" cy="382588"/>
          </a:xfrm>
          <a:prstGeom prst="rect">
            <a:avLst/>
          </a:prstGeom>
          <a:noFill/>
        </p:spPr>
      </p:pic>
      <p:pic>
        <p:nvPicPr>
          <p:cNvPr id="804870" name="Picture 6" descr="junk2"/>
          <p:cNvPicPr>
            <a:picLocks noChangeAspect="1" noChangeArrowheads="1"/>
          </p:cNvPicPr>
          <p:nvPr/>
        </p:nvPicPr>
        <p:blipFill>
          <a:blip r:embed="rId4" cstate="print"/>
          <a:srcRect l="13370" r="14429"/>
          <a:stretch>
            <a:fillRect/>
          </a:stretch>
        </p:blipFill>
        <p:spPr bwMode="auto">
          <a:xfrm>
            <a:off x="4038600" y="2438400"/>
            <a:ext cx="608013" cy="382588"/>
          </a:xfrm>
          <a:prstGeom prst="rect">
            <a:avLst/>
          </a:prstGeom>
          <a:noFill/>
        </p:spPr>
      </p:pic>
      <p:pic>
        <p:nvPicPr>
          <p:cNvPr id="804871" name="Picture 7" descr="junk2"/>
          <p:cNvPicPr>
            <a:picLocks noChangeAspect="1" noChangeArrowheads="1"/>
          </p:cNvPicPr>
          <p:nvPr/>
        </p:nvPicPr>
        <p:blipFill>
          <a:blip r:embed="rId4" cstate="print"/>
          <a:srcRect l="13370" r="14429"/>
          <a:stretch>
            <a:fillRect/>
          </a:stretch>
        </p:blipFill>
        <p:spPr bwMode="auto">
          <a:xfrm>
            <a:off x="6096000" y="2438400"/>
            <a:ext cx="609600" cy="382588"/>
          </a:xfrm>
          <a:prstGeom prst="rect">
            <a:avLst/>
          </a:prstGeom>
          <a:noFill/>
        </p:spPr>
      </p:pic>
      <p:sp>
        <p:nvSpPr>
          <p:cNvPr id="804872" name="Text Box 8"/>
          <p:cNvSpPr txBox="1">
            <a:spLocks noChangeArrowheads="1"/>
          </p:cNvSpPr>
          <p:nvPr/>
        </p:nvSpPr>
        <p:spPr bwMode="auto">
          <a:xfrm>
            <a:off x="6797675" y="2133600"/>
            <a:ext cx="1020763" cy="701675"/>
          </a:xfrm>
          <a:prstGeom prst="rect">
            <a:avLst/>
          </a:prstGeom>
          <a:noFill/>
          <a:ln w="12700">
            <a:noFill/>
            <a:miter lim="800000"/>
            <a:headEnd/>
            <a:tailEnd/>
          </a:ln>
          <a:effectLst/>
        </p:spPr>
        <p:txBody>
          <a:bodyPr>
            <a:spAutoFit/>
          </a:bodyPr>
          <a:lstStyle/>
          <a:p>
            <a:pPr>
              <a:spcBef>
                <a:spcPct val="50000"/>
              </a:spcBef>
            </a:pPr>
            <a:r>
              <a:rPr lang="en-US" sz="4000" b="1"/>
              <a:t>. . .</a:t>
            </a:r>
          </a:p>
        </p:txBody>
      </p:sp>
      <p:graphicFrame>
        <p:nvGraphicFramePr>
          <p:cNvPr id="804873" name="Object 9"/>
          <p:cNvGraphicFramePr>
            <a:graphicFrameLocks noChangeAspect="1"/>
          </p:cNvGraphicFramePr>
          <p:nvPr/>
        </p:nvGraphicFramePr>
        <p:xfrm>
          <a:off x="381000" y="3429000"/>
          <a:ext cx="4572000" cy="3033713"/>
        </p:xfrm>
        <a:graphic>
          <a:graphicData uri="http://schemas.openxmlformats.org/presentationml/2006/ole">
            <p:oleObj spid="_x0000_s552962" name="Worksheet" r:id="rId5" imgW="2369160" imgH="1571760" progId="Excel.Sheet.8">
              <p:embed/>
            </p:oleObj>
          </a:graphicData>
        </a:graphic>
      </p:graphicFrame>
      <p:graphicFrame>
        <p:nvGraphicFramePr>
          <p:cNvPr id="804874" name="Object 10"/>
          <p:cNvGraphicFramePr>
            <a:graphicFrameLocks noChangeAspect="1"/>
          </p:cNvGraphicFramePr>
          <p:nvPr/>
        </p:nvGraphicFramePr>
        <p:xfrm>
          <a:off x="5410200" y="3429000"/>
          <a:ext cx="4114800" cy="2743200"/>
        </p:xfrm>
        <a:graphic>
          <a:graphicData uri="http://schemas.openxmlformats.org/presentationml/2006/ole">
            <p:oleObj spid="_x0000_s552963" name="Chart" r:id="rId6" imgW="3132360" imgH="2673720" progId="Excel.Shee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p:txBody>
          <a:bodyPr/>
          <a:lstStyle/>
          <a:p>
            <a:r>
              <a:rPr lang="en-US"/>
              <a:t>Things to look for </a:t>
            </a:r>
          </a:p>
        </p:txBody>
      </p:sp>
      <p:sp>
        <p:nvSpPr>
          <p:cNvPr id="813059" name="Text Box 3"/>
          <p:cNvSpPr txBox="1">
            <a:spLocks noChangeArrowheads="1"/>
          </p:cNvSpPr>
          <p:nvPr/>
        </p:nvSpPr>
        <p:spPr bwMode="auto">
          <a:xfrm>
            <a:off x="1281113" y="1903413"/>
            <a:ext cx="7696200" cy="336550"/>
          </a:xfrm>
          <a:prstGeom prst="rect">
            <a:avLst/>
          </a:prstGeom>
          <a:noFill/>
          <a:ln w="12700">
            <a:noFill/>
            <a:miter lim="800000"/>
            <a:headEnd/>
            <a:tailEnd/>
          </a:ln>
          <a:effectLst/>
        </p:spPr>
        <p:txBody>
          <a:bodyPr>
            <a:spAutoFit/>
          </a:bodyPr>
          <a:lstStyle/>
          <a:p>
            <a:pPr>
              <a:spcBef>
                <a:spcPct val="50000"/>
              </a:spcBef>
            </a:pPr>
            <a:endParaRPr lang="en-US"/>
          </a:p>
        </p:txBody>
      </p:sp>
      <p:sp>
        <p:nvSpPr>
          <p:cNvPr id="813060" name="Text Box 4"/>
          <p:cNvSpPr txBox="1">
            <a:spLocks noChangeArrowheads="1"/>
          </p:cNvSpPr>
          <p:nvPr/>
        </p:nvSpPr>
        <p:spPr bwMode="auto">
          <a:xfrm>
            <a:off x="1281113" y="1827213"/>
            <a:ext cx="8077200" cy="3560762"/>
          </a:xfrm>
          <a:prstGeom prst="rect">
            <a:avLst/>
          </a:prstGeom>
          <a:noFill/>
          <a:ln w="12700">
            <a:noFill/>
            <a:miter lim="800000"/>
            <a:headEnd/>
            <a:tailEnd/>
          </a:ln>
          <a:effectLst/>
        </p:spPr>
        <p:txBody>
          <a:bodyPr>
            <a:spAutoFit/>
          </a:bodyPr>
          <a:lstStyle/>
          <a:p>
            <a:pPr marL="457200" indent="-457200">
              <a:spcBef>
                <a:spcPct val="50000"/>
              </a:spcBef>
              <a:buFontTx/>
              <a:buAutoNum type="arabicParenR"/>
            </a:pPr>
            <a:r>
              <a:rPr lang="en-US" sz="2400">
                <a:latin typeface="Palatino Linotype" pitchFamily="18" charset="0"/>
              </a:rPr>
              <a:t>Unaltered, Whole-Brain Activation Maps</a:t>
            </a:r>
          </a:p>
          <a:p>
            <a:pPr marL="457200" indent="-457200">
              <a:spcBef>
                <a:spcPct val="50000"/>
              </a:spcBef>
              <a:buFontTx/>
              <a:buAutoNum type="arabicParenR"/>
            </a:pPr>
            <a:r>
              <a:rPr lang="en-US" sz="2400" b="1">
                <a:latin typeface="Palatino Linotype" pitchFamily="18" charset="0"/>
              </a:rPr>
              <a:t>Average MR Timeseries from Regions of Interest</a:t>
            </a:r>
          </a:p>
          <a:p>
            <a:pPr marL="457200" indent="-457200">
              <a:spcBef>
                <a:spcPct val="50000"/>
              </a:spcBef>
              <a:buFontTx/>
              <a:buAutoNum type="arabicParenR"/>
            </a:pPr>
            <a:r>
              <a:rPr lang="en-US" sz="2400">
                <a:latin typeface="Palatino Linotype" pitchFamily="18" charset="0"/>
              </a:rPr>
              <a:t>Maps from Multiple Individual Subjects</a:t>
            </a:r>
          </a:p>
          <a:p>
            <a:pPr marL="457200" indent="-457200">
              <a:spcBef>
                <a:spcPct val="50000"/>
              </a:spcBef>
              <a:buFontTx/>
              <a:buAutoNum type="arabicParenR"/>
            </a:pPr>
            <a:r>
              <a:rPr lang="en-US" sz="2400">
                <a:latin typeface="Palatino Linotype" pitchFamily="18" charset="0"/>
              </a:rPr>
              <a:t>Random-Effects Group Maps</a:t>
            </a:r>
          </a:p>
          <a:p>
            <a:pPr marL="457200" indent="-457200">
              <a:spcBef>
                <a:spcPct val="50000"/>
              </a:spcBef>
              <a:buFontTx/>
              <a:buAutoNum type="arabicParenR"/>
            </a:pPr>
            <a:r>
              <a:rPr lang="en-US" sz="2400">
                <a:latin typeface="Palatino Linotype" pitchFamily="18" charset="0"/>
              </a:rPr>
              <a:t>Behavioral Data</a:t>
            </a:r>
          </a:p>
          <a:p>
            <a:pPr marL="457200" indent="-457200">
              <a:spcBef>
                <a:spcPct val="50000"/>
              </a:spcBef>
              <a:buFontTx/>
              <a:buAutoNum type="arabicParenR"/>
            </a:pPr>
            <a:r>
              <a:rPr lang="en-US" sz="2400">
                <a:latin typeface="Palatino Linotype" pitchFamily="18" charset="0"/>
              </a:rPr>
              <a:t>Clear explanation of the analysis, especially statistical tests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title"/>
          </p:nvPr>
        </p:nvSpPr>
        <p:spPr/>
        <p:txBody>
          <a:bodyPr/>
          <a:lstStyle/>
          <a:p>
            <a:r>
              <a:rPr lang="en-US"/>
              <a:t>Types of fMRI Design</a:t>
            </a:r>
          </a:p>
        </p:txBody>
      </p:sp>
      <p:sp>
        <p:nvSpPr>
          <p:cNvPr id="754691" name="Rectangle 3"/>
          <p:cNvSpPr>
            <a:spLocks noGrp="1" noChangeArrowheads="1"/>
          </p:cNvSpPr>
          <p:nvPr>
            <p:ph type="body" sz="half" idx="1"/>
          </p:nvPr>
        </p:nvSpPr>
        <p:spPr>
          <a:xfrm>
            <a:off x="457200" y="1600200"/>
            <a:ext cx="1752600" cy="914400"/>
          </a:xfrm>
        </p:spPr>
        <p:txBody>
          <a:bodyPr/>
          <a:lstStyle/>
          <a:p>
            <a:pPr>
              <a:buFont typeface="Wingdings" pitchFamily="2" charset="2"/>
              <a:buNone/>
            </a:pPr>
            <a:r>
              <a:rPr lang="en-US" sz="2000">
                <a:solidFill>
                  <a:schemeClr val="tx2"/>
                </a:solidFill>
                <a:effectLst>
                  <a:outerShdw blurRad="38100" dist="38100" dir="2700000" algn="tl">
                    <a:srgbClr val="FFFFFF"/>
                  </a:outerShdw>
                </a:effectLst>
              </a:rPr>
              <a:t>Data</a:t>
            </a:r>
          </a:p>
          <a:p>
            <a:pPr>
              <a:buFont typeface="Wingdings" pitchFamily="2" charset="2"/>
              <a:buNone/>
            </a:pPr>
            <a:r>
              <a:rPr lang="en-US" sz="2000">
                <a:solidFill>
                  <a:schemeClr val="tx2"/>
                </a:solidFill>
                <a:effectLst>
                  <a:outerShdw blurRad="38100" dist="38100" dir="2700000" algn="tl">
                    <a:srgbClr val="FFFFFF"/>
                  </a:outerShdw>
                </a:effectLst>
              </a:rPr>
              <a:t>Acquisition</a:t>
            </a:r>
          </a:p>
          <a:p>
            <a:pPr>
              <a:buFont typeface="Wingdings" pitchFamily="2" charset="2"/>
              <a:buNone/>
            </a:pPr>
            <a:endParaRPr lang="en-US" sz="2000">
              <a:solidFill>
                <a:schemeClr val="tx2"/>
              </a:solidFill>
              <a:effectLst>
                <a:outerShdw blurRad="38100" dist="38100" dir="2700000" algn="tl">
                  <a:srgbClr val="FFFFFF"/>
                </a:outerShdw>
              </a:effectLst>
            </a:endParaRPr>
          </a:p>
          <a:p>
            <a:pPr>
              <a:buFont typeface="Wingdings" pitchFamily="2" charset="2"/>
              <a:buNone/>
            </a:pPr>
            <a:endParaRPr lang="en-US" sz="2000">
              <a:solidFill>
                <a:schemeClr val="tx2"/>
              </a:solidFill>
              <a:effectLst>
                <a:outerShdw blurRad="38100" dist="38100" dir="2700000" algn="tl">
                  <a:srgbClr val="FFFFFF"/>
                </a:outerShdw>
              </a:effectLst>
            </a:endParaRPr>
          </a:p>
          <a:p>
            <a:pPr>
              <a:buFont typeface="Wingdings" pitchFamily="2" charset="2"/>
              <a:buNone/>
            </a:pPr>
            <a:endParaRPr lang="en-US" sz="2000">
              <a:solidFill>
                <a:schemeClr val="tx2"/>
              </a:solidFill>
              <a:effectLst>
                <a:outerShdw blurRad="38100" dist="38100" dir="2700000" algn="tl">
                  <a:srgbClr val="FFFFFF"/>
                </a:outerShdw>
              </a:effectLst>
            </a:endParaRPr>
          </a:p>
        </p:txBody>
      </p:sp>
      <p:pic>
        <p:nvPicPr>
          <p:cNvPr id="754693" name="Picture 5"/>
          <p:cNvPicPr>
            <a:picLocks noChangeArrowheads="1"/>
          </p:cNvPicPr>
          <p:nvPr/>
        </p:nvPicPr>
        <p:blipFill>
          <a:blip r:embed="rId2" cstate="print"/>
          <a:srcRect/>
          <a:stretch>
            <a:fillRect/>
          </a:stretch>
        </p:blipFill>
        <p:spPr bwMode="auto">
          <a:xfrm>
            <a:off x="1355725" y="3276600"/>
            <a:ext cx="320675" cy="381000"/>
          </a:xfrm>
          <a:prstGeom prst="rect">
            <a:avLst/>
          </a:prstGeom>
          <a:noFill/>
          <a:ln w="12700">
            <a:solidFill>
              <a:schemeClr val="tx1"/>
            </a:solidFill>
            <a:miter lim="800000"/>
            <a:headEnd/>
            <a:tailEnd/>
          </a:ln>
          <a:effectLst/>
        </p:spPr>
      </p:pic>
      <p:pic>
        <p:nvPicPr>
          <p:cNvPr id="754694" name="Picture 6"/>
          <p:cNvPicPr>
            <a:picLocks noChangeArrowheads="1"/>
          </p:cNvPicPr>
          <p:nvPr/>
        </p:nvPicPr>
        <p:blipFill>
          <a:blip r:embed="rId2" cstate="print"/>
          <a:srcRect/>
          <a:stretch>
            <a:fillRect/>
          </a:stretch>
        </p:blipFill>
        <p:spPr bwMode="auto">
          <a:xfrm>
            <a:off x="1531938" y="3429000"/>
            <a:ext cx="320675" cy="381000"/>
          </a:xfrm>
          <a:prstGeom prst="rect">
            <a:avLst/>
          </a:prstGeom>
          <a:noFill/>
          <a:ln w="12700">
            <a:solidFill>
              <a:schemeClr val="tx1"/>
            </a:solidFill>
            <a:miter lim="800000"/>
            <a:headEnd/>
            <a:tailEnd/>
          </a:ln>
          <a:effectLst/>
        </p:spPr>
      </p:pic>
      <p:pic>
        <p:nvPicPr>
          <p:cNvPr id="754695" name="Picture 7"/>
          <p:cNvPicPr>
            <a:picLocks noChangeArrowheads="1"/>
          </p:cNvPicPr>
          <p:nvPr/>
        </p:nvPicPr>
        <p:blipFill>
          <a:blip r:embed="rId2" cstate="print"/>
          <a:srcRect/>
          <a:stretch>
            <a:fillRect/>
          </a:stretch>
        </p:blipFill>
        <p:spPr bwMode="auto">
          <a:xfrm>
            <a:off x="1684338" y="3581400"/>
            <a:ext cx="320675" cy="381000"/>
          </a:xfrm>
          <a:prstGeom prst="rect">
            <a:avLst/>
          </a:prstGeom>
          <a:noFill/>
          <a:ln w="12700">
            <a:solidFill>
              <a:schemeClr val="tx1"/>
            </a:solidFill>
            <a:miter lim="800000"/>
            <a:headEnd/>
            <a:tailEnd/>
          </a:ln>
          <a:effectLst/>
        </p:spPr>
      </p:pic>
      <p:sp>
        <p:nvSpPr>
          <p:cNvPr id="754696" name="Rectangle 8"/>
          <p:cNvSpPr>
            <a:spLocks noChangeArrowheads="1"/>
          </p:cNvSpPr>
          <p:nvPr/>
        </p:nvSpPr>
        <p:spPr bwMode="auto">
          <a:xfrm flipH="1">
            <a:off x="2133600" y="32766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pic>
        <p:nvPicPr>
          <p:cNvPr id="754709" name="Picture 21"/>
          <p:cNvPicPr>
            <a:picLocks noChangeArrowheads="1"/>
          </p:cNvPicPr>
          <p:nvPr/>
        </p:nvPicPr>
        <p:blipFill>
          <a:blip r:embed="rId2" cstate="print"/>
          <a:srcRect/>
          <a:stretch>
            <a:fillRect/>
          </a:stretch>
        </p:blipFill>
        <p:spPr bwMode="auto">
          <a:xfrm>
            <a:off x="2852738" y="3276600"/>
            <a:ext cx="320675" cy="381000"/>
          </a:xfrm>
          <a:prstGeom prst="rect">
            <a:avLst/>
          </a:prstGeom>
          <a:noFill/>
          <a:ln w="12700">
            <a:solidFill>
              <a:schemeClr val="tx1"/>
            </a:solidFill>
            <a:miter lim="800000"/>
            <a:headEnd/>
            <a:tailEnd/>
          </a:ln>
          <a:effectLst/>
        </p:spPr>
      </p:pic>
      <p:sp>
        <p:nvSpPr>
          <p:cNvPr id="754710" name="Rectangle 22"/>
          <p:cNvSpPr>
            <a:spLocks noChangeArrowheads="1"/>
          </p:cNvSpPr>
          <p:nvPr/>
        </p:nvSpPr>
        <p:spPr bwMode="auto">
          <a:xfrm flipH="1">
            <a:off x="685800" y="32766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54715" name="Text Box 27"/>
          <p:cNvSpPr txBox="1">
            <a:spLocks noChangeArrowheads="1"/>
          </p:cNvSpPr>
          <p:nvPr/>
        </p:nvSpPr>
        <p:spPr bwMode="auto">
          <a:xfrm>
            <a:off x="228600" y="3886200"/>
            <a:ext cx="6477000" cy="854075"/>
          </a:xfrm>
          <a:prstGeom prst="rect">
            <a:avLst/>
          </a:prstGeom>
          <a:noFill/>
          <a:ln w="12700">
            <a:noFill/>
            <a:miter lim="800000"/>
            <a:headEnd/>
            <a:tailEnd/>
          </a:ln>
          <a:effectLst/>
        </p:spPr>
        <p:txBody>
          <a:bodyPr>
            <a:spAutoFit/>
          </a:bodyPr>
          <a:lstStyle/>
          <a:p>
            <a:pPr>
              <a:spcBef>
                <a:spcPct val="50000"/>
              </a:spcBef>
            </a:pPr>
            <a:endParaRPr lang="en-US" sz="2000"/>
          </a:p>
          <a:p>
            <a:pPr>
              <a:spcBef>
                <a:spcPct val="50000"/>
              </a:spcBef>
            </a:pPr>
            <a:endParaRPr lang="en-US" sz="2000"/>
          </a:p>
        </p:txBody>
      </p:sp>
      <p:sp>
        <p:nvSpPr>
          <p:cNvPr id="754716" name="Rectangle 28"/>
          <p:cNvSpPr>
            <a:spLocks noChangeArrowheads="1"/>
          </p:cNvSpPr>
          <p:nvPr/>
        </p:nvSpPr>
        <p:spPr bwMode="auto">
          <a:xfrm flipH="1">
            <a:off x="2286000" y="34290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54717" name="Rectangle 29"/>
          <p:cNvSpPr>
            <a:spLocks noChangeArrowheads="1"/>
          </p:cNvSpPr>
          <p:nvPr/>
        </p:nvSpPr>
        <p:spPr bwMode="auto">
          <a:xfrm flipH="1">
            <a:off x="2438400" y="35814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54718" name="Rectangle 30"/>
          <p:cNvSpPr>
            <a:spLocks noChangeArrowheads="1"/>
          </p:cNvSpPr>
          <p:nvPr/>
        </p:nvSpPr>
        <p:spPr bwMode="auto">
          <a:xfrm flipH="1">
            <a:off x="838200" y="34290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54719" name="Rectangle 31"/>
          <p:cNvSpPr>
            <a:spLocks noChangeArrowheads="1"/>
          </p:cNvSpPr>
          <p:nvPr/>
        </p:nvSpPr>
        <p:spPr bwMode="auto">
          <a:xfrm flipH="1">
            <a:off x="990600" y="35814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pic>
        <p:nvPicPr>
          <p:cNvPr id="754720" name="Picture 32"/>
          <p:cNvPicPr>
            <a:picLocks noChangeArrowheads="1"/>
          </p:cNvPicPr>
          <p:nvPr/>
        </p:nvPicPr>
        <p:blipFill>
          <a:blip r:embed="rId2" cstate="print"/>
          <a:srcRect/>
          <a:stretch>
            <a:fillRect/>
          </a:stretch>
        </p:blipFill>
        <p:spPr bwMode="auto">
          <a:xfrm>
            <a:off x="3005138" y="3429000"/>
            <a:ext cx="320675" cy="381000"/>
          </a:xfrm>
          <a:prstGeom prst="rect">
            <a:avLst/>
          </a:prstGeom>
          <a:noFill/>
          <a:ln w="12700">
            <a:solidFill>
              <a:schemeClr val="tx1"/>
            </a:solidFill>
            <a:miter lim="800000"/>
            <a:headEnd/>
            <a:tailEnd/>
          </a:ln>
          <a:effectLst/>
        </p:spPr>
      </p:pic>
      <p:pic>
        <p:nvPicPr>
          <p:cNvPr id="754721" name="Picture 33"/>
          <p:cNvPicPr>
            <a:picLocks noChangeArrowheads="1"/>
          </p:cNvPicPr>
          <p:nvPr/>
        </p:nvPicPr>
        <p:blipFill>
          <a:blip r:embed="rId2" cstate="print"/>
          <a:srcRect/>
          <a:stretch>
            <a:fillRect/>
          </a:stretch>
        </p:blipFill>
        <p:spPr bwMode="auto">
          <a:xfrm>
            <a:off x="3157538" y="3581400"/>
            <a:ext cx="320675" cy="381000"/>
          </a:xfrm>
          <a:prstGeom prst="rect">
            <a:avLst/>
          </a:prstGeom>
          <a:noFill/>
          <a:ln w="12700">
            <a:solidFill>
              <a:schemeClr val="tx1"/>
            </a:solidFill>
            <a:miter lim="800000"/>
            <a:headEnd/>
            <a:tailEnd/>
          </a:ln>
          <a:effectLst/>
        </p:spPr>
      </p:pic>
      <p:sp>
        <p:nvSpPr>
          <p:cNvPr id="754722" name="Text Box 34"/>
          <p:cNvSpPr txBox="1">
            <a:spLocks noChangeArrowheads="1"/>
          </p:cNvSpPr>
          <p:nvPr/>
        </p:nvSpPr>
        <p:spPr bwMode="auto">
          <a:xfrm>
            <a:off x="2819400" y="1524000"/>
            <a:ext cx="6096000" cy="457200"/>
          </a:xfrm>
          <a:prstGeom prst="rect">
            <a:avLst/>
          </a:prstGeom>
          <a:noFill/>
          <a:ln w="12700">
            <a:noFill/>
            <a:miter lim="800000"/>
            <a:headEnd/>
            <a:tailEnd/>
          </a:ln>
          <a:effectLst/>
        </p:spPr>
        <p:txBody>
          <a:bodyPr>
            <a:spAutoFit/>
          </a:bodyPr>
          <a:lstStyle/>
          <a:p>
            <a:pPr>
              <a:spcBef>
                <a:spcPct val="50000"/>
              </a:spcBef>
            </a:pPr>
            <a:r>
              <a:rPr lang="en-US" sz="2400"/>
              <a:t>1 – 4 seconds per time point (brain volume)</a:t>
            </a:r>
          </a:p>
        </p:txBody>
      </p:sp>
      <p:sp>
        <p:nvSpPr>
          <p:cNvPr id="754723" name="Text Box 35"/>
          <p:cNvSpPr txBox="1">
            <a:spLocks noChangeArrowheads="1"/>
          </p:cNvSpPr>
          <p:nvPr/>
        </p:nvSpPr>
        <p:spPr bwMode="auto">
          <a:xfrm>
            <a:off x="2895600" y="1981200"/>
            <a:ext cx="4267200" cy="366713"/>
          </a:xfrm>
          <a:prstGeom prst="rect">
            <a:avLst/>
          </a:prstGeom>
          <a:noFill/>
          <a:ln w="12700">
            <a:noFill/>
            <a:miter lim="800000"/>
            <a:headEnd/>
            <a:tailEnd/>
          </a:ln>
          <a:effectLst/>
        </p:spPr>
        <p:txBody>
          <a:bodyPr>
            <a:spAutoFit/>
          </a:bodyPr>
          <a:lstStyle/>
          <a:p>
            <a:pPr>
              <a:spcBef>
                <a:spcPct val="50000"/>
              </a:spcBef>
            </a:pPr>
            <a:r>
              <a:rPr lang="en-US" sz="1800" b="1"/>
              <a:t>| | | | | | | | | | | | | | | | | | | | | | | | | | | | | | | | | | |</a:t>
            </a:r>
          </a:p>
        </p:txBody>
      </p:sp>
      <p:sp>
        <p:nvSpPr>
          <p:cNvPr id="754724" name="Text Box 36"/>
          <p:cNvSpPr txBox="1">
            <a:spLocks noChangeArrowheads="1"/>
          </p:cNvSpPr>
          <p:nvPr/>
        </p:nvSpPr>
        <p:spPr bwMode="auto">
          <a:xfrm>
            <a:off x="228600" y="4648200"/>
            <a:ext cx="1565275" cy="1498600"/>
          </a:xfrm>
          <a:prstGeom prst="rect">
            <a:avLst/>
          </a:prstGeom>
          <a:noFill/>
          <a:ln w="12700">
            <a:noFill/>
            <a:miter lim="800000"/>
            <a:headEnd/>
            <a:tailEnd/>
          </a:ln>
          <a:effectLst/>
        </p:spPr>
        <p:txBody>
          <a:bodyPr wrap="none">
            <a:spAutoFit/>
          </a:bodyPr>
          <a:lstStyle/>
          <a:p>
            <a:pPr>
              <a:lnSpc>
                <a:spcPct val="90000"/>
              </a:lnSpc>
              <a:spcBef>
                <a:spcPct val="20000"/>
              </a:spcBef>
              <a:buClr>
                <a:schemeClr val="accent2"/>
              </a:buClr>
              <a:buFont typeface="Wingdings" pitchFamily="2" charset="2"/>
              <a:buNone/>
            </a:pPr>
            <a:endParaRPr lang="en-US" sz="2200">
              <a:solidFill>
                <a:schemeClr val="tx2"/>
              </a:solidFill>
              <a:effectLst>
                <a:outerShdw blurRad="38100" dist="38100" dir="2700000" algn="tl">
                  <a:srgbClr val="FFFFFF"/>
                </a:outerShdw>
              </a:effectLst>
            </a:endParaRPr>
          </a:p>
          <a:p>
            <a:pPr>
              <a:lnSpc>
                <a:spcPct val="90000"/>
              </a:lnSpc>
              <a:spcBef>
                <a:spcPct val="20000"/>
              </a:spcBef>
              <a:buClr>
                <a:schemeClr val="accent2"/>
              </a:buClr>
              <a:buFont typeface="Wingdings" pitchFamily="2" charset="2"/>
              <a:buNone/>
            </a:pPr>
            <a:endParaRPr lang="en-US" sz="2200">
              <a:solidFill>
                <a:schemeClr val="tx2"/>
              </a:solidFill>
              <a:effectLst>
                <a:outerShdw blurRad="38100" dist="38100" dir="2700000" algn="tl">
                  <a:srgbClr val="FFFFFF"/>
                </a:outerShdw>
              </a:effectLst>
            </a:endParaRPr>
          </a:p>
          <a:p>
            <a:pPr>
              <a:lnSpc>
                <a:spcPct val="90000"/>
              </a:lnSpc>
              <a:spcBef>
                <a:spcPct val="20000"/>
              </a:spcBef>
              <a:buClr>
                <a:schemeClr val="accent2"/>
              </a:buClr>
              <a:buFont typeface="Wingdings" pitchFamily="2" charset="2"/>
              <a:buNone/>
            </a:pPr>
            <a:r>
              <a:rPr lang="en-US" sz="2200">
                <a:solidFill>
                  <a:schemeClr val="tx2"/>
                </a:solidFill>
                <a:effectLst>
                  <a:outerShdw blurRad="38100" dist="38100" dir="2700000" algn="tl">
                    <a:srgbClr val="FFFFFF"/>
                  </a:outerShdw>
                </a:effectLst>
              </a:rPr>
              <a:t>Stimulus</a:t>
            </a:r>
          </a:p>
          <a:p>
            <a:pPr>
              <a:lnSpc>
                <a:spcPct val="90000"/>
              </a:lnSpc>
              <a:spcBef>
                <a:spcPct val="20000"/>
              </a:spcBef>
              <a:buClr>
                <a:schemeClr val="accent2"/>
              </a:buClr>
              <a:buFont typeface="Wingdings" pitchFamily="2" charset="2"/>
              <a:buNone/>
            </a:pPr>
            <a:r>
              <a:rPr lang="en-US" sz="2200">
                <a:solidFill>
                  <a:schemeClr val="tx2"/>
                </a:solidFill>
                <a:effectLst>
                  <a:outerShdw blurRad="38100" dist="38100" dir="2700000" algn="tl">
                    <a:srgbClr val="FFFFFF"/>
                  </a:outerShdw>
                </a:effectLst>
              </a:rPr>
              <a:t>Presentation</a:t>
            </a:r>
          </a:p>
        </p:txBody>
      </p:sp>
      <p:sp>
        <p:nvSpPr>
          <p:cNvPr id="754725" name="Rectangle 37"/>
          <p:cNvSpPr>
            <a:spLocks noChangeArrowheads="1"/>
          </p:cNvSpPr>
          <p:nvPr/>
        </p:nvSpPr>
        <p:spPr bwMode="auto">
          <a:xfrm>
            <a:off x="1066800" y="4267200"/>
            <a:ext cx="8513763" cy="1060450"/>
          </a:xfrm>
          <a:prstGeom prst="rect">
            <a:avLst/>
          </a:prstGeom>
          <a:noFill/>
          <a:ln w="12700">
            <a:noFill/>
            <a:miter lim="800000"/>
            <a:headEnd/>
            <a:tailEnd/>
          </a:ln>
          <a:effectLst/>
        </p:spPr>
        <p:txBody>
          <a:bodyPr lIns="87312" tIns="44450" rIns="87312" bIns="44450" anchor="b"/>
          <a:lstStyle/>
          <a:p>
            <a:pPr defTabSz="846138"/>
            <a:r>
              <a:rPr lang="en-US" sz="2800">
                <a:solidFill>
                  <a:schemeClr val="tx2"/>
                </a:solidFill>
                <a:effectLst>
                  <a:outerShdw blurRad="38100" dist="38100" dir="2700000" algn="tl">
                    <a:srgbClr val="FFFFFF"/>
                  </a:outerShdw>
                </a:effectLst>
                <a:latin typeface="Arial" charset="0"/>
              </a:rPr>
              <a:t>Block                        Slow                       Rapid</a:t>
            </a:r>
          </a:p>
          <a:p>
            <a:pPr defTabSz="846138"/>
            <a:r>
              <a:rPr lang="en-US" sz="2800">
                <a:solidFill>
                  <a:schemeClr val="tx2"/>
                </a:solidFill>
                <a:effectLst>
                  <a:outerShdw blurRad="38100" dist="38100" dir="2700000" algn="tl">
                    <a:srgbClr val="FFFFFF"/>
                  </a:outerShdw>
                </a:effectLst>
                <a:latin typeface="Arial" charset="0"/>
              </a:rPr>
              <a:t>                            Event-Related        Event-Related</a:t>
            </a:r>
          </a:p>
        </p:txBody>
      </p:sp>
      <p:pic>
        <p:nvPicPr>
          <p:cNvPr id="754726" name="Picture 38"/>
          <p:cNvPicPr>
            <a:picLocks noChangeArrowheads="1"/>
          </p:cNvPicPr>
          <p:nvPr/>
        </p:nvPicPr>
        <p:blipFill>
          <a:blip r:embed="rId3" cstate="print"/>
          <a:srcRect/>
          <a:stretch>
            <a:fillRect/>
          </a:stretch>
        </p:blipFill>
        <p:spPr bwMode="auto">
          <a:xfrm>
            <a:off x="4090988" y="3429000"/>
            <a:ext cx="317500" cy="381000"/>
          </a:xfrm>
          <a:prstGeom prst="rect">
            <a:avLst/>
          </a:prstGeom>
          <a:noFill/>
          <a:ln w="12700">
            <a:solidFill>
              <a:schemeClr val="tx1"/>
            </a:solidFill>
            <a:miter lim="800000"/>
            <a:headEnd/>
            <a:tailEnd/>
          </a:ln>
          <a:effectLst/>
        </p:spPr>
      </p:pic>
      <p:sp>
        <p:nvSpPr>
          <p:cNvPr id="754727" name="Rectangle 39"/>
          <p:cNvSpPr>
            <a:spLocks noChangeArrowheads="1"/>
          </p:cNvSpPr>
          <p:nvPr/>
        </p:nvSpPr>
        <p:spPr bwMode="auto">
          <a:xfrm>
            <a:off x="4494213" y="34290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54728" name="Rectangle 40"/>
          <p:cNvSpPr>
            <a:spLocks noChangeArrowheads="1"/>
          </p:cNvSpPr>
          <p:nvPr/>
        </p:nvSpPr>
        <p:spPr bwMode="auto">
          <a:xfrm>
            <a:off x="4875213" y="34290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54729" name="Rectangle 41"/>
          <p:cNvSpPr>
            <a:spLocks noChangeArrowheads="1"/>
          </p:cNvSpPr>
          <p:nvPr/>
        </p:nvSpPr>
        <p:spPr bwMode="auto">
          <a:xfrm>
            <a:off x="5256213" y="34290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54730" name="Rectangle 42"/>
          <p:cNvSpPr>
            <a:spLocks noChangeArrowheads="1"/>
          </p:cNvSpPr>
          <p:nvPr/>
        </p:nvSpPr>
        <p:spPr bwMode="auto">
          <a:xfrm>
            <a:off x="5637213" y="34290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54731" name="Rectangle 43"/>
          <p:cNvSpPr>
            <a:spLocks noChangeArrowheads="1"/>
          </p:cNvSpPr>
          <p:nvPr/>
        </p:nvSpPr>
        <p:spPr bwMode="auto">
          <a:xfrm>
            <a:off x="6019800" y="34290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pic>
        <p:nvPicPr>
          <p:cNvPr id="754732" name="Picture 44"/>
          <p:cNvPicPr>
            <a:picLocks noChangeArrowheads="1"/>
          </p:cNvPicPr>
          <p:nvPr/>
        </p:nvPicPr>
        <p:blipFill>
          <a:blip r:embed="rId2" cstate="print"/>
          <a:srcRect/>
          <a:stretch>
            <a:fillRect/>
          </a:stretch>
        </p:blipFill>
        <p:spPr bwMode="auto">
          <a:xfrm>
            <a:off x="7494588" y="3429000"/>
            <a:ext cx="320675" cy="381000"/>
          </a:xfrm>
          <a:prstGeom prst="rect">
            <a:avLst/>
          </a:prstGeom>
          <a:noFill/>
          <a:ln w="12700">
            <a:solidFill>
              <a:schemeClr val="tx1"/>
            </a:solidFill>
            <a:miter lim="800000"/>
            <a:headEnd/>
            <a:tailEnd/>
          </a:ln>
          <a:effectLst/>
        </p:spPr>
      </p:pic>
      <p:sp>
        <p:nvSpPr>
          <p:cNvPr id="754733" name="Rectangle 45"/>
          <p:cNvSpPr>
            <a:spLocks noChangeArrowheads="1"/>
          </p:cNvSpPr>
          <p:nvPr/>
        </p:nvSpPr>
        <p:spPr bwMode="auto">
          <a:xfrm flipH="1">
            <a:off x="8335963" y="34290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pic>
        <p:nvPicPr>
          <p:cNvPr id="754734" name="Picture 46"/>
          <p:cNvPicPr>
            <a:picLocks noChangeArrowheads="1"/>
          </p:cNvPicPr>
          <p:nvPr/>
        </p:nvPicPr>
        <p:blipFill>
          <a:blip r:embed="rId2" cstate="print"/>
          <a:srcRect/>
          <a:stretch>
            <a:fillRect/>
          </a:stretch>
        </p:blipFill>
        <p:spPr bwMode="auto">
          <a:xfrm>
            <a:off x="9067800" y="3429000"/>
            <a:ext cx="320675" cy="381000"/>
          </a:xfrm>
          <a:prstGeom prst="rect">
            <a:avLst/>
          </a:prstGeom>
          <a:noFill/>
          <a:ln w="12700">
            <a:solidFill>
              <a:schemeClr val="tx1"/>
            </a:solidFill>
            <a:miter lim="800000"/>
            <a:headEnd/>
            <a:tailEnd/>
          </a:ln>
          <a:effectLst/>
        </p:spPr>
      </p:pic>
      <p:sp>
        <p:nvSpPr>
          <p:cNvPr id="754735" name="Rectangle 47"/>
          <p:cNvSpPr>
            <a:spLocks noChangeArrowheads="1"/>
          </p:cNvSpPr>
          <p:nvPr/>
        </p:nvSpPr>
        <p:spPr bwMode="auto">
          <a:xfrm flipH="1">
            <a:off x="7129463" y="34290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54736" name="Rectangle 48"/>
          <p:cNvSpPr>
            <a:spLocks noChangeArrowheads="1"/>
          </p:cNvSpPr>
          <p:nvPr/>
        </p:nvSpPr>
        <p:spPr bwMode="auto">
          <a:xfrm flipH="1">
            <a:off x="8701088" y="34290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pic>
        <p:nvPicPr>
          <p:cNvPr id="754737" name="Picture 49"/>
          <p:cNvPicPr>
            <a:picLocks noChangeArrowheads="1"/>
          </p:cNvPicPr>
          <p:nvPr/>
        </p:nvPicPr>
        <p:blipFill>
          <a:blip r:embed="rId4" cstate="print"/>
          <a:srcRect/>
          <a:stretch>
            <a:fillRect/>
          </a:stretch>
        </p:blipFill>
        <p:spPr bwMode="auto">
          <a:xfrm>
            <a:off x="7885113" y="3429000"/>
            <a:ext cx="381000" cy="381000"/>
          </a:xfrm>
          <a:prstGeom prst="rect">
            <a:avLst/>
          </a:prstGeom>
          <a:noFill/>
          <a:ln w="127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p:txBody>
          <a:bodyPr/>
          <a:lstStyle/>
          <a:p>
            <a:r>
              <a:rPr lang="en-US" dirty="0" smtClean="0"/>
              <a:t>Learning Objectives</a:t>
            </a:r>
            <a:endParaRPr lang="en-US" dirty="0"/>
          </a:p>
        </p:txBody>
      </p:sp>
      <p:sp>
        <p:nvSpPr>
          <p:cNvPr id="812035" name="Rectangle 3"/>
          <p:cNvSpPr>
            <a:spLocks noGrp="1" noChangeArrowheads="1"/>
          </p:cNvSpPr>
          <p:nvPr>
            <p:ph type="body" idx="1"/>
          </p:nvPr>
        </p:nvSpPr>
        <p:spPr/>
        <p:txBody>
          <a:bodyPr/>
          <a:lstStyle/>
          <a:p>
            <a:r>
              <a:rPr lang="en-US" sz="2400" dirty="0" smtClean="0"/>
              <a:t>Information about fMRI resources in TMC</a:t>
            </a:r>
          </a:p>
          <a:p>
            <a:r>
              <a:rPr lang="en-US" sz="2600" dirty="0" smtClean="0"/>
              <a:t>Help you become a more educated consumer of fMRI studies</a:t>
            </a:r>
          </a:p>
          <a:p>
            <a:r>
              <a:rPr lang="en-US" sz="2600" dirty="0" smtClean="0"/>
              <a:t>Learn about different fMRI designs and different ways to analyze fMRI data, so that you can intelligently design your own studies this week and in the future</a:t>
            </a:r>
          </a:p>
          <a:p>
            <a:r>
              <a:rPr lang="en-US" sz="2600" dirty="0" smtClean="0"/>
              <a:t>An attitude for skeptical examination of fMRI data</a:t>
            </a:r>
          </a:p>
          <a:p>
            <a:endParaRPr lang="en-US" sz="2600" dirty="0" smtClean="0"/>
          </a:p>
          <a:p>
            <a:pPr>
              <a:buFont typeface="Wingdings" pitchFamily="2" charset="2"/>
              <a:buNone/>
            </a:pPr>
            <a:endParaRPr lang="en-US" sz="2600" dirty="0"/>
          </a:p>
          <a:p>
            <a:pPr algn="ct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p:txBody>
          <a:bodyPr/>
          <a:lstStyle/>
          <a:p>
            <a:r>
              <a:rPr lang="en-US"/>
              <a:t>History of Block Design</a:t>
            </a:r>
          </a:p>
        </p:txBody>
      </p:sp>
      <p:sp>
        <p:nvSpPr>
          <p:cNvPr id="766979" name="Rectangle 3"/>
          <p:cNvSpPr>
            <a:spLocks noGrp="1" noChangeArrowheads="1"/>
          </p:cNvSpPr>
          <p:nvPr>
            <p:ph type="body" sz="half" idx="1"/>
          </p:nvPr>
        </p:nvSpPr>
        <p:spPr>
          <a:xfrm>
            <a:off x="1241425" y="1935163"/>
            <a:ext cx="3178175" cy="4389437"/>
          </a:xfrm>
        </p:spPr>
        <p:txBody>
          <a:bodyPr/>
          <a:lstStyle/>
          <a:p>
            <a:pPr>
              <a:buFont typeface="Wingdings" pitchFamily="2" charset="2"/>
              <a:buNone/>
            </a:pPr>
            <a:r>
              <a:rPr lang="en-US" sz="2600" b="1"/>
              <a:t>PET</a:t>
            </a:r>
          </a:p>
          <a:p>
            <a:pPr>
              <a:buFont typeface="Wingdings" pitchFamily="2" charset="2"/>
              <a:buNone/>
            </a:pPr>
            <a:r>
              <a:rPr lang="en-US" sz="2600"/>
              <a:t>Data Acquisition</a:t>
            </a:r>
          </a:p>
          <a:p>
            <a:pPr>
              <a:buFont typeface="Wingdings" pitchFamily="2" charset="2"/>
              <a:buNone/>
            </a:pPr>
            <a:endParaRPr lang="en-US" sz="2600"/>
          </a:p>
          <a:p>
            <a:pPr>
              <a:buFont typeface="Wingdings" pitchFamily="2" charset="2"/>
              <a:buNone/>
            </a:pPr>
            <a:endParaRPr lang="en-US" sz="2600"/>
          </a:p>
          <a:p>
            <a:pPr>
              <a:buFont typeface="Wingdings" pitchFamily="2" charset="2"/>
              <a:buNone/>
            </a:pPr>
            <a:endParaRPr lang="en-US" sz="2600"/>
          </a:p>
          <a:p>
            <a:pPr>
              <a:buFont typeface="Wingdings" pitchFamily="2" charset="2"/>
              <a:buNone/>
            </a:pPr>
            <a:r>
              <a:rPr lang="en-US" sz="2600"/>
              <a:t>Stimulus Presentation</a:t>
            </a:r>
          </a:p>
        </p:txBody>
      </p:sp>
      <p:sp>
        <p:nvSpPr>
          <p:cNvPr id="766980" name="Line 4"/>
          <p:cNvSpPr>
            <a:spLocks noChangeShapeType="1"/>
          </p:cNvSpPr>
          <p:nvPr/>
        </p:nvSpPr>
        <p:spPr bwMode="auto">
          <a:xfrm>
            <a:off x="1752600" y="3657600"/>
            <a:ext cx="3657600" cy="0"/>
          </a:xfrm>
          <a:prstGeom prst="line">
            <a:avLst/>
          </a:prstGeom>
          <a:noFill/>
          <a:ln w="12700" cap="rnd">
            <a:solidFill>
              <a:schemeClr val="tx1"/>
            </a:solidFill>
            <a:prstDash val="sysDot"/>
            <a:round/>
            <a:headEnd/>
            <a:tailEnd/>
          </a:ln>
          <a:effectLst/>
        </p:spPr>
        <p:txBody>
          <a:bodyPr/>
          <a:lstStyle/>
          <a:p>
            <a:endParaRPr lang="en-US"/>
          </a:p>
        </p:txBody>
      </p:sp>
      <p:sp>
        <p:nvSpPr>
          <p:cNvPr id="766981" name="Text Box 5"/>
          <p:cNvSpPr txBox="1">
            <a:spLocks noChangeArrowheads="1"/>
          </p:cNvSpPr>
          <p:nvPr/>
        </p:nvSpPr>
        <p:spPr bwMode="auto">
          <a:xfrm>
            <a:off x="3124200" y="3352800"/>
            <a:ext cx="2133600" cy="519113"/>
          </a:xfrm>
          <a:prstGeom prst="rect">
            <a:avLst/>
          </a:prstGeom>
          <a:noFill/>
          <a:ln w="12700">
            <a:noFill/>
            <a:miter lim="800000"/>
            <a:headEnd/>
            <a:tailEnd/>
          </a:ln>
          <a:effectLst/>
        </p:spPr>
        <p:txBody>
          <a:bodyPr>
            <a:spAutoFit/>
          </a:bodyPr>
          <a:lstStyle/>
          <a:p>
            <a:pPr>
              <a:spcBef>
                <a:spcPct val="50000"/>
              </a:spcBef>
            </a:pPr>
            <a:r>
              <a:rPr lang="en-US" sz="2800" b="1"/>
              <a:t>|</a:t>
            </a:r>
          </a:p>
        </p:txBody>
      </p:sp>
      <p:sp>
        <p:nvSpPr>
          <p:cNvPr id="766982" name="Line 6"/>
          <p:cNvSpPr>
            <a:spLocks noChangeShapeType="1"/>
          </p:cNvSpPr>
          <p:nvPr/>
        </p:nvSpPr>
        <p:spPr bwMode="auto">
          <a:xfrm>
            <a:off x="5913438" y="4267200"/>
            <a:ext cx="3657600" cy="0"/>
          </a:xfrm>
          <a:prstGeom prst="line">
            <a:avLst/>
          </a:prstGeom>
          <a:noFill/>
          <a:ln w="12700" cap="rnd">
            <a:solidFill>
              <a:schemeClr val="tx1"/>
            </a:solidFill>
            <a:prstDash val="sysDot"/>
            <a:round/>
            <a:headEnd/>
            <a:tailEnd/>
          </a:ln>
          <a:effectLst/>
        </p:spPr>
        <p:txBody>
          <a:bodyPr/>
          <a:lstStyle/>
          <a:p>
            <a:endParaRPr lang="en-US"/>
          </a:p>
        </p:txBody>
      </p:sp>
      <p:sp>
        <p:nvSpPr>
          <p:cNvPr id="766983" name="Text Box 7"/>
          <p:cNvSpPr txBox="1">
            <a:spLocks noChangeArrowheads="1"/>
          </p:cNvSpPr>
          <p:nvPr/>
        </p:nvSpPr>
        <p:spPr bwMode="auto">
          <a:xfrm>
            <a:off x="7315200" y="3962400"/>
            <a:ext cx="2133600" cy="519113"/>
          </a:xfrm>
          <a:prstGeom prst="rect">
            <a:avLst/>
          </a:prstGeom>
          <a:noFill/>
          <a:ln w="12700">
            <a:noFill/>
            <a:miter lim="800000"/>
            <a:headEnd/>
            <a:tailEnd/>
          </a:ln>
          <a:effectLst/>
        </p:spPr>
        <p:txBody>
          <a:bodyPr>
            <a:spAutoFit/>
          </a:bodyPr>
          <a:lstStyle/>
          <a:p>
            <a:pPr>
              <a:spcBef>
                <a:spcPct val="50000"/>
              </a:spcBef>
            </a:pPr>
            <a:r>
              <a:rPr lang="en-US" sz="2800" b="1"/>
              <a:t>|</a:t>
            </a:r>
          </a:p>
        </p:txBody>
      </p:sp>
      <p:sp>
        <p:nvSpPr>
          <p:cNvPr id="766984" name="Text Box 8"/>
          <p:cNvSpPr txBox="1">
            <a:spLocks noChangeArrowheads="1"/>
          </p:cNvSpPr>
          <p:nvPr/>
        </p:nvSpPr>
        <p:spPr bwMode="auto">
          <a:xfrm>
            <a:off x="1905000" y="2819400"/>
            <a:ext cx="5943600" cy="457200"/>
          </a:xfrm>
          <a:prstGeom prst="rect">
            <a:avLst/>
          </a:prstGeom>
          <a:noFill/>
          <a:ln w="12700">
            <a:noFill/>
            <a:miter lim="800000"/>
            <a:headEnd/>
            <a:tailEnd/>
          </a:ln>
          <a:effectLst/>
        </p:spPr>
        <p:txBody>
          <a:bodyPr>
            <a:spAutoFit/>
          </a:bodyPr>
          <a:lstStyle/>
          <a:p>
            <a:pPr>
              <a:spcBef>
                <a:spcPct val="50000"/>
              </a:spcBef>
            </a:pPr>
            <a:r>
              <a:rPr lang="en-US" sz="2400"/>
              <a:t>40 seconds per data point</a:t>
            </a:r>
          </a:p>
        </p:txBody>
      </p:sp>
      <p:pic>
        <p:nvPicPr>
          <p:cNvPr id="766985" name="Picture 9"/>
          <p:cNvPicPr>
            <a:picLocks noChangeArrowheads="1"/>
          </p:cNvPicPr>
          <p:nvPr/>
        </p:nvPicPr>
        <p:blipFill>
          <a:blip r:embed="rId2" cstate="print"/>
          <a:srcRect/>
          <a:stretch>
            <a:fillRect/>
          </a:stretch>
        </p:blipFill>
        <p:spPr bwMode="auto">
          <a:xfrm>
            <a:off x="1524000" y="4800600"/>
            <a:ext cx="831850" cy="990600"/>
          </a:xfrm>
          <a:prstGeom prst="rect">
            <a:avLst/>
          </a:prstGeom>
          <a:noFill/>
          <a:ln w="12700">
            <a:solidFill>
              <a:schemeClr val="tx1"/>
            </a:solidFill>
            <a:miter lim="800000"/>
            <a:headEnd/>
            <a:tailEnd/>
          </a:ln>
          <a:effectLst/>
        </p:spPr>
      </p:pic>
      <p:sp>
        <p:nvSpPr>
          <p:cNvPr id="766986" name="Text Box 10"/>
          <p:cNvSpPr txBox="1">
            <a:spLocks noChangeArrowheads="1"/>
          </p:cNvSpPr>
          <p:nvPr/>
        </p:nvSpPr>
        <p:spPr bwMode="auto">
          <a:xfrm>
            <a:off x="2895600" y="5105400"/>
            <a:ext cx="2667000" cy="457200"/>
          </a:xfrm>
          <a:prstGeom prst="rect">
            <a:avLst/>
          </a:prstGeom>
          <a:noFill/>
          <a:ln w="12700">
            <a:noFill/>
            <a:miter lim="800000"/>
            <a:headEnd/>
            <a:tailEnd/>
          </a:ln>
          <a:effectLst/>
        </p:spPr>
        <p:txBody>
          <a:bodyPr>
            <a:spAutoFit/>
          </a:bodyPr>
          <a:lstStyle/>
          <a:p>
            <a:pPr>
              <a:spcBef>
                <a:spcPct val="50000"/>
              </a:spcBef>
            </a:pPr>
            <a:r>
              <a:rPr lang="en-US" sz="2400" b="1"/>
              <a:t>. . .</a:t>
            </a:r>
          </a:p>
        </p:txBody>
      </p:sp>
      <p:sp>
        <p:nvSpPr>
          <p:cNvPr id="766987" name="Rectangle 11"/>
          <p:cNvSpPr>
            <a:spLocks noChangeArrowheads="1"/>
          </p:cNvSpPr>
          <p:nvPr/>
        </p:nvSpPr>
        <p:spPr bwMode="auto">
          <a:xfrm>
            <a:off x="6096000" y="4724400"/>
            <a:ext cx="838200" cy="9906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66988" name="Text Box 12"/>
          <p:cNvSpPr txBox="1">
            <a:spLocks noChangeArrowheads="1"/>
          </p:cNvSpPr>
          <p:nvPr/>
        </p:nvSpPr>
        <p:spPr bwMode="auto">
          <a:xfrm>
            <a:off x="7467600" y="5029200"/>
            <a:ext cx="2667000" cy="457200"/>
          </a:xfrm>
          <a:prstGeom prst="rect">
            <a:avLst/>
          </a:prstGeom>
          <a:noFill/>
          <a:ln w="12700">
            <a:noFill/>
            <a:miter lim="800000"/>
            <a:headEnd/>
            <a:tailEnd/>
          </a:ln>
          <a:effectLst/>
        </p:spPr>
        <p:txBody>
          <a:bodyPr>
            <a:spAutoFit/>
          </a:bodyPr>
          <a:lstStyle/>
          <a:p>
            <a:pPr>
              <a:spcBef>
                <a:spcPct val="50000"/>
              </a:spcBef>
            </a:pPr>
            <a:r>
              <a:rPr lang="en-US" sz="2400" b="1"/>
              <a:t>. . .</a:t>
            </a:r>
          </a:p>
        </p:txBody>
      </p:sp>
      <p:sp>
        <p:nvSpPr>
          <p:cNvPr id="766989" name="Text Box 13"/>
          <p:cNvSpPr txBox="1">
            <a:spLocks noChangeArrowheads="1"/>
          </p:cNvSpPr>
          <p:nvPr/>
        </p:nvSpPr>
        <p:spPr bwMode="auto">
          <a:xfrm>
            <a:off x="2514600" y="6245225"/>
            <a:ext cx="5943600" cy="457200"/>
          </a:xfrm>
          <a:prstGeom prst="rect">
            <a:avLst/>
          </a:prstGeom>
          <a:noFill/>
          <a:ln w="12700">
            <a:noFill/>
            <a:miter lim="800000"/>
            <a:headEnd/>
            <a:tailEnd/>
          </a:ln>
          <a:effectLst/>
        </p:spPr>
        <p:txBody>
          <a:bodyPr>
            <a:spAutoFit/>
          </a:bodyPr>
          <a:lstStyle/>
          <a:p>
            <a:pPr>
              <a:spcBef>
                <a:spcPct val="50000"/>
              </a:spcBef>
            </a:pPr>
            <a:r>
              <a:rPr lang="en-US" sz="2400"/>
              <a:t>Blocks of stimuli, 40 seconds</a:t>
            </a:r>
          </a:p>
        </p:txBody>
      </p:sp>
      <p:pic>
        <p:nvPicPr>
          <p:cNvPr id="766990" name="Picture 14"/>
          <p:cNvPicPr>
            <a:picLocks noChangeArrowheads="1"/>
          </p:cNvPicPr>
          <p:nvPr/>
        </p:nvPicPr>
        <p:blipFill>
          <a:blip r:embed="rId2" cstate="print"/>
          <a:srcRect/>
          <a:stretch>
            <a:fillRect/>
          </a:stretch>
        </p:blipFill>
        <p:spPr bwMode="auto">
          <a:xfrm>
            <a:off x="1676400" y="4953000"/>
            <a:ext cx="831850" cy="990600"/>
          </a:xfrm>
          <a:prstGeom prst="rect">
            <a:avLst/>
          </a:prstGeom>
          <a:noFill/>
          <a:ln w="12700">
            <a:solidFill>
              <a:schemeClr val="tx1"/>
            </a:solidFill>
            <a:miter lim="800000"/>
            <a:headEnd/>
            <a:tailEnd/>
          </a:ln>
          <a:effectLst/>
        </p:spPr>
      </p:pic>
      <p:pic>
        <p:nvPicPr>
          <p:cNvPr id="766991" name="Picture 15"/>
          <p:cNvPicPr>
            <a:picLocks noChangeArrowheads="1"/>
          </p:cNvPicPr>
          <p:nvPr/>
        </p:nvPicPr>
        <p:blipFill>
          <a:blip r:embed="rId2" cstate="print"/>
          <a:srcRect/>
          <a:stretch>
            <a:fillRect/>
          </a:stretch>
        </p:blipFill>
        <p:spPr bwMode="auto">
          <a:xfrm>
            <a:off x="1828800" y="5105400"/>
            <a:ext cx="831850" cy="990600"/>
          </a:xfrm>
          <a:prstGeom prst="rect">
            <a:avLst/>
          </a:prstGeom>
          <a:noFill/>
          <a:ln w="12700">
            <a:solidFill>
              <a:schemeClr val="tx1"/>
            </a:solidFill>
            <a:miter lim="800000"/>
            <a:headEnd/>
            <a:tailEnd/>
          </a:ln>
          <a:effectLst/>
        </p:spPr>
      </p:pic>
      <p:sp>
        <p:nvSpPr>
          <p:cNvPr id="766992" name="Rectangle 16"/>
          <p:cNvSpPr>
            <a:spLocks noChangeArrowheads="1"/>
          </p:cNvSpPr>
          <p:nvPr/>
        </p:nvSpPr>
        <p:spPr bwMode="auto">
          <a:xfrm>
            <a:off x="6248400" y="4876800"/>
            <a:ext cx="838200" cy="9906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66993" name="Rectangle 17"/>
          <p:cNvSpPr>
            <a:spLocks noChangeArrowheads="1"/>
          </p:cNvSpPr>
          <p:nvPr/>
        </p:nvSpPr>
        <p:spPr bwMode="auto">
          <a:xfrm>
            <a:off x="6400800" y="5029200"/>
            <a:ext cx="838200" cy="9906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p:txBody>
          <a:bodyPr/>
          <a:lstStyle/>
          <a:p>
            <a:r>
              <a:rPr lang="en-US"/>
              <a:t>fMRI Block Design</a:t>
            </a:r>
          </a:p>
        </p:txBody>
      </p:sp>
      <p:sp>
        <p:nvSpPr>
          <p:cNvPr id="768003" name="Rectangle 3"/>
          <p:cNvSpPr>
            <a:spLocks noGrp="1" noChangeArrowheads="1"/>
          </p:cNvSpPr>
          <p:nvPr>
            <p:ph type="body" sz="half" idx="1"/>
          </p:nvPr>
        </p:nvSpPr>
        <p:spPr>
          <a:xfrm>
            <a:off x="1241425" y="1935163"/>
            <a:ext cx="3178175" cy="4389437"/>
          </a:xfrm>
        </p:spPr>
        <p:txBody>
          <a:bodyPr/>
          <a:lstStyle/>
          <a:p>
            <a:pPr>
              <a:buFont typeface="Wingdings" pitchFamily="2" charset="2"/>
              <a:buNone/>
            </a:pPr>
            <a:r>
              <a:rPr lang="en-US" sz="2600"/>
              <a:t>Data Acquisition</a:t>
            </a:r>
          </a:p>
          <a:p>
            <a:pPr>
              <a:buFont typeface="Wingdings" pitchFamily="2" charset="2"/>
              <a:buNone/>
            </a:pPr>
            <a:endParaRPr lang="en-US" sz="2600"/>
          </a:p>
          <a:p>
            <a:pPr>
              <a:buFont typeface="Wingdings" pitchFamily="2" charset="2"/>
              <a:buNone/>
            </a:pPr>
            <a:endParaRPr lang="en-US" sz="2600"/>
          </a:p>
          <a:p>
            <a:pPr>
              <a:buFont typeface="Wingdings" pitchFamily="2" charset="2"/>
              <a:buNone/>
            </a:pPr>
            <a:endParaRPr lang="en-US" sz="2600"/>
          </a:p>
          <a:p>
            <a:pPr>
              <a:buFont typeface="Wingdings" pitchFamily="2" charset="2"/>
              <a:buNone/>
            </a:pPr>
            <a:endParaRPr lang="en-US" sz="2600"/>
          </a:p>
          <a:p>
            <a:pPr>
              <a:buFont typeface="Wingdings" pitchFamily="2" charset="2"/>
              <a:buNone/>
            </a:pPr>
            <a:r>
              <a:rPr lang="en-US" sz="2600"/>
              <a:t>Stimulus Presentation</a:t>
            </a:r>
          </a:p>
        </p:txBody>
      </p:sp>
      <p:sp>
        <p:nvSpPr>
          <p:cNvPr id="768004" name="Text Box 4"/>
          <p:cNvSpPr txBox="1">
            <a:spLocks noChangeArrowheads="1"/>
          </p:cNvSpPr>
          <p:nvPr/>
        </p:nvSpPr>
        <p:spPr bwMode="auto">
          <a:xfrm>
            <a:off x="2286000" y="2819400"/>
            <a:ext cx="4191000" cy="457200"/>
          </a:xfrm>
          <a:prstGeom prst="rect">
            <a:avLst/>
          </a:prstGeom>
          <a:noFill/>
          <a:ln w="12700">
            <a:noFill/>
            <a:miter lim="800000"/>
            <a:headEnd/>
            <a:tailEnd/>
          </a:ln>
          <a:effectLst/>
        </p:spPr>
        <p:txBody>
          <a:bodyPr>
            <a:spAutoFit/>
          </a:bodyPr>
          <a:lstStyle/>
          <a:p>
            <a:pPr>
              <a:spcBef>
                <a:spcPct val="50000"/>
              </a:spcBef>
            </a:pPr>
            <a:r>
              <a:rPr lang="en-US" sz="2400"/>
              <a:t>1 – 4 seconds per time point</a:t>
            </a:r>
          </a:p>
        </p:txBody>
      </p:sp>
      <p:pic>
        <p:nvPicPr>
          <p:cNvPr id="768005" name="Picture 5"/>
          <p:cNvPicPr>
            <a:picLocks noChangeArrowheads="1"/>
          </p:cNvPicPr>
          <p:nvPr/>
        </p:nvPicPr>
        <p:blipFill>
          <a:blip r:embed="rId2" cstate="print"/>
          <a:srcRect/>
          <a:stretch>
            <a:fillRect/>
          </a:stretch>
        </p:blipFill>
        <p:spPr bwMode="auto">
          <a:xfrm>
            <a:off x="2947988" y="4953000"/>
            <a:ext cx="574675" cy="685800"/>
          </a:xfrm>
          <a:prstGeom prst="rect">
            <a:avLst/>
          </a:prstGeom>
          <a:noFill/>
          <a:ln w="12700">
            <a:solidFill>
              <a:schemeClr val="tx1"/>
            </a:solidFill>
            <a:miter lim="800000"/>
            <a:headEnd/>
            <a:tailEnd/>
          </a:ln>
          <a:effectLst/>
        </p:spPr>
      </p:pic>
      <p:pic>
        <p:nvPicPr>
          <p:cNvPr id="768006" name="Picture 6"/>
          <p:cNvPicPr>
            <a:picLocks noChangeArrowheads="1"/>
          </p:cNvPicPr>
          <p:nvPr/>
        </p:nvPicPr>
        <p:blipFill>
          <a:blip r:embed="rId2" cstate="print"/>
          <a:srcRect/>
          <a:stretch>
            <a:fillRect/>
          </a:stretch>
        </p:blipFill>
        <p:spPr bwMode="auto">
          <a:xfrm>
            <a:off x="3124200" y="5105400"/>
            <a:ext cx="574675" cy="685800"/>
          </a:xfrm>
          <a:prstGeom prst="rect">
            <a:avLst/>
          </a:prstGeom>
          <a:noFill/>
          <a:ln w="12700">
            <a:solidFill>
              <a:schemeClr val="tx1"/>
            </a:solidFill>
            <a:miter lim="800000"/>
            <a:headEnd/>
            <a:tailEnd/>
          </a:ln>
          <a:effectLst/>
        </p:spPr>
      </p:pic>
      <p:pic>
        <p:nvPicPr>
          <p:cNvPr id="768007" name="Picture 7"/>
          <p:cNvPicPr>
            <a:picLocks noChangeArrowheads="1"/>
          </p:cNvPicPr>
          <p:nvPr/>
        </p:nvPicPr>
        <p:blipFill>
          <a:blip r:embed="rId2" cstate="print"/>
          <a:srcRect/>
          <a:stretch>
            <a:fillRect/>
          </a:stretch>
        </p:blipFill>
        <p:spPr bwMode="auto">
          <a:xfrm>
            <a:off x="3276600" y="5257800"/>
            <a:ext cx="574675" cy="685800"/>
          </a:xfrm>
          <a:prstGeom prst="rect">
            <a:avLst/>
          </a:prstGeom>
          <a:noFill/>
          <a:ln w="12700">
            <a:solidFill>
              <a:schemeClr val="tx1"/>
            </a:solidFill>
            <a:miter lim="800000"/>
            <a:headEnd/>
            <a:tailEnd/>
          </a:ln>
          <a:effectLst/>
        </p:spPr>
      </p:pic>
      <p:sp>
        <p:nvSpPr>
          <p:cNvPr id="768008" name="Rectangle 8"/>
          <p:cNvSpPr>
            <a:spLocks noChangeArrowheads="1"/>
          </p:cNvSpPr>
          <p:nvPr/>
        </p:nvSpPr>
        <p:spPr bwMode="auto">
          <a:xfrm>
            <a:off x="3886200" y="49530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68009" name="Text Box 9"/>
          <p:cNvSpPr txBox="1">
            <a:spLocks noChangeArrowheads="1"/>
          </p:cNvSpPr>
          <p:nvPr/>
        </p:nvSpPr>
        <p:spPr bwMode="auto">
          <a:xfrm>
            <a:off x="6781800" y="5105400"/>
            <a:ext cx="2667000" cy="457200"/>
          </a:xfrm>
          <a:prstGeom prst="rect">
            <a:avLst/>
          </a:prstGeom>
          <a:noFill/>
          <a:ln w="12700">
            <a:noFill/>
            <a:miter lim="800000"/>
            <a:headEnd/>
            <a:tailEnd/>
          </a:ln>
          <a:effectLst/>
        </p:spPr>
        <p:txBody>
          <a:bodyPr>
            <a:spAutoFit/>
          </a:bodyPr>
          <a:lstStyle/>
          <a:p>
            <a:pPr>
              <a:spcBef>
                <a:spcPct val="50000"/>
              </a:spcBef>
            </a:pPr>
            <a:r>
              <a:rPr lang="en-US" sz="2400" b="1"/>
              <a:t>. . .</a:t>
            </a:r>
          </a:p>
        </p:txBody>
      </p:sp>
      <p:grpSp>
        <p:nvGrpSpPr>
          <p:cNvPr id="2" name="Group 10"/>
          <p:cNvGrpSpPr>
            <a:grpSpLocks/>
          </p:cNvGrpSpPr>
          <p:nvPr/>
        </p:nvGrpSpPr>
        <p:grpSpPr bwMode="auto">
          <a:xfrm>
            <a:off x="2209800" y="3352800"/>
            <a:ext cx="3429000" cy="838200"/>
            <a:chOff x="1344" y="2064"/>
            <a:chExt cx="1354" cy="528"/>
          </a:xfrm>
        </p:grpSpPr>
        <p:sp>
          <p:nvSpPr>
            <p:cNvPr id="768011" name="Line 11"/>
            <p:cNvSpPr>
              <a:spLocks noChangeShapeType="1"/>
            </p:cNvSpPr>
            <p:nvPr/>
          </p:nvSpPr>
          <p:spPr bwMode="auto">
            <a:xfrm>
              <a:off x="1344" y="2592"/>
              <a:ext cx="338" cy="0"/>
            </a:xfrm>
            <a:prstGeom prst="line">
              <a:avLst/>
            </a:prstGeom>
            <a:noFill/>
            <a:ln w="57150">
              <a:solidFill>
                <a:schemeClr val="tx1"/>
              </a:solidFill>
              <a:round/>
              <a:headEnd/>
              <a:tailEnd/>
            </a:ln>
            <a:effectLst/>
          </p:spPr>
          <p:txBody>
            <a:bodyPr wrap="none" anchor="ctr"/>
            <a:lstStyle/>
            <a:p>
              <a:endParaRPr lang="en-US"/>
            </a:p>
          </p:txBody>
        </p:sp>
        <p:sp>
          <p:nvSpPr>
            <p:cNvPr id="768012" name="Line 12"/>
            <p:cNvSpPr>
              <a:spLocks noChangeShapeType="1"/>
            </p:cNvSpPr>
            <p:nvPr/>
          </p:nvSpPr>
          <p:spPr bwMode="auto">
            <a:xfrm rot="5400000">
              <a:off x="1418" y="2327"/>
              <a:ext cx="528" cy="1"/>
            </a:xfrm>
            <a:prstGeom prst="line">
              <a:avLst/>
            </a:prstGeom>
            <a:noFill/>
            <a:ln w="57150">
              <a:solidFill>
                <a:schemeClr val="tx1"/>
              </a:solidFill>
              <a:round/>
              <a:headEnd/>
              <a:tailEnd/>
            </a:ln>
            <a:effectLst/>
          </p:spPr>
          <p:txBody>
            <a:bodyPr wrap="none" anchor="ctr"/>
            <a:lstStyle/>
            <a:p>
              <a:endParaRPr lang="en-US"/>
            </a:p>
          </p:txBody>
        </p:sp>
        <p:sp>
          <p:nvSpPr>
            <p:cNvPr id="768013" name="Line 13"/>
            <p:cNvSpPr>
              <a:spLocks noChangeShapeType="1"/>
            </p:cNvSpPr>
            <p:nvPr/>
          </p:nvSpPr>
          <p:spPr bwMode="auto">
            <a:xfrm>
              <a:off x="1682" y="2064"/>
              <a:ext cx="339" cy="0"/>
            </a:xfrm>
            <a:prstGeom prst="line">
              <a:avLst/>
            </a:prstGeom>
            <a:noFill/>
            <a:ln w="57150">
              <a:solidFill>
                <a:schemeClr val="tx1"/>
              </a:solidFill>
              <a:round/>
              <a:headEnd/>
              <a:tailEnd/>
            </a:ln>
            <a:effectLst/>
          </p:spPr>
          <p:txBody>
            <a:bodyPr wrap="none" anchor="ctr"/>
            <a:lstStyle/>
            <a:p>
              <a:endParaRPr lang="en-US"/>
            </a:p>
          </p:txBody>
        </p:sp>
        <p:sp>
          <p:nvSpPr>
            <p:cNvPr id="768014" name="Line 14"/>
            <p:cNvSpPr>
              <a:spLocks noChangeShapeType="1"/>
            </p:cNvSpPr>
            <p:nvPr/>
          </p:nvSpPr>
          <p:spPr bwMode="auto">
            <a:xfrm rot="5400000">
              <a:off x="1757" y="2328"/>
              <a:ext cx="528" cy="0"/>
            </a:xfrm>
            <a:prstGeom prst="line">
              <a:avLst/>
            </a:prstGeom>
            <a:noFill/>
            <a:ln w="57150">
              <a:solidFill>
                <a:schemeClr val="tx1"/>
              </a:solidFill>
              <a:round/>
              <a:headEnd/>
              <a:tailEnd/>
            </a:ln>
            <a:effectLst/>
          </p:spPr>
          <p:txBody>
            <a:bodyPr wrap="none" anchor="ctr"/>
            <a:lstStyle/>
            <a:p>
              <a:endParaRPr lang="en-US"/>
            </a:p>
          </p:txBody>
        </p:sp>
        <p:grpSp>
          <p:nvGrpSpPr>
            <p:cNvPr id="3" name="Group 15"/>
            <p:cNvGrpSpPr>
              <a:grpSpLocks/>
            </p:cNvGrpSpPr>
            <p:nvPr/>
          </p:nvGrpSpPr>
          <p:grpSpPr bwMode="auto">
            <a:xfrm>
              <a:off x="2021" y="2064"/>
              <a:ext cx="677" cy="528"/>
              <a:chOff x="1008" y="2304"/>
              <a:chExt cx="1057" cy="528"/>
            </a:xfrm>
          </p:grpSpPr>
          <p:sp>
            <p:nvSpPr>
              <p:cNvPr id="768016" name="Line 16"/>
              <p:cNvSpPr>
                <a:spLocks noChangeShapeType="1"/>
              </p:cNvSpPr>
              <p:nvPr/>
            </p:nvSpPr>
            <p:spPr bwMode="auto">
              <a:xfrm>
                <a:off x="1008" y="2832"/>
                <a:ext cx="528" cy="0"/>
              </a:xfrm>
              <a:prstGeom prst="line">
                <a:avLst/>
              </a:prstGeom>
              <a:noFill/>
              <a:ln w="57150">
                <a:solidFill>
                  <a:schemeClr val="tx1"/>
                </a:solidFill>
                <a:round/>
                <a:headEnd/>
                <a:tailEnd/>
              </a:ln>
              <a:effectLst/>
            </p:spPr>
            <p:txBody>
              <a:bodyPr wrap="none" anchor="ctr"/>
              <a:lstStyle/>
              <a:p>
                <a:endParaRPr lang="en-US"/>
              </a:p>
            </p:txBody>
          </p:sp>
          <p:sp>
            <p:nvSpPr>
              <p:cNvPr id="768017" name="Line 17"/>
              <p:cNvSpPr>
                <a:spLocks noChangeShapeType="1"/>
              </p:cNvSpPr>
              <p:nvPr/>
            </p:nvSpPr>
            <p:spPr bwMode="auto">
              <a:xfrm rot="5400000">
                <a:off x="1271" y="2567"/>
                <a:ext cx="528" cy="1"/>
              </a:xfrm>
              <a:prstGeom prst="line">
                <a:avLst/>
              </a:prstGeom>
              <a:noFill/>
              <a:ln w="57150">
                <a:solidFill>
                  <a:schemeClr val="tx1"/>
                </a:solidFill>
                <a:round/>
                <a:headEnd/>
                <a:tailEnd/>
              </a:ln>
              <a:effectLst/>
            </p:spPr>
            <p:txBody>
              <a:bodyPr wrap="none" anchor="ctr"/>
              <a:lstStyle/>
              <a:p>
                <a:endParaRPr lang="en-US"/>
              </a:p>
            </p:txBody>
          </p:sp>
          <p:sp>
            <p:nvSpPr>
              <p:cNvPr id="768018" name="Line 18"/>
              <p:cNvSpPr>
                <a:spLocks noChangeShapeType="1"/>
              </p:cNvSpPr>
              <p:nvPr/>
            </p:nvSpPr>
            <p:spPr bwMode="auto">
              <a:xfrm>
                <a:off x="1536" y="2304"/>
                <a:ext cx="528" cy="0"/>
              </a:xfrm>
              <a:prstGeom prst="line">
                <a:avLst/>
              </a:prstGeom>
              <a:noFill/>
              <a:ln w="57150">
                <a:solidFill>
                  <a:schemeClr val="tx1"/>
                </a:solidFill>
                <a:round/>
                <a:headEnd/>
                <a:tailEnd/>
              </a:ln>
              <a:effectLst/>
            </p:spPr>
            <p:txBody>
              <a:bodyPr wrap="none" anchor="ctr"/>
              <a:lstStyle/>
              <a:p>
                <a:endParaRPr lang="en-US"/>
              </a:p>
            </p:txBody>
          </p:sp>
          <p:sp>
            <p:nvSpPr>
              <p:cNvPr id="768019" name="Line 19"/>
              <p:cNvSpPr>
                <a:spLocks noChangeShapeType="1"/>
              </p:cNvSpPr>
              <p:nvPr/>
            </p:nvSpPr>
            <p:spPr bwMode="auto">
              <a:xfrm rot="5400000">
                <a:off x="1801" y="2567"/>
                <a:ext cx="528" cy="1"/>
              </a:xfrm>
              <a:prstGeom prst="line">
                <a:avLst/>
              </a:prstGeom>
              <a:noFill/>
              <a:ln w="57150">
                <a:solidFill>
                  <a:schemeClr val="tx1"/>
                </a:solidFill>
                <a:round/>
                <a:headEnd/>
                <a:tailEnd/>
              </a:ln>
              <a:effectLst/>
            </p:spPr>
            <p:txBody>
              <a:bodyPr wrap="none" anchor="ctr"/>
              <a:lstStyle/>
              <a:p>
                <a:endParaRPr lang="en-US"/>
              </a:p>
            </p:txBody>
          </p:sp>
        </p:grpSp>
      </p:grpSp>
      <p:sp>
        <p:nvSpPr>
          <p:cNvPr id="768020" name="Text Box 20"/>
          <p:cNvSpPr txBox="1">
            <a:spLocks noChangeArrowheads="1"/>
          </p:cNvSpPr>
          <p:nvPr/>
        </p:nvSpPr>
        <p:spPr bwMode="auto">
          <a:xfrm>
            <a:off x="6781800" y="3429000"/>
            <a:ext cx="2667000" cy="457200"/>
          </a:xfrm>
          <a:prstGeom prst="rect">
            <a:avLst/>
          </a:prstGeom>
          <a:noFill/>
          <a:ln w="12700">
            <a:noFill/>
            <a:miter lim="800000"/>
            <a:headEnd/>
            <a:tailEnd/>
          </a:ln>
          <a:effectLst/>
        </p:spPr>
        <p:txBody>
          <a:bodyPr>
            <a:spAutoFit/>
          </a:bodyPr>
          <a:lstStyle/>
          <a:p>
            <a:pPr>
              <a:spcBef>
                <a:spcPct val="50000"/>
              </a:spcBef>
            </a:pPr>
            <a:r>
              <a:rPr lang="en-US" sz="2400" b="1"/>
              <a:t>. . .</a:t>
            </a:r>
          </a:p>
        </p:txBody>
      </p:sp>
      <p:pic>
        <p:nvPicPr>
          <p:cNvPr id="768021" name="Picture 21"/>
          <p:cNvPicPr>
            <a:picLocks noChangeArrowheads="1"/>
          </p:cNvPicPr>
          <p:nvPr/>
        </p:nvPicPr>
        <p:blipFill>
          <a:blip r:embed="rId2" cstate="print"/>
          <a:srcRect/>
          <a:stretch>
            <a:fillRect/>
          </a:stretch>
        </p:blipFill>
        <p:spPr bwMode="auto">
          <a:xfrm>
            <a:off x="4800600" y="4953000"/>
            <a:ext cx="574675" cy="685800"/>
          </a:xfrm>
          <a:prstGeom prst="rect">
            <a:avLst/>
          </a:prstGeom>
          <a:noFill/>
          <a:ln w="12700">
            <a:solidFill>
              <a:schemeClr val="tx1"/>
            </a:solidFill>
            <a:miter lim="800000"/>
            <a:headEnd/>
            <a:tailEnd/>
          </a:ln>
          <a:effectLst/>
        </p:spPr>
      </p:pic>
      <p:sp>
        <p:nvSpPr>
          <p:cNvPr id="768022" name="Rectangle 22"/>
          <p:cNvSpPr>
            <a:spLocks noChangeArrowheads="1"/>
          </p:cNvSpPr>
          <p:nvPr/>
        </p:nvSpPr>
        <p:spPr bwMode="auto">
          <a:xfrm>
            <a:off x="2286000" y="49530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68023" name="Text Box 23"/>
          <p:cNvSpPr txBox="1">
            <a:spLocks noChangeArrowheads="1"/>
          </p:cNvSpPr>
          <p:nvPr/>
        </p:nvSpPr>
        <p:spPr bwMode="auto">
          <a:xfrm>
            <a:off x="2286000" y="3962400"/>
            <a:ext cx="2133600" cy="366713"/>
          </a:xfrm>
          <a:prstGeom prst="rect">
            <a:avLst/>
          </a:prstGeom>
          <a:noFill/>
          <a:ln w="12700">
            <a:noFill/>
            <a:miter lim="800000"/>
            <a:headEnd/>
            <a:tailEnd/>
          </a:ln>
          <a:effectLst/>
        </p:spPr>
        <p:txBody>
          <a:bodyPr>
            <a:spAutoFit/>
          </a:bodyPr>
          <a:lstStyle/>
          <a:p>
            <a:pPr>
              <a:spcBef>
                <a:spcPct val="50000"/>
              </a:spcBef>
            </a:pPr>
            <a:r>
              <a:rPr lang="en-US" sz="1800" b="1"/>
              <a:t>| | | | | |</a:t>
            </a:r>
          </a:p>
        </p:txBody>
      </p:sp>
      <p:sp>
        <p:nvSpPr>
          <p:cNvPr id="768024" name="Text Box 24"/>
          <p:cNvSpPr txBox="1">
            <a:spLocks noChangeArrowheads="1"/>
          </p:cNvSpPr>
          <p:nvPr/>
        </p:nvSpPr>
        <p:spPr bwMode="auto">
          <a:xfrm>
            <a:off x="3048000" y="3200400"/>
            <a:ext cx="2133600" cy="366713"/>
          </a:xfrm>
          <a:prstGeom prst="rect">
            <a:avLst/>
          </a:prstGeom>
          <a:noFill/>
          <a:ln w="12700">
            <a:noFill/>
            <a:miter lim="800000"/>
            <a:headEnd/>
            <a:tailEnd/>
          </a:ln>
          <a:effectLst/>
        </p:spPr>
        <p:txBody>
          <a:bodyPr>
            <a:spAutoFit/>
          </a:bodyPr>
          <a:lstStyle/>
          <a:p>
            <a:pPr>
              <a:spcBef>
                <a:spcPct val="50000"/>
              </a:spcBef>
            </a:pPr>
            <a:r>
              <a:rPr lang="en-US" sz="1800" b="1"/>
              <a:t>| | | | | |</a:t>
            </a:r>
          </a:p>
        </p:txBody>
      </p:sp>
      <p:sp>
        <p:nvSpPr>
          <p:cNvPr id="768025" name="Text Box 25"/>
          <p:cNvSpPr txBox="1">
            <a:spLocks noChangeArrowheads="1"/>
          </p:cNvSpPr>
          <p:nvPr/>
        </p:nvSpPr>
        <p:spPr bwMode="auto">
          <a:xfrm>
            <a:off x="3886200" y="3962400"/>
            <a:ext cx="2133600" cy="366713"/>
          </a:xfrm>
          <a:prstGeom prst="rect">
            <a:avLst/>
          </a:prstGeom>
          <a:noFill/>
          <a:ln w="12700">
            <a:noFill/>
            <a:miter lim="800000"/>
            <a:headEnd/>
            <a:tailEnd/>
          </a:ln>
          <a:effectLst/>
        </p:spPr>
        <p:txBody>
          <a:bodyPr>
            <a:spAutoFit/>
          </a:bodyPr>
          <a:lstStyle/>
          <a:p>
            <a:pPr>
              <a:spcBef>
                <a:spcPct val="50000"/>
              </a:spcBef>
            </a:pPr>
            <a:r>
              <a:rPr lang="en-US" sz="1800" b="1"/>
              <a:t>| | | | | |</a:t>
            </a:r>
          </a:p>
        </p:txBody>
      </p:sp>
      <p:sp>
        <p:nvSpPr>
          <p:cNvPr id="768026" name="Text Box 26"/>
          <p:cNvSpPr txBox="1">
            <a:spLocks noChangeArrowheads="1"/>
          </p:cNvSpPr>
          <p:nvPr/>
        </p:nvSpPr>
        <p:spPr bwMode="auto">
          <a:xfrm>
            <a:off x="4800600" y="3124200"/>
            <a:ext cx="2133600" cy="366713"/>
          </a:xfrm>
          <a:prstGeom prst="rect">
            <a:avLst/>
          </a:prstGeom>
          <a:noFill/>
          <a:ln w="12700">
            <a:noFill/>
            <a:miter lim="800000"/>
            <a:headEnd/>
            <a:tailEnd/>
          </a:ln>
          <a:effectLst/>
        </p:spPr>
        <p:txBody>
          <a:bodyPr>
            <a:spAutoFit/>
          </a:bodyPr>
          <a:lstStyle/>
          <a:p>
            <a:pPr>
              <a:spcBef>
                <a:spcPct val="50000"/>
              </a:spcBef>
            </a:pPr>
            <a:r>
              <a:rPr lang="en-US" sz="1800" b="1"/>
              <a:t>| | | | | |</a:t>
            </a:r>
          </a:p>
        </p:txBody>
      </p:sp>
      <p:sp>
        <p:nvSpPr>
          <p:cNvPr id="768027" name="Text Box 27"/>
          <p:cNvSpPr txBox="1">
            <a:spLocks noChangeArrowheads="1"/>
          </p:cNvSpPr>
          <p:nvPr/>
        </p:nvSpPr>
        <p:spPr bwMode="auto">
          <a:xfrm>
            <a:off x="1752600" y="5943600"/>
            <a:ext cx="6477000" cy="457200"/>
          </a:xfrm>
          <a:prstGeom prst="rect">
            <a:avLst/>
          </a:prstGeom>
          <a:noFill/>
          <a:ln w="12700">
            <a:noFill/>
            <a:miter lim="800000"/>
            <a:headEnd/>
            <a:tailEnd/>
          </a:ln>
          <a:effectLst/>
        </p:spPr>
        <p:txBody>
          <a:bodyPr>
            <a:spAutoFit/>
          </a:bodyPr>
          <a:lstStyle/>
          <a:p>
            <a:pPr>
              <a:spcBef>
                <a:spcPct val="50000"/>
              </a:spcBef>
            </a:pPr>
            <a:r>
              <a:rPr lang="en-US" sz="2400"/>
              <a:t>Blocks of stimuli, 15 seconds – 45 seconds total</a:t>
            </a:r>
          </a:p>
        </p:txBody>
      </p:sp>
      <p:sp>
        <p:nvSpPr>
          <p:cNvPr id="768028" name="Rectangle 28"/>
          <p:cNvSpPr>
            <a:spLocks noChangeArrowheads="1"/>
          </p:cNvSpPr>
          <p:nvPr/>
        </p:nvSpPr>
        <p:spPr bwMode="auto">
          <a:xfrm>
            <a:off x="4038600" y="51054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68029" name="Rectangle 29"/>
          <p:cNvSpPr>
            <a:spLocks noChangeArrowheads="1"/>
          </p:cNvSpPr>
          <p:nvPr/>
        </p:nvSpPr>
        <p:spPr bwMode="auto">
          <a:xfrm>
            <a:off x="4191000" y="52578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68030" name="Rectangle 30"/>
          <p:cNvSpPr>
            <a:spLocks noChangeArrowheads="1"/>
          </p:cNvSpPr>
          <p:nvPr/>
        </p:nvSpPr>
        <p:spPr bwMode="auto">
          <a:xfrm>
            <a:off x="2438400" y="51054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68031" name="Rectangle 31"/>
          <p:cNvSpPr>
            <a:spLocks noChangeArrowheads="1"/>
          </p:cNvSpPr>
          <p:nvPr/>
        </p:nvSpPr>
        <p:spPr bwMode="auto">
          <a:xfrm>
            <a:off x="2590800" y="52578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pic>
        <p:nvPicPr>
          <p:cNvPr id="768032" name="Picture 32"/>
          <p:cNvPicPr>
            <a:picLocks noChangeArrowheads="1"/>
          </p:cNvPicPr>
          <p:nvPr/>
        </p:nvPicPr>
        <p:blipFill>
          <a:blip r:embed="rId2" cstate="print"/>
          <a:srcRect/>
          <a:stretch>
            <a:fillRect/>
          </a:stretch>
        </p:blipFill>
        <p:spPr bwMode="auto">
          <a:xfrm>
            <a:off x="4953000" y="5105400"/>
            <a:ext cx="574675" cy="685800"/>
          </a:xfrm>
          <a:prstGeom prst="rect">
            <a:avLst/>
          </a:prstGeom>
          <a:noFill/>
          <a:ln w="12700">
            <a:solidFill>
              <a:schemeClr val="tx1"/>
            </a:solidFill>
            <a:miter lim="800000"/>
            <a:headEnd/>
            <a:tailEnd/>
          </a:ln>
          <a:effectLst/>
        </p:spPr>
      </p:pic>
      <p:pic>
        <p:nvPicPr>
          <p:cNvPr id="768033" name="Picture 33"/>
          <p:cNvPicPr>
            <a:picLocks noChangeArrowheads="1"/>
          </p:cNvPicPr>
          <p:nvPr/>
        </p:nvPicPr>
        <p:blipFill>
          <a:blip r:embed="rId2" cstate="print"/>
          <a:srcRect/>
          <a:stretch>
            <a:fillRect/>
          </a:stretch>
        </p:blipFill>
        <p:spPr bwMode="auto">
          <a:xfrm>
            <a:off x="5105400" y="5257800"/>
            <a:ext cx="574675" cy="685800"/>
          </a:xfrm>
          <a:prstGeom prst="rect">
            <a:avLst/>
          </a:prstGeom>
          <a:noFill/>
          <a:ln w="127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p:txBody>
          <a:bodyPr/>
          <a:lstStyle/>
          <a:p>
            <a:r>
              <a:rPr lang="en-US"/>
              <a:t>Slow Event-Related Design</a:t>
            </a:r>
          </a:p>
        </p:txBody>
      </p:sp>
      <p:sp>
        <p:nvSpPr>
          <p:cNvPr id="769027" name="Rectangle 3"/>
          <p:cNvSpPr>
            <a:spLocks noGrp="1" noChangeArrowheads="1"/>
          </p:cNvSpPr>
          <p:nvPr>
            <p:ph type="body" sz="half" idx="1"/>
          </p:nvPr>
        </p:nvSpPr>
        <p:spPr>
          <a:xfrm>
            <a:off x="1241425" y="1935163"/>
            <a:ext cx="4930775" cy="4389437"/>
          </a:xfrm>
        </p:spPr>
        <p:txBody>
          <a:bodyPr/>
          <a:lstStyle/>
          <a:p>
            <a:pPr>
              <a:buFont typeface="Wingdings" pitchFamily="2" charset="2"/>
              <a:buNone/>
            </a:pPr>
            <a:r>
              <a:rPr lang="en-US" sz="2600"/>
              <a:t>Data Acquisition</a:t>
            </a:r>
          </a:p>
          <a:p>
            <a:pPr>
              <a:buFont typeface="Wingdings" pitchFamily="2" charset="2"/>
              <a:buNone/>
            </a:pPr>
            <a:endParaRPr lang="en-US" sz="2600"/>
          </a:p>
          <a:p>
            <a:pPr>
              <a:buFont typeface="Wingdings" pitchFamily="2" charset="2"/>
              <a:buNone/>
            </a:pPr>
            <a:endParaRPr lang="en-US" sz="2600"/>
          </a:p>
          <a:p>
            <a:pPr>
              <a:buFont typeface="Wingdings" pitchFamily="2" charset="2"/>
              <a:buNone/>
            </a:pPr>
            <a:endParaRPr lang="en-US" sz="2600"/>
          </a:p>
          <a:p>
            <a:pPr>
              <a:buFont typeface="Wingdings" pitchFamily="2" charset="2"/>
              <a:buNone/>
            </a:pPr>
            <a:endParaRPr lang="en-US" sz="2600"/>
          </a:p>
          <a:p>
            <a:pPr>
              <a:buFont typeface="Wingdings" pitchFamily="2" charset="2"/>
              <a:buNone/>
            </a:pPr>
            <a:r>
              <a:rPr lang="en-US" sz="2600"/>
              <a:t>Stimulus Presentation</a:t>
            </a:r>
          </a:p>
        </p:txBody>
      </p:sp>
      <p:sp>
        <p:nvSpPr>
          <p:cNvPr id="769028" name="Text Box 4"/>
          <p:cNvSpPr txBox="1">
            <a:spLocks noChangeArrowheads="1"/>
          </p:cNvSpPr>
          <p:nvPr/>
        </p:nvSpPr>
        <p:spPr bwMode="auto">
          <a:xfrm>
            <a:off x="2286000" y="2819400"/>
            <a:ext cx="4191000" cy="457200"/>
          </a:xfrm>
          <a:prstGeom prst="rect">
            <a:avLst/>
          </a:prstGeom>
          <a:noFill/>
          <a:ln w="12700">
            <a:noFill/>
            <a:miter lim="800000"/>
            <a:headEnd/>
            <a:tailEnd/>
          </a:ln>
          <a:effectLst/>
        </p:spPr>
        <p:txBody>
          <a:bodyPr>
            <a:spAutoFit/>
          </a:bodyPr>
          <a:lstStyle/>
          <a:p>
            <a:pPr>
              <a:spcBef>
                <a:spcPct val="50000"/>
              </a:spcBef>
            </a:pPr>
            <a:r>
              <a:rPr lang="en-US" sz="2400"/>
              <a:t>1 – 4 seconds per time point</a:t>
            </a:r>
          </a:p>
        </p:txBody>
      </p:sp>
      <p:pic>
        <p:nvPicPr>
          <p:cNvPr id="769029" name="Picture 5"/>
          <p:cNvPicPr>
            <a:picLocks noChangeArrowheads="1"/>
          </p:cNvPicPr>
          <p:nvPr/>
        </p:nvPicPr>
        <p:blipFill>
          <a:blip r:embed="rId2" cstate="print"/>
          <a:srcRect/>
          <a:stretch>
            <a:fillRect/>
          </a:stretch>
        </p:blipFill>
        <p:spPr bwMode="auto">
          <a:xfrm>
            <a:off x="1981200" y="4953000"/>
            <a:ext cx="574675" cy="685800"/>
          </a:xfrm>
          <a:prstGeom prst="rect">
            <a:avLst/>
          </a:prstGeom>
          <a:noFill/>
          <a:ln w="12700">
            <a:solidFill>
              <a:schemeClr val="tx1"/>
            </a:solidFill>
            <a:miter lim="800000"/>
            <a:headEnd/>
            <a:tailEnd/>
          </a:ln>
          <a:effectLst/>
        </p:spPr>
      </p:pic>
      <p:sp>
        <p:nvSpPr>
          <p:cNvPr id="769030" name="Rectangle 6"/>
          <p:cNvSpPr>
            <a:spLocks noChangeArrowheads="1"/>
          </p:cNvSpPr>
          <p:nvPr/>
        </p:nvSpPr>
        <p:spPr bwMode="auto">
          <a:xfrm>
            <a:off x="2743200" y="49530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69031" name="Text Box 7"/>
          <p:cNvSpPr txBox="1">
            <a:spLocks noChangeArrowheads="1"/>
          </p:cNvSpPr>
          <p:nvPr/>
        </p:nvSpPr>
        <p:spPr bwMode="auto">
          <a:xfrm>
            <a:off x="6324600" y="5029200"/>
            <a:ext cx="2667000" cy="457200"/>
          </a:xfrm>
          <a:prstGeom prst="rect">
            <a:avLst/>
          </a:prstGeom>
          <a:noFill/>
          <a:ln w="12700">
            <a:noFill/>
            <a:miter lim="800000"/>
            <a:headEnd/>
            <a:tailEnd/>
          </a:ln>
          <a:effectLst/>
        </p:spPr>
        <p:txBody>
          <a:bodyPr>
            <a:spAutoFit/>
          </a:bodyPr>
          <a:lstStyle/>
          <a:p>
            <a:pPr>
              <a:spcBef>
                <a:spcPct val="50000"/>
              </a:spcBef>
            </a:pPr>
            <a:r>
              <a:rPr lang="en-US" sz="2400" b="1"/>
              <a:t>. . .</a:t>
            </a:r>
          </a:p>
        </p:txBody>
      </p:sp>
      <p:sp>
        <p:nvSpPr>
          <p:cNvPr id="769032" name="Text Box 8"/>
          <p:cNvSpPr txBox="1">
            <a:spLocks noChangeArrowheads="1"/>
          </p:cNvSpPr>
          <p:nvPr/>
        </p:nvSpPr>
        <p:spPr bwMode="auto">
          <a:xfrm>
            <a:off x="6172200" y="3505200"/>
            <a:ext cx="2667000" cy="457200"/>
          </a:xfrm>
          <a:prstGeom prst="rect">
            <a:avLst/>
          </a:prstGeom>
          <a:noFill/>
          <a:ln w="12700">
            <a:noFill/>
            <a:miter lim="800000"/>
            <a:headEnd/>
            <a:tailEnd/>
          </a:ln>
          <a:effectLst/>
        </p:spPr>
        <p:txBody>
          <a:bodyPr>
            <a:spAutoFit/>
          </a:bodyPr>
          <a:lstStyle/>
          <a:p>
            <a:pPr>
              <a:spcBef>
                <a:spcPct val="50000"/>
              </a:spcBef>
            </a:pPr>
            <a:r>
              <a:rPr lang="en-US" sz="2400" b="1"/>
              <a:t>. . .</a:t>
            </a:r>
          </a:p>
        </p:txBody>
      </p:sp>
      <p:sp>
        <p:nvSpPr>
          <p:cNvPr id="769033" name="Text Box 9"/>
          <p:cNvSpPr txBox="1">
            <a:spLocks noChangeArrowheads="1"/>
          </p:cNvSpPr>
          <p:nvPr/>
        </p:nvSpPr>
        <p:spPr bwMode="auto">
          <a:xfrm>
            <a:off x="2286000" y="3581400"/>
            <a:ext cx="4267200" cy="366713"/>
          </a:xfrm>
          <a:prstGeom prst="rect">
            <a:avLst/>
          </a:prstGeom>
          <a:noFill/>
          <a:ln w="12700">
            <a:noFill/>
            <a:miter lim="800000"/>
            <a:headEnd/>
            <a:tailEnd/>
          </a:ln>
          <a:effectLst/>
        </p:spPr>
        <p:txBody>
          <a:bodyPr>
            <a:spAutoFit/>
          </a:bodyPr>
          <a:lstStyle/>
          <a:p>
            <a:pPr>
              <a:spcBef>
                <a:spcPct val="50000"/>
              </a:spcBef>
            </a:pPr>
            <a:r>
              <a:rPr lang="en-US" sz="1800" b="1"/>
              <a:t>| | | | | | | | | | | | | | | | | | | | | | | | | | | | | | | | | | |</a:t>
            </a:r>
          </a:p>
        </p:txBody>
      </p:sp>
      <p:sp>
        <p:nvSpPr>
          <p:cNvPr id="769034" name="Text Box 10"/>
          <p:cNvSpPr txBox="1">
            <a:spLocks noChangeArrowheads="1"/>
          </p:cNvSpPr>
          <p:nvPr/>
        </p:nvSpPr>
        <p:spPr bwMode="auto">
          <a:xfrm>
            <a:off x="1752600" y="5943600"/>
            <a:ext cx="7620000" cy="457200"/>
          </a:xfrm>
          <a:prstGeom prst="rect">
            <a:avLst/>
          </a:prstGeom>
          <a:noFill/>
          <a:ln w="12700">
            <a:noFill/>
            <a:miter lim="800000"/>
            <a:headEnd/>
            <a:tailEnd/>
          </a:ln>
          <a:effectLst/>
        </p:spPr>
        <p:txBody>
          <a:bodyPr>
            <a:spAutoFit/>
          </a:bodyPr>
          <a:lstStyle/>
          <a:p>
            <a:pPr>
              <a:spcBef>
                <a:spcPct val="50000"/>
              </a:spcBef>
            </a:pPr>
            <a:r>
              <a:rPr lang="en-US" sz="2400"/>
              <a:t>Single stimuli, 10 – 20 seconds interstimulus interval</a:t>
            </a:r>
          </a:p>
        </p:txBody>
      </p:sp>
      <p:sp>
        <p:nvSpPr>
          <p:cNvPr id="769035" name="Rectangle 11"/>
          <p:cNvSpPr>
            <a:spLocks noChangeArrowheads="1"/>
          </p:cNvSpPr>
          <p:nvPr/>
        </p:nvSpPr>
        <p:spPr bwMode="auto">
          <a:xfrm>
            <a:off x="3429000" y="49530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69036" name="Rectangle 12"/>
          <p:cNvSpPr>
            <a:spLocks noChangeArrowheads="1"/>
          </p:cNvSpPr>
          <p:nvPr/>
        </p:nvSpPr>
        <p:spPr bwMode="auto">
          <a:xfrm>
            <a:off x="4114800" y="49530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69037" name="Rectangle 13"/>
          <p:cNvSpPr>
            <a:spLocks noChangeArrowheads="1"/>
          </p:cNvSpPr>
          <p:nvPr/>
        </p:nvSpPr>
        <p:spPr bwMode="auto">
          <a:xfrm>
            <a:off x="4800600" y="49530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69038" name="Rectangle 14"/>
          <p:cNvSpPr>
            <a:spLocks noChangeArrowheads="1"/>
          </p:cNvSpPr>
          <p:nvPr/>
        </p:nvSpPr>
        <p:spPr bwMode="auto">
          <a:xfrm>
            <a:off x="5486400" y="49530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ChangeArrowheads="1"/>
          </p:cNvSpPr>
          <p:nvPr>
            <p:ph type="title"/>
          </p:nvPr>
        </p:nvSpPr>
        <p:spPr/>
        <p:txBody>
          <a:bodyPr/>
          <a:lstStyle/>
          <a:p>
            <a:r>
              <a:rPr lang="en-US"/>
              <a:t>Rapid Event-Related Design</a:t>
            </a:r>
          </a:p>
        </p:txBody>
      </p:sp>
      <p:sp>
        <p:nvSpPr>
          <p:cNvPr id="770051" name="Rectangle 3"/>
          <p:cNvSpPr>
            <a:spLocks noGrp="1" noChangeArrowheads="1"/>
          </p:cNvSpPr>
          <p:nvPr>
            <p:ph type="body" sz="half" idx="1"/>
          </p:nvPr>
        </p:nvSpPr>
        <p:spPr>
          <a:xfrm>
            <a:off x="1241425" y="1935163"/>
            <a:ext cx="4930775" cy="4389437"/>
          </a:xfrm>
        </p:spPr>
        <p:txBody>
          <a:bodyPr/>
          <a:lstStyle/>
          <a:p>
            <a:pPr>
              <a:buFont typeface="Wingdings" pitchFamily="2" charset="2"/>
              <a:buNone/>
            </a:pPr>
            <a:endParaRPr lang="en-US" sz="2600" b="1"/>
          </a:p>
          <a:p>
            <a:pPr>
              <a:buFont typeface="Wingdings" pitchFamily="2" charset="2"/>
              <a:buNone/>
            </a:pPr>
            <a:r>
              <a:rPr lang="en-US" sz="2600"/>
              <a:t>Data Acquisition</a:t>
            </a:r>
          </a:p>
          <a:p>
            <a:pPr>
              <a:buFont typeface="Wingdings" pitchFamily="2" charset="2"/>
              <a:buNone/>
            </a:pPr>
            <a:endParaRPr lang="en-US" sz="2600"/>
          </a:p>
          <a:p>
            <a:pPr>
              <a:buFont typeface="Wingdings" pitchFamily="2" charset="2"/>
              <a:buNone/>
            </a:pPr>
            <a:endParaRPr lang="en-US" sz="2600"/>
          </a:p>
          <a:p>
            <a:pPr>
              <a:buFont typeface="Wingdings" pitchFamily="2" charset="2"/>
              <a:buNone/>
            </a:pPr>
            <a:endParaRPr lang="en-US" sz="2600"/>
          </a:p>
          <a:p>
            <a:pPr>
              <a:buFont typeface="Wingdings" pitchFamily="2" charset="2"/>
              <a:buNone/>
            </a:pPr>
            <a:r>
              <a:rPr lang="en-US" sz="2600"/>
              <a:t>Stimulus Presentation</a:t>
            </a:r>
          </a:p>
        </p:txBody>
      </p:sp>
      <p:sp>
        <p:nvSpPr>
          <p:cNvPr id="770052" name="Text Box 4"/>
          <p:cNvSpPr txBox="1">
            <a:spLocks noChangeArrowheads="1"/>
          </p:cNvSpPr>
          <p:nvPr/>
        </p:nvSpPr>
        <p:spPr bwMode="auto">
          <a:xfrm>
            <a:off x="2286000" y="2819400"/>
            <a:ext cx="4191000" cy="457200"/>
          </a:xfrm>
          <a:prstGeom prst="rect">
            <a:avLst/>
          </a:prstGeom>
          <a:noFill/>
          <a:ln w="12700">
            <a:noFill/>
            <a:miter lim="800000"/>
            <a:headEnd/>
            <a:tailEnd/>
          </a:ln>
          <a:effectLst/>
        </p:spPr>
        <p:txBody>
          <a:bodyPr>
            <a:spAutoFit/>
          </a:bodyPr>
          <a:lstStyle/>
          <a:p>
            <a:pPr>
              <a:spcBef>
                <a:spcPct val="50000"/>
              </a:spcBef>
            </a:pPr>
            <a:r>
              <a:rPr lang="en-US" sz="2400"/>
              <a:t>1 – 4 seconds per time point</a:t>
            </a:r>
          </a:p>
        </p:txBody>
      </p:sp>
      <p:pic>
        <p:nvPicPr>
          <p:cNvPr id="770053" name="Picture 5"/>
          <p:cNvPicPr>
            <a:picLocks noChangeArrowheads="1"/>
          </p:cNvPicPr>
          <p:nvPr/>
        </p:nvPicPr>
        <p:blipFill>
          <a:blip r:embed="rId2" cstate="print"/>
          <a:srcRect/>
          <a:stretch>
            <a:fillRect/>
          </a:stretch>
        </p:blipFill>
        <p:spPr bwMode="auto">
          <a:xfrm>
            <a:off x="2947988" y="4953000"/>
            <a:ext cx="574675" cy="685800"/>
          </a:xfrm>
          <a:prstGeom prst="rect">
            <a:avLst/>
          </a:prstGeom>
          <a:noFill/>
          <a:ln w="12700">
            <a:solidFill>
              <a:schemeClr val="tx1"/>
            </a:solidFill>
            <a:miter lim="800000"/>
            <a:headEnd/>
            <a:tailEnd/>
          </a:ln>
          <a:effectLst/>
        </p:spPr>
      </p:pic>
      <p:sp>
        <p:nvSpPr>
          <p:cNvPr id="770054" name="Rectangle 6"/>
          <p:cNvSpPr>
            <a:spLocks noChangeArrowheads="1"/>
          </p:cNvSpPr>
          <p:nvPr/>
        </p:nvSpPr>
        <p:spPr bwMode="auto">
          <a:xfrm>
            <a:off x="4343400" y="49530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70055" name="Text Box 7"/>
          <p:cNvSpPr txBox="1">
            <a:spLocks noChangeArrowheads="1"/>
          </p:cNvSpPr>
          <p:nvPr/>
        </p:nvSpPr>
        <p:spPr bwMode="auto">
          <a:xfrm>
            <a:off x="6324600" y="5029200"/>
            <a:ext cx="2667000" cy="457200"/>
          </a:xfrm>
          <a:prstGeom prst="rect">
            <a:avLst/>
          </a:prstGeom>
          <a:noFill/>
          <a:ln w="12700">
            <a:noFill/>
            <a:miter lim="800000"/>
            <a:headEnd/>
            <a:tailEnd/>
          </a:ln>
          <a:effectLst/>
        </p:spPr>
        <p:txBody>
          <a:bodyPr>
            <a:spAutoFit/>
          </a:bodyPr>
          <a:lstStyle/>
          <a:p>
            <a:pPr>
              <a:spcBef>
                <a:spcPct val="50000"/>
              </a:spcBef>
            </a:pPr>
            <a:r>
              <a:rPr lang="en-US" sz="2400" b="1"/>
              <a:t>. . .</a:t>
            </a:r>
          </a:p>
        </p:txBody>
      </p:sp>
      <p:sp>
        <p:nvSpPr>
          <p:cNvPr id="770056" name="Text Box 8"/>
          <p:cNvSpPr txBox="1">
            <a:spLocks noChangeArrowheads="1"/>
          </p:cNvSpPr>
          <p:nvPr/>
        </p:nvSpPr>
        <p:spPr bwMode="auto">
          <a:xfrm>
            <a:off x="6172200" y="3505200"/>
            <a:ext cx="2667000" cy="457200"/>
          </a:xfrm>
          <a:prstGeom prst="rect">
            <a:avLst/>
          </a:prstGeom>
          <a:noFill/>
          <a:ln w="12700">
            <a:noFill/>
            <a:miter lim="800000"/>
            <a:headEnd/>
            <a:tailEnd/>
          </a:ln>
          <a:effectLst/>
        </p:spPr>
        <p:txBody>
          <a:bodyPr>
            <a:spAutoFit/>
          </a:bodyPr>
          <a:lstStyle/>
          <a:p>
            <a:pPr>
              <a:spcBef>
                <a:spcPct val="50000"/>
              </a:spcBef>
            </a:pPr>
            <a:r>
              <a:rPr lang="en-US" sz="2400" b="1"/>
              <a:t>. . .</a:t>
            </a:r>
          </a:p>
        </p:txBody>
      </p:sp>
      <p:pic>
        <p:nvPicPr>
          <p:cNvPr id="770057" name="Picture 9"/>
          <p:cNvPicPr>
            <a:picLocks noChangeArrowheads="1"/>
          </p:cNvPicPr>
          <p:nvPr/>
        </p:nvPicPr>
        <p:blipFill>
          <a:blip r:embed="rId2" cstate="print"/>
          <a:srcRect/>
          <a:stretch>
            <a:fillRect/>
          </a:stretch>
        </p:blipFill>
        <p:spPr bwMode="auto">
          <a:xfrm>
            <a:off x="5562600" y="4953000"/>
            <a:ext cx="574675" cy="685800"/>
          </a:xfrm>
          <a:prstGeom prst="rect">
            <a:avLst/>
          </a:prstGeom>
          <a:noFill/>
          <a:ln w="12700">
            <a:solidFill>
              <a:schemeClr val="tx1"/>
            </a:solidFill>
            <a:miter lim="800000"/>
            <a:headEnd/>
            <a:tailEnd/>
          </a:ln>
          <a:effectLst/>
        </p:spPr>
      </p:pic>
      <p:sp>
        <p:nvSpPr>
          <p:cNvPr id="770058" name="Rectangle 10"/>
          <p:cNvSpPr>
            <a:spLocks noChangeArrowheads="1"/>
          </p:cNvSpPr>
          <p:nvPr/>
        </p:nvSpPr>
        <p:spPr bwMode="auto">
          <a:xfrm>
            <a:off x="2286000" y="49530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70059" name="Text Box 11"/>
          <p:cNvSpPr txBox="1">
            <a:spLocks noChangeArrowheads="1"/>
          </p:cNvSpPr>
          <p:nvPr/>
        </p:nvSpPr>
        <p:spPr bwMode="auto">
          <a:xfrm>
            <a:off x="2286000" y="3581400"/>
            <a:ext cx="4267200" cy="366713"/>
          </a:xfrm>
          <a:prstGeom prst="rect">
            <a:avLst/>
          </a:prstGeom>
          <a:noFill/>
          <a:ln w="12700">
            <a:noFill/>
            <a:miter lim="800000"/>
            <a:headEnd/>
            <a:tailEnd/>
          </a:ln>
          <a:effectLst/>
        </p:spPr>
        <p:txBody>
          <a:bodyPr>
            <a:spAutoFit/>
          </a:bodyPr>
          <a:lstStyle/>
          <a:p>
            <a:pPr>
              <a:spcBef>
                <a:spcPct val="50000"/>
              </a:spcBef>
            </a:pPr>
            <a:r>
              <a:rPr lang="en-US" sz="1800" b="1"/>
              <a:t>| | | | | | | | | | | | | | | | | | | | | | | | | | | | | | | | | | |</a:t>
            </a:r>
          </a:p>
        </p:txBody>
      </p:sp>
      <p:sp>
        <p:nvSpPr>
          <p:cNvPr id="770060" name="Text Box 12"/>
          <p:cNvSpPr txBox="1">
            <a:spLocks noChangeArrowheads="1"/>
          </p:cNvSpPr>
          <p:nvPr/>
        </p:nvSpPr>
        <p:spPr bwMode="auto">
          <a:xfrm>
            <a:off x="1752600" y="5943600"/>
            <a:ext cx="7620000" cy="457200"/>
          </a:xfrm>
          <a:prstGeom prst="rect">
            <a:avLst/>
          </a:prstGeom>
          <a:noFill/>
          <a:ln w="12700">
            <a:noFill/>
            <a:miter lim="800000"/>
            <a:headEnd/>
            <a:tailEnd/>
          </a:ln>
          <a:effectLst/>
        </p:spPr>
        <p:txBody>
          <a:bodyPr>
            <a:spAutoFit/>
          </a:bodyPr>
          <a:lstStyle/>
          <a:p>
            <a:pPr>
              <a:spcBef>
                <a:spcPct val="50000"/>
              </a:spcBef>
            </a:pPr>
            <a:r>
              <a:rPr lang="en-US" sz="2400"/>
              <a:t>Single stimuli, 1 – 4 seconds interstimulus interval</a:t>
            </a:r>
          </a:p>
        </p:txBody>
      </p:sp>
      <p:sp>
        <p:nvSpPr>
          <p:cNvPr id="770061" name="Rectangle 13"/>
          <p:cNvSpPr>
            <a:spLocks noChangeArrowheads="1"/>
          </p:cNvSpPr>
          <p:nvPr/>
        </p:nvSpPr>
        <p:spPr bwMode="auto">
          <a:xfrm>
            <a:off x="4953000" y="49530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pic>
        <p:nvPicPr>
          <p:cNvPr id="770062" name="Picture 14"/>
          <p:cNvPicPr>
            <a:picLocks noChangeArrowheads="1"/>
          </p:cNvPicPr>
          <p:nvPr/>
        </p:nvPicPr>
        <p:blipFill>
          <a:blip r:embed="rId3" cstate="print"/>
          <a:srcRect/>
          <a:stretch>
            <a:fillRect/>
          </a:stretch>
        </p:blipFill>
        <p:spPr bwMode="auto">
          <a:xfrm>
            <a:off x="3581400" y="4953000"/>
            <a:ext cx="685800" cy="685800"/>
          </a:xfrm>
          <a:prstGeom prst="rect">
            <a:avLst/>
          </a:prstGeom>
          <a:noFill/>
          <a:ln w="127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p:txBody>
          <a:bodyPr/>
          <a:lstStyle/>
          <a:p>
            <a:r>
              <a:rPr lang="en-US"/>
              <a:t>Types of fMRI Design</a:t>
            </a:r>
          </a:p>
        </p:txBody>
      </p:sp>
      <p:pic>
        <p:nvPicPr>
          <p:cNvPr id="759812" name="Picture 4"/>
          <p:cNvPicPr>
            <a:picLocks noChangeArrowheads="1"/>
          </p:cNvPicPr>
          <p:nvPr/>
        </p:nvPicPr>
        <p:blipFill>
          <a:blip r:embed="rId4" cstate="print"/>
          <a:srcRect/>
          <a:stretch>
            <a:fillRect/>
          </a:stretch>
        </p:blipFill>
        <p:spPr bwMode="auto">
          <a:xfrm>
            <a:off x="1355725" y="1676400"/>
            <a:ext cx="320675" cy="381000"/>
          </a:xfrm>
          <a:prstGeom prst="rect">
            <a:avLst/>
          </a:prstGeom>
          <a:noFill/>
          <a:ln w="12700">
            <a:solidFill>
              <a:schemeClr val="tx1"/>
            </a:solidFill>
            <a:miter lim="800000"/>
            <a:headEnd/>
            <a:tailEnd/>
          </a:ln>
          <a:effectLst/>
        </p:spPr>
      </p:pic>
      <p:pic>
        <p:nvPicPr>
          <p:cNvPr id="759813" name="Picture 5"/>
          <p:cNvPicPr>
            <a:picLocks noChangeArrowheads="1"/>
          </p:cNvPicPr>
          <p:nvPr/>
        </p:nvPicPr>
        <p:blipFill>
          <a:blip r:embed="rId4" cstate="print"/>
          <a:srcRect/>
          <a:stretch>
            <a:fillRect/>
          </a:stretch>
        </p:blipFill>
        <p:spPr bwMode="auto">
          <a:xfrm>
            <a:off x="1531938" y="1828800"/>
            <a:ext cx="320675" cy="381000"/>
          </a:xfrm>
          <a:prstGeom prst="rect">
            <a:avLst/>
          </a:prstGeom>
          <a:noFill/>
          <a:ln w="12700">
            <a:solidFill>
              <a:schemeClr val="tx1"/>
            </a:solidFill>
            <a:miter lim="800000"/>
            <a:headEnd/>
            <a:tailEnd/>
          </a:ln>
          <a:effectLst/>
        </p:spPr>
      </p:pic>
      <p:pic>
        <p:nvPicPr>
          <p:cNvPr id="759814" name="Picture 6"/>
          <p:cNvPicPr>
            <a:picLocks noChangeArrowheads="1"/>
          </p:cNvPicPr>
          <p:nvPr/>
        </p:nvPicPr>
        <p:blipFill>
          <a:blip r:embed="rId4" cstate="print"/>
          <a:srcRect/>
          <a:stretch>
            <a:fillRect/>
          </a:stretch>
        </p:blipFill>
        <p:spPr bwMode="auto">
          <a:xfrm>
            <a:off x="1684338" y="1981200"/>
            <a:ext cx="320675" cy="381000"/>
          </a:xfrm>
          <a:prstGeom prst="rect">
            <a:avLst/>
          </a:prstGeom>
          <a:noFill/>
          <a:ln w="12700">
            <a:solidFill>
              <a:schemeClr val="tx1"/>
            </a:solidFill>
            <a:miter lim="800000"/>
            <a:headEnd/>
            <a:tailEnd/>
          </a:ln>
          <a:effectLst/>
        </p:spPr>
      </p:pic>
      <p:sp>
        <p:nvSpPr>
          <p:cNvPr id="759815" name="Rectangle 7"/>
          <p:cNvSpPr>
            <a:spLocks noChangeArrowheads="1"/>
          </p:cNvSpPr>
          <p:nvPr/>
        </p:nvSpPr>
        <p:spPr bwMode="auto">
          <a:xfrm flipH="1">
            <a:off x="2133600" y="16764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pic>
        <p:nvPicPr>
          <p:cNvPr id="759816" name="Picture 8"/>
          <p:cNvPicPr>
            <a:picLocks noChangeArrowheads="1"/>
          </p:cNvPicPr>
          <p:nvPr/>
        </p:nvPicPr>
        <p:blipFill>
          <a:blip r:embed="rId4" cstate="print"/>
          <a:srcRect/>
          <a:stretch>
            <a:fillRect/>
          </a:stretch>
        </p:blipFill>
        <p:spPr bwMode="auto">
          <a:xfrm>
            <a:off x="2852738" y="1676400"/>
            <a:ext cx="320675" cy="381000"/>
          </a:xfrm>
          <a:prstGeom prst="rect">
            <a:avLst/>
          </a:prstGeom>
          <a:noFill/>
          <a:ln w="12700">
            <a:solidFill>
              <a:schemeClr val="tx1"/>
            </a:solidFill>
            <a:miter lim="800000"/>
            <a:headEnd/>
            <a:tailEnd/>
          </a:ln>
          <a:effectLst/>
        </p:spPr>
      </p:pic>
      <p:sp>
        <p:nvSpPr>
          <p:cNvPr id="759817" name="Rectangle 9"/>
          <p:cNvSpPr>
            <a:spLocks noChangeArrowheads="1"/>
          </p:cNvSpPr>
          <p:nvPr/>
        </p:nvSpPr>
        <p:spPr bwMode="auto">
          <a:xfrm flipH="1">
            <a:off x="685800" y="16764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59818" name="Text Box 10"/>
          <p:cNvSpPr txBox="1">
            <a:spLocks noChangeArrowheads="1"/>
          </p:cNvSpPr>
          <p:nvPr/>
        </p:nvSpPr>
        <p:spPr bwMode="auto">
          <a:xfrm>
            <a:off x="228600" y="3886200"/>
            <a:ext cx="6477000" cy="854075"/>
          </a:xfrm>
          <a:prstGeom prst="rect">
            <a:avLst/>
          </a:prstGeom>
          <a:noFill/>
          <a:ln w="12700">
            <a:noFill/>
            <a:miter lim="800000"/>
            <a:headEnd/>
            <a:tailEnd/>
          </a:ln>
          <a:effectLst/>
        </p:spPr>
        <p:txBody>
          <a:bodyPr>
            <a:spAutoFit/>
          </a:bodyPr>
          <a:lstStyle/>
          <a:p>
            <a:pPr>
              <a:spcBef>
                <a:spcPct val="50000"/>
              </a:spcBef>
            </a:pPr>
            <a:endParaRPr lang="en-US" sz="2000"/>
          </a:p>
          <a:p>
            <a:pPr>
              <a:spcBef>
                <a:spcPct val="50000"/>
              </a:spcBef>
            </a:pPr>
            <a:endParaRPr lang="en-US" sz="2000"/>
          </a:p>
        </p:txBody>
      </p:sp>
      <p:sp>
        <p:nvSpPr>
          <p:cNvPr id="759819" name="Rectangle 11"/>
          <p:cNvSpPr>
            <a:spLocks noChangeArrowheads="1"/>
          </p:cNvSpPr>
          <p:nvPr/>
        </p:nvSpPr>
        <p:spPr bwMode="auto">
          <a:xfrm flipH="1">
            <a:off x="2286000" y="18288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59820" name="Rectangle 12"/>
          <p:cNvSpPr>
            <a:spLocks noChangeArrowheads="1"/>
          </p:cNvSpPr>
          <p:nvPr/>
        </p:nvSpPr>
        <p:spPr bwMode="auto">
          <a:xfrm flipH="1">
            <a:off x="2438400" y="19812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59821" name="Rectangle 13"/>
          <p:cNvSpPr>
            <a:spLocks noChangeArrowheads="1"/>
          </p:cNvSpPr>
          <p:nvPr/>
        </p:nvSpPr>
        <p:spPr bwMode="auto">
          <a:xfrm flipH="1">
            <a:off x="838200" y="18288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59822" name="Rectangle 14"/>
          <p:cNvSpPr>
            <a:spLocks noChangeArrowheads="1"/>
          </p:cNvSpPr>
          <p:nvPr/>
        </p:nvSpPr>
        <p:spPr bwMode="auto">
          <a:xfrm flipH="1">
            <a:off x="990600" y="19812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pic>
        <p:nvPicPr>
          <p:cNvPr id="759823" name="Picture 15"/>
          <p:cNvPicPr>
            <a:picLocks noChangeArrowheads="1"/>
          </p:cNvPicPr>
          <p:nvPr/>
        </p:nvPicPr>
        <p:blipFill>
          <a:blip r:embed="rId4" cstate="print"/>
          <a:srcRect/>
          <a:stretch>
            <a:fillRect/>
          </a:stretch>
        </p:blipFill>
        <p:spPr bwMode="auto">
          <a:xfrm>
            <a:off x="3005138" y="1828800"/>
            <a:ext cx="320675" cy="381000"/>
          </a:xfrm>
          <a:prstGeom prst="rect">
            <a:avLst/>
          </a:prstGeom>
          <a:noFill/>
          <a:ln w="12700">
            <a:solidFill>
              <a:schemeClr val="tx1"/>
            </a:solidFill>
            <a:miter lim="800000"/>
            <a:headEnd/>
            <a:tailEnd/>
          </a:ln>
          <a:effectLst/>
        </p:spPr>
      </p:pic>
      <p:pic>
        <p:nvPicPr>
          <p:cNvPr id="759824" name="Picture 16"/>
          <p:cNvPicPr>
            <a:picLocks noChangeArrowheads="1"/>
          </p:cNvPicPr>
          <p:nvPr/>
        </p:nvPicPr>
        <p:blipFill>
          <a:blip r:embed="rId4" cstate="print"/>
          <a:srcRect/>
          <a:stretch>
            <a:fillRect/>
          </a:stretch>
        </p:blipFill>
        <p:spPr bwMode="auto">
          <a:xfrm>
            <a:off x="3157538" y="1981200"/>
            <a:ext cx="320675" cy="381000"/>
          </a:xfrm>
          <a:prstGeom prst="rect">
            <a:avLst/>
          </a:prstGeom>
          <a:noFill/>
          <a:ln w="12700">
            <a:solidFill>
              <a:schemeClr val="tx1"/>
            </a:solidFill>
            <a:miter lim="800000"/>
            <a:headEnd/>
            <a:tailEnd/>
          </a:ln>
          <a:effectLst/>
        </p:spPr>
      </p:pic>
      <p:sp>
        <p:nvSpPr>
          <p:cNvPr id="759828" name="Rectangle 20"/>
          <p:cNvSpPr>
            <a:spLocks noChangeArrowheads="1"/>
          </p:cNvSpPr>
          <p:nvPr/>
        </p:nvSpPr>
        <p:spPr bwMode="auto">
          <a:xfrm>
            <a:off x="1066800" y="2286000"/>
            <a:ext cx="8513763" cy="1060450"/>
          </a:xfrm>
          <a:prstGeom prst="rect">
            <a:avLst/>
          </a:prstGeom>
          <a:noFill/>
          <a:ln w="12700">
            <a:noFill/>
            <a:miter lim="800000"/>
            <a:headEnd/>
            <a:tailEnd/>
          </a:ln>
          <a:effectLst/>
        </p:spPr>
        <p:txBody>
          <a:bodyPr lIns="87312" tIns="44450" rIns="87312" bIns="44450" anchor="b"/>
          <a:lstStyle/>
          <a:p>
            <a:pPr defTabSz="846138"/>
            <a:r>
              <a:rPr lang="en-US" sz="2800">
                <a:solidFill>
                  <a:schemeClr val="tx2"/>
                </a:solidFill>
                <a:effectLst>
                  <a:outerShdw blurRad="38100" dist="38100" dir="2700000" algn="tl">
                    <a:srgbClr val="FFFFFF"/>
                  </a:outerShdw>
                </a:effectLst>
                <a:latin typeface="Arial" charset="0"/>
              </a:rPr>
              <a:t>Block                        Slow                       Rapid</a:t>
            </a:r>
          </a:p>
          <a:p>
            <a:pPr defTabSz="846138"/>
            <a:r>
              <a:rPr lang="en-US" sz="2800">
                <a:solidFill>
                  <a:schemeClr val="tx2"/>
                </a:solidFill>
                <a:effectLst>
                  <a:outerShdw blurRad="38100" dist="38100" dir="2700000" algn="tl">
                    <a:srgbClr val="FFFFFF"/>
                  </a:outerShdw>
                </a:effectLst>
                <a:latin typeface="Arial" charset="0"/>
              </a:rPr>
              <a:t>                            Event-Related        Event-Related</a:t>
            </a:r>
          </a:p>
        </p:txBody>
      </p:sp>
      <p:pic>
        <p:nvPicPr>
          <p:cNvPr id="759829" name="Picture 21"/>
          <p:cNvPicPr>
            <a:picLocks noChangeArrowheads="1"/>
          </p:cNvPicPr>
          <p:nvPr/>
        </p:nvPicPr>
        <p:blipFill>
          <a:blip r:embed="rId5" cstate="print"/>
          <a:srcRect/>
          <a:stretch>
            <a:fillRect/>
          </a:stretch>
        </p:blipFill>
        <p:spPr bwMode="auto">
          <a:xfrm>
            <a:off x="4090988" y="1828800"/>
            <a:ext cx="317500" cy="381000"/>
          </a:xfrm>
          <a:prstGeom prst="rect">
            <a:avLst/>
          </a:prstGeom>
          <a:noFill/>
          <a:ln w="12700">
            <a:solidFill>
              <a:schemeClr val="tx1"/>
            </a:solidFill>
            <a:miter lim="800000"/>
            <a:headEnd/>
            <a:tailEnd/>
          </a:ln>
          <a:effectLst/>
        </p:spPr>
      </p:pic>
      <p:sp>
        <p:nvSpPr>
          <p:cNvPr id="759830" name="Rectangle 22"/>
          <p:cNvSpPr>
            <a:spLocks noChangeArrowheads="1"/>
          </p:cNvSpPr>
          <p:nvPr/>
        </p:nvSpPr>
        <p:spPr bwMode="auto">
          <a:xfrm>
            <a:off x="4494213" y="18288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59831" name="Rectangle 23"/>
          <p:cNvSpPr>
            <a:spLocks noChangeArrowheads="1"/>
          </p:cNvSpPr>
          <p:nvPr/>
        </p:nvSpPr>
        <p:spPr bwMode="auto">
          <a:xfrm>
            <a:off x="4875213" y="18288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59832" name="Rectangle 24"/>
          <p:cNvSpPr>
            <a:spLocks noChangeArrowheads="1"/>
          </p:cNvSpPr>
          <p:nvPr/>
        </p:nvSpPr>
        <p:spPr bwMode="auto">
          <a:xfrm>
            <a:off x="5256213" y="18288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59833" name="Rectangle 25"/>
          <p:cNvSpPr>
            <a:spLocks noChangeArrowheads="1"/>
          </p:cNvSpPr>
          <p:nvPr/>
        </p:nvSpPr>
        <p:spPr bwMode="auto">
          <a:xfrm>
            <a:off x="5637213" y="18288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59834" name="Rectangle 26"/>
          <p:cNvSpPr>
            <a:spLocks noChangeArrowheads="1"/>
          </p:cNvSpPr>
          <p:nvPr/>
        </p:nvSpPr>
        <p:spPr bwMode="auto">
          <a:xfrm>
            <a:off x="6019800" y="18288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pic>
        <p:nvPicPr>
          <p:cNvPr id="759835" name="Picture 27"/>
          <p:cNvPicPr>
            <a:picLocks noChangeArrowheads="1"/>
          </p:cNvPicPr>
          <p:nvPr/>
        </p:nvPicPr>
        <p:blipFill>
          <a:blip r:embed="rId4" cstate="print"/>
          <a:srcRect/>
          <a:stretch>
            <a:fillRect/>
          </a:stretch>
        </p:blipFill>
        <p:spPr bwMode="auto">
          <a:xfrm>
            <a:off x="7494588" y="1828800"/>
            <a:ext cx="320675" cy="381000"/>
          </a:xfrm>
          <a:prstGeom prst="rect">
            <a:avLst/>
          </a:prstGeom>
          <a:noFill/>
          <a:ln w="12700">
            <a:solidFill>
              <a:schemeClr val="tx1"/>
            </a:solidFill>
            <a:miter lim="800000"/>
            <a:headEnd/>
            <a:tailEnd/>
          </a:ln>
          <a:effectLst/>
        </p:spPr>
      </p:pic>
      <p:sp>
        <p:nvSpPr>
          <p:cNvPr id="759836" name="Rectangle 28"/>
          <p:cNvSpPr>
            <a:spLocks noChangeArrowheads="1"/>
          </p:cNvSpPr>
          <p:nvPr/>
        </p:nvSpPr>
        <p:spPr bwMode="auto">
          <a:xfrm flipH="1">
            <a:off x="8335963" y="18288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pic>
        <p:nvPicPr>
          <p:cNvPr id="759837" name="Picture 29"/>
          <p:cNvPicPr>
            <a:picLocks noChangeArrowheads="1"/>
          </p:cNvPicPr>
          <p:nvPr/>
        </p:nvPicPr>
        <p:blipFill>
          <a:blip r:embed="rId4" cstate="print"/>
          <a:srcRect/>
          <a:stretch>
            <a:fillRect/>
          </a:stretch>
        </p:blipFill>
        <p:spPr bwMode="auto">
          <a:xfrm>
            <a:off x="9067800" y="1828800"/>
            <a:ext cx="320675" cy="381000"/>
          </a:xfrm>
          <a:prstGeom prst="rect">
            <a:avLst/>
          </a:prstGeom>
          <a:noFill/>
          <a:ln w="12700">
            <a:solidFill>
              <a:schemeClr val="tx1"/>
            </a:solidFill>
            <a:miter lim="800000"/>
            <a:headEnd/>
            <a:tailEnd/>
          </a:ln>
          <a:effectLst/>
        </p:spPr>
      </p:pic>
      <p:sp>
        <p:nvSpPr>
          <p:cNvPr id="759838" name="Rectangle 30"/>
          <p:cNvSpPr>
            <a:spLocks noChangeArrowheads="1"/>
          </p:cNvSpPr>
          <p:nvPr/>
        </p:nvSpPr>
        <p:spPr bwMode="auto">
          <a:xfrm flipH="1">
            <a:off x="7129463" y="18288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59839" name="Rectangle 31"/>
          <p:cNvSpPr>
            <a:spLocks noChangeArrowheads="1"/>
          </p:cNvSpPr>
          <p:nvPr/>
        </p:nvSpPr>
        <p:spPr bwMode="auto">
          <a:xfrm flipH="1">
            <a:off x="8701088" y="18288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pic>
        <p:nvPicPr>
          <p:cNvPr id="759840" name="Picture 32"/>
          <p:cNvPicPr>
            <a:picLocks noChangeArrowheads="1"/>
          </p:cNvPicPr>
          <p:nvPr/>
        </p:nvPicPr>
        <p:blipFill>
          <a:blip r:embed="rId6" cstate="print"/>
          <a:srcRect/>
          <a:stretch>
            <a:fillRect/>
          </a:stretch>
        </p:blipFill>
        <p:spPr bwMode="auto">
          <a:xfrm>
            <a:off x="7885113" y="1828800"/>
            <a:ext cx="381000" cy="381000"/>
          </a:xfrm>
          <a:prstGeom prst="rect">
            <a:avLst/>
          </a:prstGeom>
          <a:noFill/>
          <a:ln w="12700">
            <a:solidFill>
              <a:schemeClr val="tx1"/>
            </a:solidFill>
            <a:miter lim="800000"/>
            <a:headEnd/>
            <a:tailEnd/>
          </a:ln>
          <a:effectLst/>
        </p:spPr>
      </p:pic>
      <p:graphicFrame>
        <p:nvGraphicFramePr>
          <p:cNvPr id="759841" name="Object 33"/>
          <p:cNvGraphicFramePr>
            <a:graphicFrameLocks noChangeAspect="1"/>
          </p:cNvGraphicFramePr>
          <p:nvPr/>
        </p:nvGraphicFramePr>
        <p:xfrm>
          <a:off x="457200" y="3886200"/>
          <a:ext cx="2362200" cy="1941513"/>
        </p:xfrm>
        <a:graphic>
          <a:graphicData uri="http://schemas.openxmlformats.org/presentationml/2006/ole">
            <p:oleObj spid="_x0000_s553986" name="Artwork" r:id="rId7" imgW="3848434" imgH="3162574" progId="">
              <p:embed/>
            </p:oleObj>
          </a:graphicData>
        </a:graphic>
      </p:graphicFrame>
      <p:sp>
        <p:nvSpPr>
          <p:cNvPr id="759843" name="Text Box 35"/>
          <p:cNvSpPr txBox="1">
            <a:spLocks noChangeArrowheads="1"/>
          </p:cNvSpPr>
          <p:nvPr/>
        </p:nvSpPr>
        <p:spPr bwMode="auto">
          <a:xfrm>
            <a:off x="533400" y="6019800"/>
            <a:ext cx="9144000" cy="581025"/>
          </a:xfrm>
          <a:prstGeom prst="rect">
            <a:avLst/>
          </a:prstGeom>
          <a:noFill/>
          <a:ln w="12700">
            <a:noFill/>
            <a:miter lim="800000"/>
            <a:headEnd/>
            <a:tailEnd/>
          </a:ln>
          <a:effectLst/>
        </p:spPr>
        <p:txBody>
          <a:bodyPr>
            <a:spAutoFit/>
          </a:bodyPr>
          <a:lstStyle/>
          <a:p>
            <a:pPr>
              <a:spcBef>
                <a:spcPct val="50000"/>
              </a:spcBef>
            </a:pPr>
            <a:r>
              <a:rPr lang="en-US" b="1">
                <a:latin typeface="Arial" charset="0"/>
              </a:rPr>
              <a:t>100-Hue Test                                        Head Movements                                Human and Object      								Motion             </a:t>
            </a:r>
          </a:p>
        </p:txBody>
      </p:sp>
      <p:pic>
        <p:nvPicPr>
          <p:cNvPr id="759844" name="Picture 36"/>
          <p:cNvPicPr>
            <a:picLocks noChangeAspect="1" noChangeArrowheads="1"/>
          </p:cNvPicPr>
          <p:nvPr/>
        </p:nvPicPr>
        <p:blipFill>
          <a:blip r:embed="rId8" cstate="print"/>
          <a:srcRect/>
          <a:stretch>
            <a:fillRect/>
          </a:stretch>
        </p:blipFill>
        <p:spPr bwMode="auto">
          <a:xfrm>
            <a:off x="7848600" y="4191000"/>
            <a:ext cx="1152525" cy="866775"/>
          </a:xfrm>
          <a:prstGeom prst="rect">
            <a:avLst/>
          </a:prstGeom>
          <a:noFill/>
          <a:ln w="12700">
            <a:noFill/>
            <a:miter lim="800000"/>
            <a:headEnd/>
            <a:tailEnd/>
          </a:ln>
          <a:effectLst/>
        </p:spPr>
      </p:pic>
      <p:pic>
        <p:nvPicPr>
          <p:cNvPr id="759845" name="Picture 37"/>
          <p:cNvPicPr>
            <a:picLocks noChangeAspect="1" noChangeArrowheads="1"/>
          </p:cNvPicPr>
          <p:nvPr/>
        </p:nvPicPr>
        <p:blipFill>
          <a:blip r:embed="rId9" cstate="print"/>
          <a:srcRect/>
          <a:stretch>
            <a:fillRect/>
          </a:stretch>
        </p:blipFill>
        <p:spPr bwMode="auto">
          <a:xfrm>
            <a:off x="7848600" y="5105400"/>
            <a:ext cx="1174750" cy="885825"/>
          </a:xfrm>
          <a:prstGeom prst="rect">
            <a:avLst/>
          </a:prstGeom>
          <a:noFill/>
          <a:ln w="12700">
            <a:noFill/>
            <a:miter lim="800000"/>
            <a:headEnd/>
            <a:tailEnd/>
          </a:ln>
          <a:effectLst/>
        </p:spPr>
      </p:pic>
      <p:pic>
        <p:nvPicPr>
          <p:cNvPr id="759846" name="HM_fast_f.avi">
            <a:hlinkClick r:id="" action="ppaction://media"/>
          </p:cNvPr>
          <p:cNvPicPr>
            <a:picLocks noRot="1" noChangeAspect="1" noChangeArrowheads="1"/>
          </p:cNvPicPr>
          <p:nvPr>
            <a:videoFile r:link="rId2"/>
          </p:nvPr>
        </p:nvPicPr>
        <p:blipFill>
          <a:blip r:embed="rId10" cstate="print"/>
          <a:srcRect/>
          <a:stretch>
            <a:fillRect/>
          </a:stretch>
        </p:blipFill>
        <p:spPr bwMode="auto">
          <a:xfrm>
            <a:off x="4343400" y="3657600"/>
            <a:ext cx="1289050" cy="2282825"/>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5984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59846"/>
                                        </p:tgtEl>
                                      </p:cBhvr>
                                    </p:cmd>
                                  </p:childTnLst>
                                </p:cTn>
                              </p:par>
                            </p:childTnLst>
                          </p:cTn>
                        </p:par>
                      </p:childTnLst>
                    </p:cTn>
                  </p:par>
                </p:childTnLst>
              </p:cTn>
              <p:nextCondLst>
                <p:cond evt="onClick" delay="0">
                  <p:tgtEl>
                    <p:spTgt spid="759846"/>
                  </p:tgtEl>
                </p:cond>
              </p:nextCondLst>
            </p:seq>
            <p:video>
              <p:cMediaNode>
                <p:cTn id="7" fill="hold" display="0">
                  <p:stCondLst>
                    <p:cond delay="indefinite"/>
                  </p:stCondLst>
                  <p:endCondLst>
                    <p:cond evt="onNext" delay="0">
                      <p:tgtEl>
                        <p:sldTgt/>
                      </p:tgtEl>
                    </p:cond>
                    <p:cond evt="onPrev" delay="0">
                      <p:tgtEl>
                        <p:sldTgt/>
                      </p:tgtEl>
                    </p:cond>
                  </p:endCondLst>
                </p:cTn>
                <p:tgtEl>
                  <p:spTgt spid="759846"/>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1026"/>
          <p:cNvSpPr>
            <a:spLocks noGrp="1" noChangeArrowheads="1"/>
          </p:cNvSpPr>
          <p:nvPr>
            <p:ph type="title"/>
          </p:nvPr>
        </p:nvSpPr>
        <p:spPr/>
        <p:txBody>
          <a:bodyPr/>
          <a:lstStyle/>
          <a:p>
            <a:r>
              <a:rPr lang="en-US"/>
              <a:t>What's all this fuss about data analysis?</a:t>
            </a:r>
          </a:p>
        </p:txBody>
      </p:sp>
      <p:sp>
        <p:nvSpPr>
          <p:cNvPr id="532591" name="Rectangle 1135"/>
          <p:cNvSpPr>
            <a:spLocks noChangeArrowheads="1"/>
          </p:cNvSpPr>
          <p:nvPr/>
        </p:nvSpPr>
        <p:spPr bwMode="auto">
          <a:xfrm>
            <a:off x="304800" y="5511800"/>
            <a:ext cx="9571038" cy="366713"/>
          </a:xfrm>
          <a:prstGeom prst="rect">
            <a:avLst/>
          </a:prstGeom>
          <a:noFill/>
          <a:ln w="12700">
            <a:noFill/>
            <a:miter lim="800000"/>
            <a:headEnd/>
            <a:tailEnd/>
          </a:ln>
          <a:effectLst/>
        </p:spPr>
        <p:txBody>
          <a:bodyPr>
            <a:spAutoFit/>
          </a:bodyPr>
          <a:lstStyle/>
          <a:p>
            <a:endParaRPr lang="en-US" sz="1800"/>
          </a:p>
        </p:txBody>
      </p:sp>
      <p:pic>
        <p:nvPicPr>
          <p:cNvPr id="532593" name="Picture 1137" descr="junk2"/>
          <p:cNvPicPr>
            <a:picLocks noChangeAspect="1" noChangeArrowheads="1"/>
          </p:cNvPicPr>
          <p:nvPr/>
        </p:nvPicPr>
        <p:blipFill>
          <a:blip r:embed="rId4" cstate="print"/>
          <a:srcRect l="13370" r="14429"/>
          <a:stretch>
            <a:fillRect/>
          </a:stretch>
        </p:blipFill>
        <p:spPr bwMode="auto">
          <a:xfrm>
            <a:off x="1600200" y="1752600"/>
            <a:ext cx="2057400" cy="1295400"/>
          </a:xfrm>
          <a:prstGeom prst="rect">
            <a:avLst/>
          </a:prstGeom>
          <a:noFill/>
        </p:spPr>
      </p:pic>
      <p:sp>
        <p:nvSpPr>
          <p:cNvPr id="532594" name="Text Box 1138"/>
          <p:cNvSpPr txBox="1">
            <a:spLocks noChangeArrowheads="1"/>
          </p:cNvSpPr>
          <p:nvPr/>
        </p:nvSpPr>
        <p:spPr bwMode="auto">
          <a:xfrm>
            <a:off x="3886200" y="1905000"/>
            <a:ext cx="4191000" cy="3530600"/>
          </a:xfrm>
          <a:prstGeom prst="rect">
            <a:avLst/>
          </a:prstGeom>
          <a:noFill/>
          <a:ln w="12700">
            <a:noFill/>
            <a:miter lim="800000"/>
            <a:headEnd/>
            <a:tailEnd/>
          </a:ln>
          <a:effectLst/>
        </p:spPr>
        <p:txBody>
          <a:bodyPr>
            <a:spAutoFit/>
          </a:bodyPr>
          <a:lstStyle/>
          <a:p>
            <a:pPr>
              <a:spcBef>
                <a:spcPct val="50000"/>
              </a:spcBef>
            </a:pPr>
            <a:r>
              <a:rPr lang="en-US" sz="1800" b="1"/>
              <a:t>1 Brain Volume:</a:t>
            </a:r>
          </a:p>
          <a:p>
            <a:pPr>
              <a:spcBef>
                <a:spcPct val="50000"/>
              </a:spcBef>
            </a:pPr>
            <a:r>
              <a:rPr lang="en-US" sz="1800" b="1"/>
              <a:t>10,000 to 100,000 tissue-containing voxels </a:t>
            </a:r>
          </a:p>
          <a:p>
            <a:pPr>
              <a:spcBef>
                <a:spcPct val="50000"/>
              </a:spcBef>
            </a:pPr>
            <a:endParaRPr lang="en-US" sz="1800" b="1"/>
          </a:p>
          <a:p>
            <a:pPr>
              <a:spcBef>
                <a:spcPct val="50000"/>
              </a:spcBef>
            </a:pPr>
            <a:r>
              <a:rPr lang="en-US" sz="1800" b="1"/>
              <a:t>10 scan series:</a:t>
            </a:r>
          </a:p>
          <a:p>
            <a:pPr>
              <a:spcBef>
                <a:spcPct val="50000"/>
              </a:spcBef>
            </a:pPr>
            <a:r>
              <a:rPr lang="en-US" sz="1800" b="1"/>
              <a:t>each containing 100-400 time points</a:t>
            </a:r>
          </a:p>
          <a:p>
            <a:pPr>
              <a:spcBef>
                <a:spcPct val="50000"/>
              </a:spcBef>
            </a:pPr>
            <a:endParaRPr lang="en-US" sz="1800" b="1"/>
          </a:p>
          <a:p>
            <a:pPr>
              <a:spcBef>
                <a:spcPct val="50000"/>
              </a:spcBef>
            </a:pPr>
            <a:endParaRPr lang="en-US" sz="1800" b="1"/>
          </a:p>
          <a:p>
            <a:pPr>
              <a:spcBef>
                <a:spcPct val="50000"/>
              </a:spcBef>
            </a:pPr>
            <a:r>
              <a:rPr lang="en-US" sz="1800" b="1"/>
              <a:t>10 subjects</a:t>
            </a:r>
          </a:p>
        </p:txBody>
      </p:sp>
      <p:graphicFrame>
        <p:nvGraphicFramePr>
          <p:cNvPr id="642055" name="Object 1031"/>
          <p:cNvGraphicFramePr>
            <a:graphicFrameLocks noChangeAspect="1"/>
          </p:cNvGraphicFramePr>
          <p:nvPr/>
        </p:nvGraphicFramePr>
        <p:xfrm>
          <a:off x="1676400" y="3124200"/>
          <a:ext cx="2057400" cy="1365250"/>
        </p:xfrm>
        <a:graphic>
          <a:graphicData uri="http://schemas.openxmlformats.org/presentationml/2006/ole">
            <p:oleObj spid="_x0000_s555010" name="Worksheet" r:id="rId5" imgW="2369160" imgH="1571760" progId="Excel.Sheet.8">
              <p:embed/>
            </p:oleObj>
          </a:graphicData>
        </a:graphic>
      </p:graphicFrame>
      <p:pic>
        <p:nvPicPr>
          <p:cNvPr id="532596" name="Picture 1140" descr="junk"/>
          <p:cNvPicPr>
            <a:picLocks noChangeAspect="1" noChangeArrowheads="1"/>
          </p:cNvPicPr>
          <p:nvPr/>
        </p:nvPicPr>
        <p:blipFill>
          <a:blip r:embed="rId6" cstate="print"/>
          <a:srcRect l="11169" t="16754" r="30193" b="7854"/>
          <a:stretch>
            <a:fillRect/>
          </a:stretch>
        </p:blipFill>
        <p:spPr bwMode="auto">
          <a:xfrm>
            <a:off x="1905000" y="4724400"/>
            <a:ext cx="1600200" cy="1371600"/>
          </a:xfrm>
          <a:prstGeom prst="rect">
            <a:avLst/>
          </a:prstGeom>
          <a:noFill/>
        </p:spPr>
      </p:pic>
      <p:sp>
        <p:nvSpPr>
          <p:cNvPr id="532600" name="WordArt 1144"/>
          <p:cNvSpPr>
            <a:spLocks noChangeArrowheads="1" noChangeShapeType="1" noTextEdit="1"/>
          </p:cNvSpPr>
          <p:nvPr/>
        </p:nvSpPr>
        <p:spPr bwMode="auto">
          <a:xfrm>
            <a:off x="4800600" y="5867400"/>
            <a:ext cx="4575175" cy="644525"/>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outerShdw>
                </a:effectLst>
                <a:latin typeface="Arial Black"/>
              </a:rPr>
              <a:t>Total: 300 MILLION data points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1026"/>
          <p:cNvSpPr>
            <a:spLocks noGrp="1" noChangeArrowheads="1"/>
          </p:cNvSpPr>
          <p:nvPr>
            <p:ph type="title"/>
          </p:nvPr>
        </p:nvSpPr>
        <p:spPr/>
        <p:txBody>
          <a:bodyPr/>
          <a:lstStyle/>
          <a:p>
            <a:r>
              <a:rPr lang="en-US"/>
              <a:t>Software Tools for Analysis of fMRI datasets</a:t>
            </a:r>
          </a:p>
        </p:txBody>
      </p:sp>
      <p:sp>
        <p:nvSpPr>
          <p:cNvPr id="505859" name="Rectangle 1027"/>
          <p:cNvSpPr>
            <a:spLocks noGrp="1" noChangeArrowheads="1"/>
          </p:cNvSpPr>
          <p:nvPr>
            <p:ph type="body" idx="1"/>
          </p:nvPr>
        </p:nvSpPr>
        <p:spPr>
          <a:xfrm>
            <a:off x="1241425" y="1935163"/>
            <a:ext cx="4168775" cy="4465637"/>
          </a:xfrm>
        </p:spPr>
        <p:txBody>
          <a:bodyPr/>
          <a:lstStyle/>
          <a:p>
            <a:pPr>
              <a:buFont typeface="Wingdings" pitchFamily="2" charset="2"/>
              <a:buNone/>
            </a:pPr>
            <a:r>
              <a:rPr lang="en-US" sz="2400" b="1">
                <a:effectLst/>
              </a:rPr>
              <a:t>AFNI</a:t>
            </a:r>
          </a:p>
          <a:p>
            <a:pPr>
              <a:spcBef>
                <a:spcPct val="0"/>
              </a:spcBef>
              <a:buClrTx/>
              <a:buFontTx/>
              <a:buNone/>
            </a:pPr>
            <a:r>
              <a:rPr lang="en-US" sz="2000">
                <a:hlinkClick r:id="rId3"/>
              </a:rPr>
              <a:t>http://</a:t>
            </a:r>
            <a:r>
              <a:rPr lang="en-US" sz="2000">
                <a:solidFill>
                  <a:schemeClr val="tx2"/>
                </a:solidFill>
                <a:effectLst>
                  <a:outerShdw blurRad="38100" dist="38100" dir="2700000" algn="tl">
                    <a:srgbClr val="FFFFFF"/>
                  </a:outerShdw>
                </a:effectLst>
                <a:hlinkClick r:id="rId3"/>
              </a:rPr>
              <a:t>a</a:t>
            </a:r>
            <a:r>
              <a:rPr lang="en-US" sz="2000">
                <a:solidFill>
                  <a:schemeClr val="tx2"/>
                </a:solidFill>
                <a:effectLst>
                  <a:outerShdw blurRad="38100" dist="38100" dir="2700000" algn="tl">
                    <a:srgbClr val="FFFFFF"/>
                  </a:outerShdw>
                </a:effectLst>
              </a:rPr>
              <a:t>fni.nimh.nih.gov</a:t>
            </a:r>
          </a:p>
          <a:p>
            <a:pPr>
              <a:spcBef>
                <a:spcPct val="0"/>
              </a:spcBef>
              <a:buClrTx/>
              <a:buFontTx/>
              <a:buNone/>
            </a:pPr>
            <a:endParaRPr lang="en-US" sz="2000">
              <a:effectLst/>
            </a:endParaRPr>
          </a:p>
          <a:p>
            <a:pPr>
              <a:spcBef>
                <a:spcPct val="0"/>
              </a:spcBef>
              <a:buClrTx/>
              <a:buFontTx/>
              <a:buNone/>
            </a:pPr>
            <a:r>
              <a:rPr lang="en-US" sz="2400" b="1">
                <a:effectLst/>
              </a:rPr>
              <a:t>FEAT/FSL</a:t>
            </a:r>
          </a:p>
          <a:p>
            <a:pPr>
              <a:buFont typeface="Wingdings" pitchFamily="2" charset="2"/>
              <a:buNone/>
            </a:pPr>
            <a:r>
              <a:rPr lang="en-US" sz="2000">
                <a:solidFill>
                  <a:schemeClr val="tx2"/>
                </a:solidFill>
                <a:effectLst/>
                <a:hlinkClick r:id="rId4"/>
              </a:rPr>
              <a:t>http://w</a:t>
            </a:r>
            <a:r>
              <a:rPr lang="en-US" sz="2000">
                <a:solidFill>
                  <a:schemeClr val="tx2"/>
                </a:solidFill>
                <a:effectLst/>
              </a:rPr>
              <a:t>ww.fmrib.ox.ac.uk</a:t>
            </a:r>
          </a:p>
          <a:p>
            <a:pPr>
              <a:buFont typeface="Wingdings" pitchFamily="2" charset="2"/>
              <a:buNone/>
            </a:pPr>
            <a:endParaRPr lang="en-US" sz="2000">
              <a:effectLst/>
            </a:endParaRPr>
          </a:p>
          <a:p>
            <a:pPr>
              <a:buFont typeface="Wingdings" pitchFamily="2" charset="2"/>
              <a:buNone/>
            </a:pPr>
            <a:r>
              <a:rPr lang="en-US" sz="2400" b="1">
                <a:effectLst/>
              </a:rPr>
              <a:t>SPM</a:t>
            </a:r>
          </a:p>
          <a:p>
            <a:pPr>
              <a:buFont typeface="Wingdings" pitchFamily="2" charset="2"/>
              <a:buNone/>
            </a:pPr>
            <a:r>
              <a:rPr lang="en-US" sz="2000">
                <a:effectLst/>
                <a:hlinkClick r:id="rId5"/>
              </a:rPr>
              <a:t>http://www.fil.ion.ucl.ac.uk/spm</a:t>
            </a:r>
            <a:endParaRPr lang="en-US" sz="2000">
              <a:effectLst/>
            </a:endParaRPr>
          </a:p>
          <a:p>
            <a:pPr>
              <a:buFont typeface="Wingdings" pitchFamily="2" charset="2"/>
              <a:buNone/>
            </a:pPr>
            <a:endParaRPr lang="en-US" sz="2000">
              <a:effectLst/>
            </a:endParaRPr>
          </a:p>
          <a:p>
            <a:pPr>
              <a:buFont typeface="Wingdings" pitchFamily="2" charset="2"/>
              <a:buNone/>
            </a:pPr>
            <a:r>
              <a:rPr lang="en-US" sz="2400" b="1">
                <a:effectLst/>
              </a:rPr>
              <a:t>Brain Voyager </a:t>
            </a:r>
          </a:p>
          <a:p>
            <a:pPr>
              <a:buFont typeface="Wingdings" pitchFamily="2" charset="2"/>
              <a:buNone/>
            </a:pPr>
            <a:r>
              <a:rPr lang="en-US" sz="2000">
                <a:effectLst/>
                <a:hlinkClick r:id="rId6"/>
              </a:rPr>
              <a:t>http://www.brainvoyager.com/</a:t>
            </a:r>
            <a:r>
              <a:rPr lang="en-US" sz="2000">
                <a:effectLst/>
              </a:rPr>
              <a:t>	</a:t>
            </a:r>
            <a:endParaRPr lang="en-US" sz="2000" u="sng">
              <a:effectLst/>
            </a:endParaRPr>
          </a:p>
          <a:p>
            <a:pPr>
              <a:buFont typeface="Wingdings" pitchFamily="2" charset="2"/>
              <a:buNone/>
            </a:pPr>
            <a:endParaRPr lang="en-US" sz="1800">
              <a:effectLst/>
            </a:endParaRPr>
          </a:p>
          <a:p>
            <a:pPr>
              <a:buFont typeface="Wingdings" pitchFamily="2" charset="2"/>
              <a:buNone/>
            </a:pPr>
            <a:endParaRPr lang="en-US" sz="1800">
              <a:effectLst/>
            </a:endParaRPr>
          </a:p>
          <a:p>
            <a:pPr>
              <a:buFont typeface="Wingdings" pitchFamily="2" charset="2"/>
              <a:buNone/>
            </a:pPr>
            <a:endParaRPr lang="en-US" sz="1800" u="sng">
              <a:effectLst/>
            </a:endParaRPr>
          </a:p>
          <a:p>
            <a:pPr>
              <a:buFont typeface="Wingdings" pitchFamily="2" charset="2"/>
              <a:buNone/>
            </a:pPr>
            <a:endParaRPr lang="en-US" sz="1800">
              <a:effectLst/>
            </a:endParaRPr>
          </a:p>
          <a:p>
            <a:endParaRPr lang="en-US" sz="2600"/>
          </a:p>
        </p:txBody>
      </p:sp>
      <p:sp>
        <p:nvSpPr>
          <p:cNvPr id="505861" name="Rectangle 1029"/>
          <p:cNvSpPr>
            <a:spLocks noChangeArrowheads="1"/>
          </p:cNvSpPr>
          <p:nvPr/>
        </p:nvSpPr>
        <p:spPr bwMode="auto">
          <a:xfrm>
            <a:off x="5486400" y="1905000"/>
            <a:ext cx="4389438" cy="4465638"/>
          </a:xfrm>
          <a:prstGeom prst="rect">
            <a:avLst/>
          </a:prstGeom>
          <a:noFill/>
          <a:ln w="12700">
            <a:noFill/>
            <a:miter lim="800000"/>
            <a:headEnd/>
            <a:tailEnd/>
          </a:ln>
          <a:effectLst/>
        </p:spPr>
        <p:txBody>
          <a:bodyPr lIns="87312" tIns="44450" rIns="87312" bIns="44450"/>
          <a:lstStyle/>
          <a:p>
            <a:pPr marL="317500" indent="-317500" defTabSz="846138">
              <a:lnSpc>
                <a:spcPct val="90000"/>
              </a:lnSpc>
              <a:spcBef>
                <a:spcPct val="20000"/>
              </a:spcBef>
              <a:buClr>
                <a:schemeClr val="accent2"/>
              </a:buClr>
              <a:buFont typeface="Wingdings" pitchFamily="2" charset="2"/>
              <a:buNone/>
            </a:pPr>
            <a:endParaRPr lang="en-US" sz="1800"/>
          </a:p>
          <a:p>
            <a:pPr marL="317500" indent="-317500" defTabSz="846138">
              <a:lnSpc>
                <a:spcPct val="90000"/>
              </a:lnSpc>
              <a:spcBef>
                <a:spcPct val="20000"/>
              </a:spcBef>
              <a:buClr>
                <a:schemeClr val="accent2"/>
              </a:buClr>
              <a:buFont typeface="Wingdings" pitchFamily="2" charset="2"/>
              <a:buNone/>
            </a:pPr>
            <a:r>
              <a:rPr lang="en-US" sz="2000" b="1"/>
              <a:t>Event-Related analysis by Doug Greve, MGH</a:t>
            </a:r>
          </a:p>
          <a:p>
            <a:pPr marL="317500" indent="-317500" defTabSz="846138">
              <a:lnSpc>
                <a:spcPct val="90000"/>
              </a:lnSpc>
              <a:spcBef>
                <a:spcPct val="20000"/>
              </a:spcBef>
              <a:buClr>
                <a:schemeClr val="accent2"/>
              </a:buClr>
              <a:buFont typeface="Wingdings" pitchFamily="2" charset="2"/>
              <a:buNone/>
            </a:pPr>
            <a:r>
              <a:rPr lang="en-US" sz="2000"/>
              <a:t>ftp://ftp.nmr.mgh.harvard.edu/pub/flat/fmri-analysis/</a:t>
            </a:r>
          </a:p>
          <a:p>
            <a:pPr marL="317500" indent="-317500" defTabSz="846138">
              <a:lnSpc>
                <a:spcPct val="90000"/>
              </a:lnSpc>
              <a:spcBef>
                <a:spcPct val="20000"/>
              </a:spcBef>
              <a:buClr>
                <a:schemeClr val="accent2"/>
              </a:buClr>
              <a:buFont typeface="Wingdings" pitchFamily="2" charset="2"/>
              <a:buNone/>
            </a:pPr>
            <a:endParaRPr lang="en-US" sz="2000"/>
          </a:p>
          <a:p>
            <a:pPr marL="317500" indent="-317500" defTabSz="846138">
              <a:lnSpc>
                <a:spcPct val="90000"/>
              </a:lnSpc>
              <a:spcBef>
                <a:spcPct val="20000"/>
              </a:spcBef>
              <a:buClr>
                <a:schemeClr val="accent2"/>
              </a:buClr>
              <a:buFont typeface="Wingdings" pitchFamily="2" charset="2"/>
              <a:buNone/>
            </a:pPr>
            <a:r>
              <a:rPr lang="en-US" sz="2000" b="1"/>
              <a:t>GLM by Keith Worsley, MNI</a:t>
            </a:r>
          </a:p>
          <a:p>
            <a:pPr marL="317500" indent="-317500" defTabSz="846138">
              <a:lnSpc>
                <a:spcPct val="90000"/>
              </a:lnSpc>
              <a:spcBef>
                <a:spcPct val="20000"/>
              </a:spcBef>
              <a:buClr>
                <a:schemeClr val="accent2"/>
              </a:buClr>
              <a:buFont typeface="Wingdings" pitchFamily="2" charset="2"/>
              <a:buNone/>
            </a:pPr>
            <a:r>
              <a:rPr lang="en-US" sz="2000">
                <a:hlinkClick r:id="rId7"/>
              </a:rPr>
              <a:t>http://www.bic.mni.mcgill.ca/users/keith</a:t>
            </a:r>
            <a:endParaRPr lang="en-US" sz="2000"/>
          </a:p>
          <a:p>
            <a:pPr marL="317500" indent="-317500" defTabSz="846138">
              <a:lnSpc>
                <a:spcPct val="90000"/>
              </a:lnSpc>
              <a:spcBef>
                <a:spcPct val="20000"/>
              </a:spcBef>
              <a:buClr>
                <a:schemeClr val="accent2"/>
              </a:buClr>
              <a:buFont typeface="Wingdings" pitchFamily="2" charset="2"/>
              <a:buNone/>
            </a:pPr>
            <a:endParaRPr lang="en-US" sz="2000"/>
          </a:p>
          <a:p>
            <a:pPr marL="317500" indent="-317500" defTabSz="846138">
              <a:lnSpc>
                <a:spcPct val="90000"/>
              </a:lnSpc>
              <a:spcBef>
                <a:spcPct val="20000"/>
              </a:spcBef>
              <a:buClr>
                <a:schemeClr val="accent2"/>
              </a:buClr>
              <a:buFont typeface="Wingdings" pitchFamily="2" charset="2"/>
              <a:buNone/>
            </a:pPr>
            <a:endParaRPr lang="en-US" sz="2000"/>
          </a:p>
          <a:p>
            <a:pPr marL="317500" indent="-317500" defTabSz="846138">
              <a:lnSpc>
                <a:spcPct val="90000"/>
              </a:lnSpc>
              <a:spcBef>
                <a:spcPct val="20000"/>
              </a:spcBef>
              <a:buClr>
                <a:schemeClr val="accent2"/>
              </a:buClr>
              <a:buFont typeface="Wingdings" pitchFamily="2" charset="2"/>
              <a:buNone/>
            </a:pPr>
            <a:endParaRPr lang="en-US" sz="2000"/>
          </a:p>
          <a:p>
            <a:pPr marL="317500" indent="-317500" defTabSz="846138">
              <a:lnSpc>
                <a:spcPct val="90000"/>
              </a:lnSpc>
              <a:spcBef>
                <a:spcPct val="20000"/>
              </a:spcBef>
              <a:buClr>
                <a:schemeClr val="accent2"/>
              </a:buClr>
              <a:buFont typeface="Wingdings" pitchFamily="2" charset="2"/>
              <a:buNone/>
            </a:pPr>
            <a:endParaRPr lang="en-US" sz="20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1026"/>
          <p:cNvSpPr>
            <a:spLocks noGrp="1" noChangeArrowheads="1"/>
          </p:cNvSpPr>
          <p:nvPr>
            <p:ph type="title"/>
          </p:nvPr>
        </p:nvSpPr>
        <p:spPr/>
        <p:txBody>
          <a:bodyPr/>
          <a:lstStyle/>
          <a:p>
            <a:r>
              <a:rPr lang="en-US"/>
              <a:t>Typical Processing Steps</a:t>
            </a:r>
          </a:p>
        </p:txBody>
      </p:sp>
      <p:sp>
        <p:nvSpPr>
          <p:cNvPr id="538627" name="Rectangle 1027"/>
          <p:cNvSpPr>
            <a:spLocks noGrp="1" noChangeArrowheads="1"/>
          </p:cNvSpPr>
          <p:nvPr>
            <p:ph type="body" sz="half" idx="1"/>
          </p:nvPr>
        </p:nvSpPr>
        <p:spPr>
          <a:xfrm>
            <a:off x="1241425" y="1935163"/>
            <a:ext cx="8359775" cy="1951037"/>
          </a:xfrm>
        </p:spPr>
        <p:txBody>
          <a:bodyPr/>
          <a:lstStyle/>
          <a:p>
            <a:pPr>
              <a:lnSpc>
                <a:spcPct val="90000"/>
              </a:lnSpc>
            </a:pPr>
            <a:r>
              <a:rPr lang="en-US" sz="2200"/>
              <a:t>Collect fMRI Data</a:t>
            </a:r>
          </a:p>
          <a:p>
            <a:pPr>
              <a:lnSpc>
                <a:spcPct val="90000"/>
              </a:lnSpc>
            </a:pPr>
            <a:endParaRPr lang="en-US" sz="2200"/>
          </a:p>
          <a:p>
            <a:pPr>
              <a:lnSpc>
                <a:spcPct val="90000"/>
              </a:lnSpc>
            </a:pPr>
            <a:r>
              <a:rPr lang="en-US" sz="2200"/>
              <a:t>Preprocess:Image Registration </a:t>
            </a:r>
          </a:p>
          <a:p>
            <a:pPr>
              <a:lnSpc>
                <a:spcPct val="90000"/>
              </a:lnSpc>
            </a:pPr>
            <a:endParaRPr lang="en-US" sz="2200"/>
          </a:p>
          <a:p>
            <a:pPr>
              <a:lnSpc>
                <a:spcPct val="90000"/>
              </a:lnSpc>
            </a:pPr>
            <a:r>
              <a:rPr lang="en-US" sz="2200"/>
              <a:t>Find Active Regions</a:t>
            </a:r>
          </a:p>
          <a:p>
            <a:pPr>
              <a:lnSpc>
                <a:spcPct val="90000"/>
              </a:lnSpc>
            </a:pPr>
            <a:endParaRPr lang="en-US" sz="2200"/>
          </a:p>
          <a:p>
            <a:pPr>
              <a:lnSpc>
                <a:spcPct val="90000"/>
              </a:lnSpc>
            </a:pPr>
            <a:r>
              <a:rPr lang="en-US" sz="2200"/>
              <a:t>Make Data Summary</a:t>
            </a:r>
          </a:p>
          <a:p>
            <a:pPr>
              <a:lnSpc>
                <a:spcPct val="90000"/>
              </a:lnSpc>
            </a:pPr>
            <a:endParaRPr lang="en-US" sz="2200"/>
          </a:p>
          <a:p>
            <a:pPr>
              <a:lnSpc>
                <a:spcPct val="90000"/>
              </a:lnSpc>
            </a:pPr>
            <a:r>
              <a:rPr lang="en-US" sz="2200"/>
              <a:t>Perform traditional statistics across subjects</a:t>
            </a:r>
          </a:p>
        </p:txBody>
      </p:sp>
      <p:pic>
        <p:nvPicPr>
          <p:cNvPr id="538629" name="Picture 1029" descr="junk2"/>
          <p:cNvPicPr>
            <a:picLocks noChangeAspect="1" noChangeArrowheads="1"/>
          </p:cNvPicPr>
          <p:nvPr/>
        </p:nvPicPr>
        <p:blipFill>
          <a:blip r:embed="rId3" cstate="print"/>
          <a:srcRect l="13370" r="14429"/>
          <a:stretch>
            <a:fillRect/>
          </a:stretch>
        </p:blipFill>
        <p:spPr bwMode="auto">
          <a:xfrm>
            <a:off x="5410200" y="1828800"/>
            <a:ext cx="608013" cy="382588"/>
          </a:xfrm>
          <a:prstGeom prst="rect">
            <a:avLst/>
          </a:prstGeom>
          <a:noFill/>
        </p:spPr>
      </p:pic>
      <p:sp>
        <p:nvSpPr>
          <p:cNvPr id="538633" name="Text Box 1033"/>
          <p:cNvSpPr txBox="1">
            <a:spLocks noChangeArrowheads="1"/>
          </p:cNvSpPr>
          <p:nvPr/>
        </p:nvSpPr>
        <p:spPr bwMode="auto">
          <a:xfrm>
            <a:off x="1371600" y="5265738"/>
            <a:ext cx="3200400" cy="1098550"/>
          </a:xfrm>
          <a:prstGeom prst="rect">
            <a:avLst/>
          </a:prstGeom>
          <a:noFill/>
          <a:ln w="12700">
            <a:noFill/>
            <a:miter lim="800000"/>
            <a:headEnd/>
            <a:tailEnd/>
          </a:ln>
          <a:effectLst/>
        </p:spPr>
        <p:txBody>
          <a:bodyPr>
            <a:spAutoFit/>
          </a:bodyPr>
          <a:lstStyle/>
          <a:p>
            <a:pPr>
              <a:spcBef>
                <a:spcPct val="50000"/>
              </a:spcBef>
            </a:pPr>
            <a:r>
              <a:rPr lang="en-US" sz="1200"/>
              <a:t>      	Condition A      Condition B</a:t>
            </a:r>
          </a:p>
          <a:p>
            <a:pPr>
              <a:spcBef>
                <a:spcPct val="50000"/>
              </a:spcBef>
            </a:pPr>
            <a:r>
              <a:rPr lang="en-US" sz="1200"/>
              <a:t>PreCS Subject 1       3%                     5%</a:t>
            </a:r>
          </a:p>
          <a:p>
            <a:pPr>
              <a:spcBef>
                <a:spcPct val="50000"/>
              </a:spcBef>
            </a:pPr>
            <a:r>
              <a:rPr lang="en-US" sz="1200"/>
              <a:t>PreCS Subject 2       4%                     8%</a:t>
            </a:r>
          </a:p>
          <a:p>
            <a:pPr>
              <a:spcBef>
                <a:spcPct val="50000"/>
              </a:spcBef>
            </a:pPr>
            <a:r>
              <a:rPr lang="en-US" sz="1200"/>
              <a:t>PreCS Subject 3       1%                     2%</a:t>
            </a:r>
          </a:p>
        </p:txBody>
      </p:sp>
      <p:pic>
        <p:nvPicPr>
          <p:cNvPr id="538635" name="Picture 1035" descr="junk2"/>
          <p:cNvPicPr>
            <a:picLocks noChangeAspect="1" noChangeArrowheads="1"/>
          </p:cNvPicPr>
          <p:nvPr/>
        </p:nvPicPr>
        <p:blipFill>
          <a:blip r:embed="rId3" cstate="print"/>
          <a:srcRect l="13370" r="14429"/>
          <a:stretch>
            <a:fillRect/>
          </a:stretch>
        </p:blipFill>
        <p:spPr bwMode="auto">
          <a:xfrm>
            <a:off x="6781800" y="1828800"/>
            <a:ext cx="608013" cy="382588"/>
          </a:xfrm>
          <a:prstGeom prst="rect">
            <a:avLst/>
          </a:prstGeom>
          <a:noFill/>
        </p:spPr>
      </p:pic>
      <p:pic>
        <p:nvPicPr>
          <p:cNvPr id="538636" name="Picture 1036" descr="junk2"/>
          <p:cNvPicPr>
            <a:picLocks noChangeAspect="1" noChangeArrowheads="1"/>
          </p:cNvPicPr>
          <p:nvPr/>
        </p:nvPicPr>
        <p:blipFill>
          <a:blip r:embed="rId3" cstate="print"/>
          <a:srcRect l="13370" r="14429"/>
          <a:stretch>
            <a:fillRect/>
          </a:stretch>
        </p:blipFill>
        <p:spPr bwMode="auto">
          <a:xfrm>
            <a:off x="7467600" y="1828800"/>
            <a:ext cx="609600" cy="382588"/>
          </a:xfrm>
          <a:prstGeom prst="rect">
            <a:avLst/>
          </a:prstGeom>
          <a:noFill/>
        </p:spPr>
      </p:pic>
      <p:pic>
        <p:nvPicPr>
          <p:cNvPr id="538637" name="Picture 1037" descr="junk2"/>
          <p:cNvPicPr>
            <a:picLocks noChangeAspect="1" noChangeArrowheads="1"/>
          </p:cNvPicPr>
          <p:nvPr/>
        </p:nvPicPr>
        <p:blipFill>
          <a:blip r:embed="rId3" cstate="print"/>
          <a:srcRect l="13370" r="14429"/>
          <a:stretch>
            <a:fillRect/>
          </a:stretch>
        </p:blipFill>
        <p:spPr bwMode="auto">
          <a:xfrm>
            <a:off x="6096000" y="1828800"/>
            <a:ext cx="608013" cy="382588"/>
          </a:xfrm>
          <a:prstGeom prst="rect">
            <a:avLst/>
          </a:prstGeom>
          <a:noFill/>
        </p:spPr>
      </p:pic>
      <p:grpSp>
        <p:nvGrpSpPr>
          <p:cNvPr id="2" name="Group 1061"/>
          <p:cNvGrpSpPr>
            <a:grpSpLocks/>
          </p:cNvGrpSpPr>
          <p:nvPr/>
        </p:nvGrpSpPr>
        <p:grpSpPr bwMode="auto">
          <a:xfrm>
            <a:off x="5410200" y="3276600"/>
            <a:ext cx="838200" cy="527050"/>
            <a:chOff x="4128" y="2160"/>
            <a:chExt cx="528" cy="332"/>
          </a:xfrm>
        </p:grpSpPr>
        <p:pic>
          <p:nvPicPr>
            <p:cNvPr id="538642" name="Picture 1042" descr="junk2"/>
            <p:cNvPicPr>
              <a:picLocks noChangeAspect="1" noChangeArrowheads="1"/>
            </p:cNvPicPr>
            <p:nvPr/>
          </p:nvPicPr>
          <p:blipFill>
            <a:blip r:embed="rId3" cstate="print"/>
            <a:srcRect l="13370" r="14429"/>
            <a:stretch>
              <a:fillRect/>
            </a:stretch>
          </p:blipFill>
          <p:spPr bwMode="auto">
            <a:xfrm>
              <a:off x="4128" y="2160"/>
              <a:ext cx="528" cy="332"/>
            </a:xfrm>
            <a:prstGeom prst="rect">
              <a:avLst/>
            </a:prstGeom>
            <a:noFill/>
          </p:spPr>
        </p:pic>
        <p:sp>
          <p:nvSpPr>
            <p:cNvPr id="538647" name="Rectangle 1047"/>
            <p:cNvSpPr>
              <a:spLocks noChangeArrowheads="1"/>
            </p:cNvSpPr>
            <p:nvPr/>
          </p:nvSpPr>
          <p:spPr bwMode="auto">
            <a:xfrm>
              <a:off x="4320" y="2208"/>
              <a:ext cx="48" cy="48"/>
            </a:xfrm>
            <a:prstGeom prst="rect">
              <a:avLst/>
            </a:prstGeom>
            <a:solidFill>
              <a:schemeClr val="accent2"/>
            </a:solidFill>
            <a:ln w="12700">
              <a:noFill/>
              <a:miter lim="800000"/>
              <a:headEnd/>
              <a:tailEnd/>
            </a:ln>
            <a:effectLst/>
          </p:spPr>
          <p:txBody>
            <a:bodyPr wrap="none" anchor="ctr"/>
            <a:lstStyle/>
            <a:p>
              <a:endParaRPr lang="en-US"/>
            </a:p>
          </p:txBody>
        </p:sp>
        <p:sp>
          <p:nvSpPr>
            <p:cNvPr id="538648" name="Rectangle 1048"/>
            <p:cNvSpPr>
              <a:spLocks noChangeArrowheads="1"/>
            </p:cNvSpPr>
            <p:nvPr/>
          </p:nvSpPr>
          <p:spPr bwMode="auto">
            <a:xfrm>
              <a:off x="4560" y="2304"/>
              <a:ext cx="48" cy="48"/>
            </a:xfrm>
            <a:prstGeom prst="rect">
              <a:avLst/>
            </a:prstGeom>
            <a:solidFill>
              <a:schemeClr val="accent1"/>
            </a:solidFill>
            <a:ln w="12700">
              <a:noFill/>
              <a:miter lim="800000"/>
              <a:headEnd/>
              <a:tailEnd/>
            </a:ln>
            <a:effectLst/>
          </p:spPr>
          <p:txBody>
            <a:bodyPr wrap="none" anchor="ctr"/>
            <a:lstStyle/>
            <a:p>
              <a:endParaRPr lang="en-US"/>
            </a:p>
          </p:txBody>
        </p:sp>
        <p:sp>
          <p:nvSpPr>
            <p:cNvPr id="538649" name="Rectangle 1049"/>
            <p:cNvSpPr>
              <a:spLocks noChangeArrowheads="1"/>
            </p:cNvSpPr>
            <p:nvPr/>
          </p:nvSpPr>
          <p:spPr bwMode="auto">
            <a:xfrm>
              <a:off x="4512" y="2208"/>
              <a:ext cx="48" cy="48"/>
            </a:xfrm>
            <a:prstGeom prst="rect">
              <a:avLst/>
            </a:prstGeom>
            <a:solidFill>
              <a:schemeClr val="tx2"/>
            </a:solidFill>
            <a:ln w="12700">
              <a:noFill/>
              <a:miter lim="800000"/>
              <a:headEnd/>
              <a:tailEnd/>
            </a:ln>
            <a:effectLst/>
          </p:spPr>
          <p:txBody>
            <a:bodyPr wrap="none" anchor="ctr"/>
            <a:lstStyle/>
            <a:p>
              <a:endParaRPr lang="en-US"/>
            </a:p>
          </p:txBody>
        </p:sp>
      </p:grpSp>
      <p:sp>
        <p:nvSpPr>
          <p:cNvPr id="538651" name="Text Box 1051"/>
          <p:cNvSpPr txBox="1">
            <a:spLocks noChangeArrowheads="1"/>
          </p:cNvSpPr>
          <p:nvPr/>
        </p:nvSpPr>
        <p:spPr bwMode="auto">
          <a:xfrm>
            <a:off x="4343400" y="3810000"/>
            <a:ext cx="3810000" cy="1098550"/>
          </a:xfrm>
          <a:prstGeom prst="rect">
            <a:avLst/>
          </a:prstGeom>
          <a:noFill/>
          <a:ln w="12700">
            <a:noFill/>
            <a:miter lim="800000"/>
            <a:headEnd/>
            <a:tailEnd/>
          </a:ln>
          <a:effectLst/>
        </p:spPr>
        <p:txBody>
          <a:bodyPr>
            <a:spAutoFit/>
          </a:bodyPr>
          <a:lstStyle/>
          <a:p>
            <a:pPr>
              <a:spcBef>
                <a:spcPct val="50000"/>
              </a:spcBef>
            </a:pPr>
            <a:r>
              <a:rPr lang="en-US" sz="1200"/>
              <a:t>                          	Condition A      Condition B</a:t>
            </a:r>
          </a:p>
          <a:p>
            <a:pPr>
              <a:spcBef>
                <a:spcPct val="50000"/>
              </a:spcBef>
            </a:pPr>
            <a:r>
              <a:rPr lang="en-US" sz="1200"/>
              <a:t>PreCentral Sulcus (PreCS)        3%                     5%</a:t>
            </a:r>
          </a:p>
          <a:p>
            <a:pPr>
              <a:spcBef>
                <a:spcPct val="50000"/>
              </a:spcBef>
            </a:pPr>
            <a:r>
              <a:rPr lang="en-US" sz="1200"/>
              <a:t>Intraparietal Sulcus    	   4%                     4%</a:t>
            </a:r>
          </a:p>
          <a:p>
            <a:pPr>
              <a:spcBef>
                <a:spcPct val="50000"/>
              </a:spcBef>
            </a:pPr>
            <a:r>
              <a:rPr lang="en-US" sz="1200"/>
              <a:t>Calcarine Sulcus         	  2%                     2%</a:t>
            </a:r>
          </a:p>
        </p:txBody>
      </p:sp>
      <p:pic>
        <p:nvPicPr>
          <p:cNvPr id="538652" name="Picture 1052" descr="junk2"/>
          <p:cNvPicPr>
            <a:picLocks noChangeAspect="1" noChangeArrowheads="1"/>
          </p:cNvPicPr>
          <p:nvPr/>
        </p:nvPicPr>
        <p:blipFill>
          <a:blip r:embed="rId3" cstate="print"/>
          <a:srcRect l="13370" r="14429"/>
          <a:stretch>
            <a:fillRect/>
          </a:stretch>
        </p:blipFill>
        <p:spPr bwMode="auto">
          <a:xfrm>
            <a:off x="8153400" y="1828800"/>
            <a:ext cx="609600" cy="382588"/>
          </a:xfrm>
          <a:prstGeom prst="rect">
            <a:avLst/>
          </a:prstGeom>
          <a:noFill/>
        </p:spPr>
      </p:pic>
      <p:sp>
        <p:nvSpPr>
          <p:cNvPr id="538654" name="Text Box 1054"/>
          <p:cNvSpPr txBox="1">
            <a:spLocks noChangeArrowheads="1"/>
          </p:cNvSpPr>
          <p:nvPr/>
        </p:nvSpPr>
        <p:spPr bwMode="auto">
          <a:xfrm>
            <a:off x="8855075" y="1524000"/>
            <a:ext cx="1020763" cy="701675"/>
          </a:xfrm>
          <a:prstGeom prst="rect">
            <a:avLst/>
          </a:prstGeom>
          <a:noFill/>
          <a:ln w="12700">
            <a:noFill/>
            <a:miter lim="800000"/>
            <a:headEnd/>
            <a:tailEnd/>
          </a:ln>
          <a:effectLst/>
        </p:spPr>
        <p:txBody>
          <a:bodyPr>
            <a:spAutoFit/>
          </a:bodyPr>
          <a:lstStyle/>
          <a:p>
            <a:pPr>
              <a:spcBef>
                <a:spcPct val="50000"/>
              </a:spcBef>
            </a:pPr>
            <a:r>
              <a:rPr lang="en-US" sz="4000" b="1"/>
              <a:t>. . .</a:t>
            </a:r>
          </a:p>
        </p:txBody>
      </p:sp>
      <p:pic>
        <p:nvPicPr>
          <p:cNvPr id="538655" name="Picture 1055" descr="junk2"/>
          <p:cNvPicPr>
            <a:picLocks noChangeAspect="1" noChangeArrowheads="1"/>
          </p:cNvPicPr>
          <p:nvPr/>
        </p:nvPicPr>
        <p:blipFill>
          <a:blip r:embed="rId3" cstate="print"/>
          <a:srcRect l="13370" r="14429"/>
          <a:stretch>
            <a:fillRect/>
          </a:stretch>
        </p:blipFill>
        <p:spPr bwMode="auto">
          <a:xfrm>
            <a:off x="5410200" y="2590800"/>
            <a:ext cx="608013" cy="382588"/>
          </a:xfrm>
          <a:prstGeom prst="rect">
            <a:avLst/>
          </a:prstGeom>
          <a:noFill/>
        </p:spPr>
      </p:pic>
      <p:pic>
        <p:nvPicPr>
          <p:cNvPr id="538656" name="Picture 1056" descr="junk2"/>
          <p:cNvPicPr>
            <a:picLocks noChangeAspect="1" noChangeArrowheads="1"/>
          </p:cNvPicPr>
          <p:nvPr/>
        </p:nvPicPr>
        <p:blipFill>
          <a:blip r:embed="rId3" cstate="print"/>
          <a:srcRect l="13370" r="14429"/>
          <a:stretch>
            <a:fillRect/>
          </a:stretch>
        </p:blipFill>
        <p:spPr bwMode="auto">
          <a:xfrm>
            <a:off x="6781800" y="2590800"/>
            <a:ext cx="608013" cy="382588"/>
          </a:xfrm>
          <a:prstGeom prst="rect">
            <a:avLst/>
          </a:prstGeom>
          <a:noFill/>
        </p:spPr>
      </p:pic>
      <p:pic>
        <p:nvPicPr>
          <p:cNvPr id="538657" name="Picture 1057" descr="junk2"/>
          <p:cNvPicPr>
            <a:picLocks noChangeAspect="1" noChangeArrowheads="1"/>
          </p:cNvPicPr>
          <p:nvPr/>
        </p:nvPicPr>
        <p:blipFill>
          <a:blip r:embed="rId3" cstate="print"/>
          <a:srcRect l="13370" r="14429"/>
          <a:stretch>
            <a:fillRect/>
          </a:stretch>
        </p:blipFill>
        <p:spPr bwMode="auto">
          <a:xfrm>
            <a:off x="7467600" y="2590800"/>
            <a:ext cx="609600" cy="382588"/>
          </a:xfrm>
          <a:prstGeom prst="rect">
            <a:avLst/>
          </a:prstGeom>
          <a:noFill/>
        </p:spPr>
      </p:pic>
      <p:pic>
        <p:nvPicPr>
          <p:cNvPr id="538658" name="Picture 1058" descr="junk2"/>
          <p:cNvPicPr>
            <a:picLocks noChangeAspect="1" noChangeArrowheads="1"/>
          </p:cNvPicPr>
          <p:nvPr/>
        </p:nvPicPr>
        <p:blipFill>
          <a:blip r:embed="rId3" cstate="print"/>
          <a:srcRect l="13370" r="14429"/>
          <a:stretch>
            <a:fillRect/>
          </a:stretch>
        </p:blipFill>
        <p:spPr bwMode="auto">
          <a:xfrm>
            <a:off x="6096000" y="2590800"/>
            <a:ext cx="608013" cy="382588"/>
          </a:xfrm>
          <a:prstGeom prst="rect">
            <a:avLst/>
          </a:prstGeom>
          <a:noFill/>
        </p:spPr>
      </p:pic>
      <p:pic>
        <p:nvPicPr>
          <p:cNvPr id="538659" name="Picture 1059" descr="junk2"/>
          <p:cNvPicPr>
            <a:picLocks noChangeAspect="1" noChangeArrowheads="1"/>
          </p:cNvPicPr>
          <p:nvPr/>
        </p:nvPicPr>
        <p:blipFill>
          <a:blip r:embed="rId3" cstate="print"/>
          <a:srcRect l="13370" r="14429"/>
          <a:stretch>
            <a:fillRect/>
          </a:stretch>
        </p:blipFill>
        <p:spPr bwMode="auto">
          <a:xfrm>
            <a:off x="8153400" y="2590800"/>
            <a:ext cx="609600" cy="382588"/>
          </a:xfrm>
          <a:prstGeom prst="rect">
            <a:avLst/>
          </a:prstGeom>
          <a:noFill/>
        </p:spPr>
      </p:pic>
      <p:sp>
        <p:nvSpPr>
          <p:cNvPr id="538660" name="Text Box 1060"/>
          <p:cNvSpPr txBox="1">
            <a:spLocks noChangeArrowheads="1"/>
          </p:cNvSpPr>
          <p:nvPr/>
        </p:nvSpPr>
        <p:spPr bwMode="auto">
          <a:xfrm>
            <a:off x="8855075" y="2286000"/>
            <a:ext cx="1020763" cy="701675"/>
          </a:xfrm>
          <a:prstGeom prst="rect">
            <a:avLst/>
          </a:prstGeom>
          <a:noFill/>
          <a:ln w="12700">
            <a:noFill/>
            <a:miter lim="800000"/>
            <a:headEnd/>
            <a:tailEnd/>
          </a:ln>
          <a:effectLst/>
        </p:spPr>
        <p:txBody>
          <a:bodyPr>
            <a:spAutoFit/>
          </a:bodyPr>
          <a:lstStyle/>
          <a:p>
            <a:pPr>
              <a:spcBef>
                <a:spcPct val="50000"/>
              </a:spcBef>
            </a:pPr>
            <a:r>
              <a:rPr lang="en-US" sz="4000" b="1"/>
              <a:t>. . .</a:t>
            </a:r>
          </a:p>
        </p:txBody>
      </p:sp>
      <p:sp>
        <p:nvSpPr>
          <p:cNvPr id="538662" name="Text Box 1062"/>
          <p:cNvSpPr txBox="1">
            <a:spLocks noChangeArrowheads="1"/>
          </p:cNvSpPr>
          <p:nvPr/>
        </p:nvSpPr>
        <p:spPr bwMode="auto">
          <a:xfrm>
            <a:off x="4572000" y="5257800"/>
            <a:ext cx="3200400" cy="1098550"/>
          </a:xfrm>
          <a:prstGeom prst="rect">
            <a:avLst/>
          </a:prstGeom>
          <a:noFill/>
          <a:ln w="12700">
            <a:noFill/>
            <a:miter lim="800000"/>
            <a:headEnd/>
            <a:tailEnd/>
          </a:ln>
          <a:effectLst/>
        </p:spPr>
        <p:txBody>
          <a:bodyPr>
            <a:spAutoFit/>
          </a:bodyPr>
          <a:lstStyle/>
          <a:p>
            <a:pPr>
              <a:spcBef>
                <a:spcPct val="50000"/>
              </a:spcBef>
            </a:pPr>
            <a:r>
              <a:rPr lang="en-US" sz="1200"/>
              <a:t>      	Condition A      Condition B</a:t>
            </a:r>
          </a:p>
          <a:p>
            <a:pPr>
              <a:spcBef>
                <a:spcPct val="50000"/>
              </a:spcBef>
            </a:pPr>
            <a:r>
              <a:rPr lang="en-US" sz="1200"/>
              <a:t>PreCS Subject 4       7%                     7%</a:t>
            </a:r>
          </a:p>
          <a:p>
            <a:pPr>
              <a:spcBef>
                <a:spcPct val="50000"/>
              </a:spcBef>
            </a:pPr>
            <a:r>
              <a:rPr lang="en-US" sz="1200"/>
              <a:t>PreCS Subject 5       5%                    5%</a:t>
            </a:r>
          </a:p>
          <a:p>
            <a:pPr>
              <a:spcBef>
                <a:spcPct val="50000"/>
              </a:spcBef>
            </a:pPr>
            <a:r>
              <a:rPr lang="en-US" sz="1200"/>
              <a:t>PreCS Subject 6       6%                    6%</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1026"/>
          <p:cNvSpPr>
            <a:spLocks noGrp="1" noChangeArrowheads="1"/>
          </p:cNvSpPr>
          <p:nvPr>
            <p:ph type="title"/>
          </p:nvPr>
        </p:nvSpPr>
        <p:spPr/>
        <p:txBody>
          <a:bodyPr/>
          <a:lstStyle/>
          <a:p>
            <a:r>
              <a:rPr lang="en-US"/>
              <a:t>Data Reduction</a:t>
            </a:r>
          </a:p>
        </p:txBody>
      </p:sp>
      <p:sp>
        <p:nvSpPr>
          <p:cNvPr id="544771" name="Rectangle 1027"/>
          <p:cNvSpPr>
            <a:spLocks noGrp="1" noChangeArrowheads="1"/>
          </p:cNvSpPr>
          <p:nvPr>
            <p:ph type="body" sz="half" idx="1"/>
          </p:nvPr>
        </p:nvSpPr>
        <p:spPr>
          <a:xfrm>
            <a:off x="1241425" y="1935163"/>
            <a:ext cx="8359775" cy="1951037"/>
          </a:xfrm>
        </p:spPr>
        <p:txBody>
          <a:bodyPr/>
          <a:lstStyle/>
          <a:p>
            <a:pPr>
              <a:buFont typeface="Wingdings" pitchFamily="2" charset="2"/>
              <a:buNone/>
            </a:pPr>
            <a:endParaRPr lang="en-US" sz="2600"/>
          </a:p>
          <a:p>
            <a:r>
              <a:rPr lang="en-US" sz="2600"/>
              <a:t>Time Series </a:t>
            </a:r>
          </a:p>
          <a:p>
            <a:endParaRPr lang="en-US" sz="2600"/>
          </a:p>
          <a:p>
            <a:r>
              <a:rPr lang="en-US" sz="2600"/>
              <a:t>Find Active Regions</a:t>
            </a:r>
          </a:p>
        </p:txBody>
      </p:sp>
      <p:grpSp>
        <p:nvGrpSpPr>
          <p:cNvPr id="2" name="Group 1033"/>
          <p:cNvGrpSpPr>
            <a:grpSpLocks/>
          </p:cNvGrpSpPr>
          <p:nvPr/>
        </p:nvGrpSpPr>
        <p:grpSpPr bwMode="auto">
          <a:xfrm>
            <a:off x="5410200" y="3276600"/>
            <a:ext cx="838200" cy="527050"/>
            <a:chOff x="4128" y="2160"/>
            <a:chExt cx="528" cy="332"/>
          </a:xfrm>
        </p:grpSpPr>
        <p:pic>
          <p:nvPicPr>
            <p:cNvPr id="544778" name="Picture 1034" descr="junk2"/>
            <p:cNvPicPr>
              <a:picLocks noChangeAspect="1" noChangeArrowheads="1"/>
            </p:cNvPicPr>
            <p:nvPr/>
          </p:nvPicPr>
          <p:blipFill>
            <a:blip r:embed="rId4" cstate="print"/>
            <a:srcRect l="13370" r="14429"/>
            <a:stretch>
              <a:fillRect/>
            </a:stretch>
          </p:blipFill>
          <p:spPr bwMode="auto">
            <a:xfrm>
              <a:off x="4128" y="2160"/>
              <a:ext cx="528" cy="332"/>
            </a:xfrm>
            <a:prstGeom prst="rect">
              <a:avLst/>
            </a:prstGeom>
            <a:noFill/>
          </p:spPr>
        </p:pic>
        <p:sp>
          <p:nvSpPr>
            <p:cNvPr id="544779" name="Rectangle 1035"/>
            <p:cNvSpPr>
              <a:spLocks noChangeArrowheads="1"/>
            </p:cNvSpPr>
            <p:nvPr/>
          </p:nvSpPr>
          <p:spPr bwMode="auto">
            <a:xfrm>
              <a:off x="4320" y="2208"/>
              <a:ext cx="48" cy="48"/>
            </a:xfrm>
            <a:prstGeom prst="rect">
              <a:avLst/>
            </a:prstGeom>
            <a:solidFill>
              <a:schemeClr val="accent2"/>
            </a:solidFill>
            <a:ln w="12700">
              <a:noFill/>
              <a:miter lim="800000"/>
              <a:headEnd/>
              <a:tailEnd/>
            </a:ln>
            <a:effectLst/>
          </p:spPr>
          <p:txBody>
            <a:bodyPr wrap="none" anchor="ctr"/>
            <a:lstStyle/>
            <a:p>
              <a:endParaRPr lang="en-US"/>
            </a:p>
          </p:txBody>
        </p:sp>
        <p:sp>
          <p:nvSpPr>
            <p:cNvPr id="544780" name="Rectangle 1036"/>
            <p:cNvSpPr>
              <a:spLocks noChangeArrowheads="1"/>
            </p:cNvSpPr>
            <p:nvPr/>
          </p:nvSpPr>
          <p:spPr bwMode="auto">
            <a:xfrm>
              <a:off x="4560" y="2304"/>
              <a:ext cx="48" cy="48"/>
            </a:xfrm>
            <a:prstGeom prst="rect">
              <a:avLst/>
            </a:prstGeom>
            <a:solidFill>
              <a:schemeClr val="accent1"/>
            </a:solidFill>
            <a:ln w="12700">
              <a:noFill/>
              <a:miter lim="800000"/>
              <a:headEnd/>
              <a:tailEnd/>
            </a:ln>
            <a:effectLst/>
          </p:spPr>
          <p:txBody>
            <a:bodyPr wrap="none" anchor="ctr"/>
            <a:lstStyle/>
            <a:p>
              <a:endParaRPr lang="en-US"/>
            </a:p>
          </p:txBody>
        </p:sp>
        <p:sp>
          <p:nvSpPr>
            <p:cNvPr id="544781" name="Rectangle 1037"/>
            <p:cNvSpPr>
              <a:spLocks noChangeArrowheads="1"/>
            </p:cNvSpPr>
            <p:nvPr/>
          </p:nvSpPr>
          <p:spPr bwMode="auto">
            <a:xfrm>
              <a:off x="4512" y="2208"/>
              <a:ext cx="48" cy="48"/>
            </a:xfrm>
            <a:prstGeom prst="rect">
              <a:avLst/>
            </a:prstGeom>
            <a:solidFill>
              <a:schemeClr val="tx2"/>
            </a:solidFill>
            <a:ln w="12700">
              <a:noFill/>
              <a:miter lim="800000"/>
              <a:headEnd/>
              <a:tailEnd/>
            </a:ln>
            <a:effectLst/>
          </p:spPr>
          <p:txBody>
            <a:bodyPr wrap="none" anchor="ctr"/>
            <a:lstStyle/>
            <a:p>
              <a:endParaRPr lang="en-US"/>
            </a:p>
          </p:txBody>
        </p:sp>
      </p:grpSp>
      <p:pic>
        <p:nvPicPr>
          <p:cNvPr id="544785" name="Picture 1041" descr="junk2"/>
          <p:cNvPicPr>
            <a:picLocks noChangeAspect="1" noChangeArrowheads="1"/>
          </p:cNvPicPr>
          <p:nvPr/>
        </p:nvPicPr>
        <p:blipFill>
          <a:blip r:embed="rId4" cstate="print"/>
          <a:srcRect l="13370" r="14429"/>
          <a:stretch>
            <a:fillRect/>
          </a:stretch>
        </p:blipFill>
        <p:spPr bwMode="auto">
          <a:xfrm>
            <a:off x="5410200" y="2590800"/>
            <a:ext cx="608013" cy="382588"/>
          </a:xfrm>
          <a:prstGeom prst="rect">
            <a:avLst/>
          </a:prstGeom>
          <a:noFill/>
        </p:spPr>
      </p:pic>
      <p:pic>
        <p:nvPicPr>
          <p:cNvPr id="544786" name="Picture 1042" descr="junk2"/>
          <p:cNvPicPr>
            <a:picLocks noChangeAspect="1" noChangeArrowheads="1"/>
          </p:cNvPicPr>
          <p:nvPr/>
        </p:nvPicPr>
        <p:blipFill>
          <a:blip r:embed="rId4" cstate="print"/>
          <a:srcRect l="13370" r="14429"/>
          <a:stretch>
            <a:fillRect/>
          </a:stretch>
        </p:blipFill>
        <p:spPr bwMode="auto">
          <a:xfrm>
            <a:off x="6781800" y="2590800"/>
            <a:ext cx="608013" cy="382588"/>
          </a:xfrm>
          <a:prstGeom prst="rect">
            <a:avLst/>
          </a:prstGeom>
          <a:noFill/>
        </p:spPr>
      </p:pic>
      <p:pic>
        <p:nvPicPr>
          <p:cNvPr id="544787" name="Picture 1043" descr="junk2"/>
          <p:cNvPicPr>
            <a:picLocks noChangeAspect="1" noChangeArrowheads="1"/>
          </p:cNvPicPr>
          <p:nvPr/>
        </p:nvPicPr>
        <p:blipFill>
          <a:blip r:embed="rId4" cstate="print"/>
          <a:srcRect l="13370" r="14429"/>
          <a:stretch>
            <a:fillRect/>
          </a:stretch>
        </p:blipFill>
        <p:spPr bwMode="auto">
          <a:xfrm>
            <a:off x="7467600" y="2590800"/>
            <a:ext cx="609600" cy="382588"/>
          </a:xfrm>
          <a:prstGeom prst="rect">
            <a:avLst/>
          </a:prstGeom>
          <a:noFill/>
        </p:spPr>
      </p:pic>
      <p:pic>
        <p:nvPicPr>
          <p:cNvPr id="544788" name="Picture 1044" descr="junk2"/>
          <p:cNvPicPr>
            <a:picLocks noChangeAspect="1" noChangeArrowheads="1"/>
          </p:cNvPicPr>
          <p:nvPr/>
        </p:nvPicPr>
        <p:blipFill>
          <a:blip r:embed="rId4" cstate="print"/>
          <a:srcRect l="13370" r="14429"/>
          <a:stretch>
            <a:fillRect/>
          </a:stretch>
        </p:blipFill>
        <p:spPr bwMode="auto">
          <a:xfrm>
            <a:off x="6096000" y="2590800"/>
            <a:ext cx="608013" cy="382588"/>
          </a:xfrm>
          <a:prstGeom prst="rect">
            <a:avLst/>
          </a:prstGeom>
          <a:noFill/>
        </p:spPr>
      </p:pic>
      <p:pic>
        <p:nvPicPr>
          <p:cNvPr id="544789" name="Picture 1045" descr="junk2"/>
          <p:cNvPicPr>
            <a:picLocks noChangeAspect="1" noChangeArrowheads="1"/>
          </p:cNvPicPr>
          <p:nvPr/>
        </p:nvPicPr>
        <p:blipFill>
          <a:blip r:embed="rId4" cstate="print"/>
          <a:srcRect l="13370" r="14429"/>
          <a:stretch>
            <a:fillRect/>
          </a:stretch>
        </p:blipFill>
        <p:spPr bwMode="auto">
          <a:xfrm>
            <a:off x="8153400" y="2590800"/>
            <a:ext cx="609600" cy="382588"/>
          </a:xfrm>
          <a:prstGeom prst="rect">
            <a:avLst/>
          </a:prstGeom>
          <a:noFill/>
        </p:spPr>
      </p:pic>
      <p:sp>
        <p:nvSpPr>
          <p:cNvPr id="544790" name="Text Box 1046"/>
          <p:cNvSpPr txBox="1">
            <a:spLocks noChangeArrowheads="1"/>
          </p:cNvSpPr>
          <p:nvPr/>
        </p:nvSpPr>
        <p:spPr bwMode="auto">
          <a:xfrm>
            <a:off x="8855075" y="2286000"/>
            <a:ext cx="1020763" cy="701675"/>
          </a:xfrm>
          <a:prstGeom prst="rect">
            <a:avLst/>
          </a:prstGeom>
          <a:noFill/>
          <a:ln w="12700">
            <a:noFill/>
            <a:miter lim="800000"/>
            <a:headEnd/>
            <a:tailEnd/>
          </a:ln>
          <a:effectLst/>
        </p:spPr>
        <p:txBody>
          <a:bodyPr>
            <a:spAutoFit/>
          </a:bodyPr>
          <a:lstStyle/>
          <a:p>
            <a:pPr>
              <a:spcBef>
                <a:spcPct val="50000"/>
              </a:spcBef>
            </a:pPr>
            <a:r>
              <a:rPr lang="en-US" sz="4000" b="1"/>
              <a:t>. . .</a:t>
            </a:r>
          </a:p>
        </p:txBody>
      </p:sp>
      <p:graphicFrame>
        <p:nvGraphicFramePr>
          <p:cNvPr id="544792" name="Object 1048"/>
          <p:cNvGraphicFramePr>
            <a:graphicFrameLocks noChangeAspect="1"/>
          </p:cNvGraphicFramePr>
          <p:nvPr/>
        </p:nvGraphicFramePr>
        <p:xfrm>
          <a:off x="3657600" y="2209800"/>
          <a:ext cx="1600200" cy="1062038"/>
        </p:xfrm>
        <a:graphic>
          <a:graphicData uri="http://schemas.openxmlformats.org/presentationml/2006/ole">
            <p:oleObj spid="_x0000_s556034" name="Worksheet" r:id="rId5" imgW="2369160" imgH="1571760" progId="Excel.Sheet.8">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t>Examine Results for Each Contrast</a:t>
            </a:r>
          </a:p>
        </p:txBody>
      </p:sp>
      <p:graphicFrame>
        <p:nvGraphicFramePr>
          <p:cNvPr id="869380" name="Object 4"/>
          <p:cNvGraphicFramePr>
            <a:graphicFrameLocks noChangeAspect="1"/>
          </p:cNvGraphicFramePr>
          <p:nvPr/>
        </p:nvGraphicFramePr>
        <p:xfrm>
          <a:off x="3733800" y="2057400"/>
          <a:ext cx="2225675" cy="2971800"/>
        </p:xfrm>
        <a:graphic>
          <a:graphicData uri="http://schemas.openxmlformats.org/presentationml/2006/ole">
            <p:oleObj spid="_x0000_s577538" name="Artwork" r:id="rId4" imgW="1729890" imgH="2309060" progId="">
              <p:embed/>
            </p:oleObj>
          </a:graphicData>
        </a:graphic>
      </p:graphicFrame>
      <p:graphicFrame>
        <p:nvGraphicFramePr>
          <p:cNvPr id="869381" name="Object 5"/>
          <p:cNvGraphicFramePr>
            <a:graphicFrameLocks noChangeAspect="1"/>
          </p:cNvGraphicFramePr>
          <p:nvPr/>
        </p:nvGraphicFramePr>
        <p:xfrm>
          <a:off x="6248400" y="2057400"/>
          <a:ext cx="2225675" cy="2971800"/>
        </p:xfrm>
        <a:graphic>
          <a:graphicData uri="http://schemas.openxmlformats.org/presentationml/2006/ole">
            <p:oleObj spid="_x0000_s577539" name="Artwork" r:id="rId5" imgW="1729890" imgH="2309060" progId="">
              <p:embed/>
            </p:oleObj>
          </a:graphicData>
        </a:graphic>
      </p:graphicFrame>
      <p:sp>
        <p:nvSpPr>
          <p:cNvPr id="288871" name="Text Box 103"/>
          <p:cNvSpPr txBox="1">
            <a:spLocks noChangeArrowheads="1"/>
          </p:cNvSpPr>
          <p:nvPr/>
        </p:nvSpPr>
        <p:spPr bwMode="auto">
          <a:xfrm>
            <a:off x="1524000" y="4267200"/>
            <a:ext cx="5943600" cy="703263"/>
          </a:xfrm>
          <a:prstGeom prst="rect">
            <a:avLst/>
          </a:prstGeom>
          <a:noFill/>
          <a:ln w="12700">
            <a:noFill/>
            <a:miter lim="800000"/>
            <a:headEnd/>
            <a:tailEnd/>
          </a:ln>
          <a:effectLst/>
        </p:spPr>
        <p:txBody>
          <a:bodyPr>
            <a:spAutoFit/>
          </a:bodyPr>
          <a:lstStyle/>
          <a:p>
            <a:pPr>
              <a:spcBef>
                <a:spcPct val="50000"/>
              </a:spcBef>
            </a:pPr>
            <a:r>
              <a:rPr lang="en-US">
                <a:latin typeface="Arial" charset="0"/>
              </a:rPr>
              <a:t>0   0   1    0</a:t>
            </a:r>
          </a:p>
          <a:p>
            <a:pPr>
              <a:spcBef>
                <a:spcPct val="50000"/>
              </a:spcBef>
            </a:pPr>
            <a:r>
              <a:rPr lang="en-US">
                <a:latin typeface="Arial" charset="0"/>
              </a:rPr>
              <a:t>0   0   0    1</a:t>
            </a:r>
          </a:p>
        </p:txBody>
      </p:sp>
      <p:graphicFrame>
        <p:nvGraphicFramePr>
          <p:cNvPr id="869378" name="Object 2"/>
          <p:cNvGraphicFramePr>
            <a:graphicFrameLocks noChangeAspect="1"/>
          </p:cNvGraphicFramePr>
          <p:nvPr/>
        </p:nvGraphicFramePr>
        <p:xfrm>
          <a:off x="1433513" y="2132013"/>
          <a:ext cx="1598612" cy="984250"/>
        </p:xfrm>
        <a:graphic>
          <a:graphicData uri="http://schemas.openxmlformats.org/presentationml/2006/ole">
            <p:oleObj spid="_x0000_s577540" name="Chart" r:id="rId6" imgW="3132360" imgH="2093400" progId="Excel.Sheet.8">
              <p:embed/>
            </p:oleObj>
          </a:graphicData>
        </a:graphic>
      </p:graphicFrame>
      <p:graphicFrame>
        <p:nvGraphicFramePr>
          <p:cNvPr id="869379" name="Object 3"/>
          <p:cNvGraphicFramePr>
            <a:graphicFrameLocks noChangeAspect="1"/>
          </p:cNvGraphicFramePr>
          <p:nvPr/>
        </p:nvGraphicFramePr>
        <p:xfrm>
          <a:off x="1433513" y="3198813"/>
          <a:ext cx="1600200" cy="984250"/>
        </p:xfrm>
        <a:graphic>
          <a:graphicData uri="http://schemas.openxmlformats.org/presentationml/2006/ole">
            <p:oleObj spid="_x0000_s577541" name="Chart" r:id="rId7" imgW="3133649" imgH="1952549" progId="Excel.Sheet.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a:t>
            </a:r>
            <a:endParaRPr lang="en-US" dirty="0"/>
          </a:p>
        </p:txBody>
      </p:sp>
      <p:sp>
        <p:nvSpPr>
          <p:cNvPr id="3" name="Content Placeholder 2"/>
          <p:cNvSpPr>
            <a:spLocks noGrp="1"/>
          </p:cNvSpPr>
          <p:nvPr>
            <p:ph idx="1"/>
          </p:nvPr>
        </p:nvSpPr>
        <p:spPr/>
        <p:txBody>
          <a:bodyPr/>
          <a:lstStyle/>
          <a:p>
            <a:r>
              <a:rPr lang="en-US" dirty="0" smtClean="0"/>
              <a:t>UT GSBS/BCM/Rice course: “Introduction to fMRI” (Fall 2010)</a:t>
            </a:r>
          </a:p>
          <a:p>
            <a:r>
              <a:rPr lang="en-US" dirty="0" smtClean="0"/>
              <a:t>Savoy/</a:t>
            </a:r>
            <a:r>
              <a:rPr lang="en-US" dirty="0" err="1" smtClean="0"/>
              <a:t>Zeffiro</a:t>
            </a:r>
            <a:r>
              <a:rPr lang="en-US" dirty="0" smtClean="0"/>
              <a:t> SPM8 class (Dec 11-14,2009)</a:t>
            </a:r>
          </a:p>
          <a:p>
            <a:r>
              <a:rPr lang="en-US" dirty="0" smtClean="0"/>
              <a:t>Cox AFNI class (Oct 4-8, 2010)</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6904" name="Object 8"/>
          <p:cNvGraphicFramePr>
            <a:graphicFrameLocks noChangeAspect="1"/>
          </p:cNvGraphicFramePr>
          <p:nvPr/>
        </p:nvGraphicFramePr>
        <p:xfrm>
          <a:off x="3733800" y="2057400"/>
          <a:ext cx="2225675" cy="2971800"/>
        </p:xfrm>
        <a:graphic>
          <a:graphicData uri="http://schemas.openxmlformats.org/presentationml/2006/ole">
            <p:oleObj spid="_x0000_s578562" name="Artwork" r:id="rId4" imgW="1729890" imgH="2309060" progId="">
              <p:embed/>
            </p:oleObj>
          </a:graphicData>
        </a:graphic>
      </p:graphicFrame>
      <p:graphicFrame>
        <p:nvGraphicFramePr>
          <p:cNvPr id="336903" name="Object 7"/>
          <p:cNvGraphicFramePr>
            <a:graphicFrameLocks noChangeAspect="1"/>
          </p:cNvGraphicFramePr>
          <p:nvPr/>
        </p:nvGraphicFramePr>
        <p:xfrm>
          <a:off x="6248400" y="2057400"/>
          <a:ext cx="2225675" cy="2971800"/>
        </p:xfrm>
        <a:graphic>
          <a:graphicData uri="http://schemas.openxmlformats.org/presentationml/2006/ole">
            <p:oleObj spid="_x0000_s578563" name="Artwork" r:id="rId5" imgW="1729890" imgH="2309060" progId="">
              <p:embed/>
            </p:oleObj>
          </a:graphicData>
        </a:graphic>
      </p:graphicFrame>
      <p:sp>
        <p:nvSpPr>
          <p:cNvPr id="336898" name="Rectangle 2"/>
          <p:cNvSpPr>
            <a:spLocks noGrp="1" noChangeArrowheads="1"/>
          </p:cNvSpPr>
          <p:nvPr>
            <p:ph type="title"/>
          </p:nvPr>
        </p:nvSpPr>
        <p:spPr/>
        <p:txBody>
          <a:bodyPr/>
          <a:lstStyle/>
          <a:p>
            <a:r>
              <a:rPr lang="en-US"/>
              <a:t>Examine Results for Each Contrast</a:t>
            </a:r>
          </a:p>
        </p:txBody>
      </p:sp>
      <p:sp>
        <p:nvSpPr>
          <p:cNvPr id="336953" name="Text Box 57"/>
          <p:cNvSpPr txBox="1">
            <a:spLocks noChangeArrowheads="1"/>
          </p:cNvSpPr>
          <p:nvPr/>
        </p:nvSpPr>
        <p:spPr bwMode="auto">
          <a:xfrm>
            <a:off x="1524000" y="4267200"/>
            <a:ext cx="5943600" cy="336550"/>
          </a:xfrm>
          <a:prstGeom prst="rect">
            <a:avLst/>
          </a:prstGeom>
          <a:noFill/>
          <a:ln w="12700">
            <a:noFill/>
            <a:miter lim="800000"/>
            <a:headEnd/>
            <a:tailEnd/>
          </a:ln>
          <a:effectLst/>
        </p:spPr>
        <p:txBody>
          <a:bodyPr>
            <a:spAutoFit/>
          </a:bodyPr>
          <a:lstStyle/>
          <a:p>
            <a:pPr>
              <a:spcBef>
                <a:spcPct val="50000"/>
              </a:spcBef>
            </a:pPr>
            <a:r>
              <a:rPr lang="en-US">
                <a:latin typeface="Arial" charset="0"/>
              </a:rPr>
              <a:t>0   0   1    -1</a:t>
            </a:r>
          </a:p>
        </p:txBody>
      </p:sp>
      <p:graphicFrame>
        <p:nvGraphicFramePr>
          <p:cNvPr id="336954" name="Object 58"/>
          <p:cNvGraphicFramePr>
            <a:graphicFrameLocks noChangeAspect="1"/>
          </p:cNvGraphicFramePr>
          <p:nvPr/>
        </p:nvGraphicFramePr>
        <p:xfrm>
          <a:off x="1433513" y="2132013"/>
          <a:ext cx="1598612" cy="984250"/>
        </p:xfrm>
        <a:graphic>
          <a:graphicData uri="http://schemas.openxmlformats.org/presentationml/2006/ole">
            <p:oleObj spid="_x0000_s578564" name="Chart" r:id="rId6" imgW="3132360" imgH="2093400" progId="Excel.Sheet.8">
              <p:embed/>
            </p:oleObj>
          </a:graphicData>
        </a:graphic>
      </p:graphicFrame>
      <p:graphicFrame>
        <p:nvGraphicFramePr>
          <p:cNvPr id="336955" name="Object 59"/>
          <p:cNvGraphicFramePr>
            <a:graphicFrameLocks noChangeAspect="1"/>
          </p:cNvGraphicFramePr>
          <p:nvPr/>
        </p:nvGraphicFramePr>
        <p:xfrm>
          <a:off x="1433513" y="3198813"/>
          <a:ext cx="1600200" cy="984250"/>
        </p:xfrm>
        <a:graphic>
          <a:graphicData uri="http://schemas.openxmlformats.org/presentationml/2006/ole">
            <p:oleObj spid="_x0000_s578565" name="Chart" r:id="rId7" imgW="3133649" imgH="1952549" progId="Excel.Sheet.8">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2"/>
          <p:cNvSpPr>
            <a:spLocks noGrp="1" noChangeArrowheads="1"/>
          </p:cNvSpPr>
          <p:nvPr>
            <p:ph type="title"/>
          </p:nvPr>
        </p:nvSpPr>
        <p:spPr>
          <a:xfrm>
            <a:off x="1190625" y="-103188"/>
            <a:ext cx="7526338" cy="563563"/>
          </a:xfrm>
        </p:spPr>
        <p:txBody>
          <a:bodyPr/>
          <a:lstStyle/>
          <a:p>
            <a:r>
              <a:rPr lang="en-US" sz="3000" u="sng"/>
              <a:t/>
            </a:r>
            <a:br>
              <a:rPr lang="en-US" sz="3000" u="sng"/>
            </a:br>
            <a:r>
              <a:rPr lang="en-US" sz="3000" i="1" u="sng"/>
              <a:t>AFNI</a:t>
            </a:r>
            <a:r>
              <a:rPr lang="en-US" sz="3000" u="sng"/>
              <a:t> Controller Window</a:t>
            </a:r>
            <a:endParaRPr lang="en-US" sz="3000"/>
          </a:p>
        </p:txBody>
      </p:sp>
      <p:pic>
        <p:nvPicPr>
          <p:cNvPr id="998403" name="Picture 3" descr="AFNICON"/>
          <p:cNvPicPr>
            <a:picLocks noChangeAspect="1" noChangeArrowheads="1"/>
          </p:cNvPicPr>
          <p:nvPr/>
        </p:nvPicPr>
        <p:blipFill>
          <a:blip r:embed="rId3" cstate="print"/>
          <a:srcRect/>
          <a:stretch>
            <a:fillRect/>
          </a:stretch>
        </p:blipFill>
        <p:spPr bwMode="auto">
          <a:xfrm>
            <a:off x="15875" y="1074738"/>
            <a:ext cx="9875838" cy="5084762"/>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title"/>
          </p:nvPr>
        </p:nvSpPr>
        <p:spPr/>
        <p:txBody>
          <a:bodyPr/>
          <a:lstStyle/>
          <a:p>
            <a:r>
              <a:rPr lang="en-US"/>
              <a:t>Types of fMRI Design</a:t>
            </a:r>
          </a:p>
        </p:txBody>
      </p:sp>
      <p:pic>
        <p:nvPicPr>
          <p:cNvPr id="764931" name="Picture 3"/>
          <p:cNvPicPr>
            <a:picLocks noChangeArrowheads="1"/>
          </p:cNvPicPr>
          <p:nvPr/>
        </p:nvPicPr>
        <p:blipFill>
          <a:blip r:embed="rId4" cstate="print"/>
          <a:srcRect/>
          <a:stretch>
            <a:fillRect/>
          </a:stretch>
        </p:blipFill>
        <p:spPr bwMode="auto">
          <a:xfrm>
            <a:off x="1355725" y="1676400"/>
            <a:ext cx="320675" cy="381000"/>
          </a:xfrm>
          <a:prstGeom prst="rect">
            <a:avLst/>
          </a:prstGeom>
          <a:noFill/>
          <a:ln w="12700">
            <a:solidFill>
              <a:schemeClr val="tx1"/>
            </a:solidFill>
            <a:miter lim="800000"/>
            <a:headEnd/>
            <a:tailEnd/>
          </a:ln>
          <a:effectLst/>
        </p:spPr>
      </p:pic>
      <p:pic>
        <p:nvPicPr>
          <p:cNvPr id="764932" name="Picture 4"/>
          <p:cNvPicPr>
            <a:picLocks noChangeArrowheads="1"/>
          </p:cNvPicPr>
          <p:nvPr/>
        </p:nvPicPr>
        <p:blipFill>
          <a:blip r:embed="rId4" cstate="print"/>
          <a:srcRect/>
          <a:stretch>
            <a:fillRect/>
          </a:stretch>
        </p:blipFill>
        <p:spPr bwMode="auto">
          <a:xfrm>
            <a:off x="1531938" y="1828800"/>
            <a:ext cx="320675" cy="381000"/>
          </a:xfrm>
          <a:prstGeom prst="rect">
            <a:avLst/>
          </a:prstGeom>
          <a:noFill/>
          <a:ln w="12700">
            <a:solidFill>
              <a:schemeClr val="tx1"/>
            </a:solidFill>
            <a:miter lim="800000"/>
            <a:headEnd/>
            <a:tailEnd/>
          </a:ln>
          <a:effectLst/>
        </p:spPr>
      </p:pic>
      <p:pic>
        <p:nvPicPr>
          <p:cNvPr id="764933" name="Picture 5"/>
          <p:cNvPicPr>
            <a:picLocks noChangeArrowheads="1"/>
          </p:cNvPicPr>
          <p:nvPr/>
        </p:nvPicPr>
        <p:blipFill>
          <a:blip r:embed="rId4" cstate="print"/>
          <a:srcRect/>
          <a:stretch>
            <a:fillRect/>
          </a:stretch>
        </p:blipFill>
        <p:spPr bwMode="auto">
          <a:xfrm>
            <a:off x="1684338" y="1981200"/>
            <a:ext cx="320675" cy="381000"/>
          </a:xfrm>
          <a:prstGeom prst="rect">
            <a:avLst/>
          </a:prstGeom>
          <a:noFill/>
          <a:ln w="12700">
            <a:solidFill>
              <a:schemeClr val="tx1"/>
            </a:solidFill>
            <a:miter lim="800000"/>
            <a:headEnd/>
            <a:tailEnd/>
          </a:ln>
          <a:effectLst/>
        </p:spPr>
      </p:pic>
      <p:sp>
        <p:nvSpPr>
          <p:cNvPr id="764934" name="Rectangle 6"/>
          <p:cNvSpPr>
            <a:spLocks noChangeArrowheads="1"/>
          </p:cNvSpPr>
          <p:nvPr/>
        </p:nvSpPr>
        <p:spPr bwMode="auto">
          <a:xfrm flipH="1">
            <a:off x="2133600" y="16764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pic>
        <p:nvPicPr>
          <p:cNvPr id="764935" name="Picture 7"/>
          <p:cNvPicPr>
            <a:picLocks noChangeArrowheads="1"/>
          </p:cNvPicPr>
          <p:nvPr/>
        </p:nvPicPr>
        <p:blipFill>
          <a:blip r:embed="rId4" cstate="print"/>
          <a:srcRect/>
          <a:stretch>
            <a:fillRect/>
          </a:stretch>
        </p:blipFill>
        <p:spPr bwMode="auto">
          <a:xfrm>
            <a:off x="2852738" y="1676400"/>
            <a:ext cx="320675" cy="381000"/>
          </a:xfrm>
          <a:prstGeom prst="rect">
            <a:avLst/>
          </a:prstGeom>
          <a:noFill/>
          <a:ln w="12700">
            <a:solidFill>
              <a:schemeClr val="tx1"/>
            </a:solidFill>
            <a:miter lim="800000"/>
            <a:headEnd/>
            <a:tailEnd/>
          </a:ln>
          <a:effectLst/>
        </p:spPr>
      </p:pic>
      <p:sp>
        <p:nvSpPr>
          <p:cNvPr id="764936" name="Rectangle 8"/>
          <p:cNvSpPr>
            <a:spLocks noChangeArrowheads="1"/>
          </p:cNvSpPr>
          <p:nvPr/>
        </p:nvSpPr>
        <p:spPr bwMode="auto">
          <a:xfrm flipH="1">
            <a:off x="685800" y="16764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64937" name="Text Box 9"/>
          <p:cNvSpPr txBox="1">
            <a:spLocks noChangeArrowheads="1"/>
          </p:cNvSpPr>
          <p:nvPr/>
        </p:nvSpPr>
        <p:spPr bwMode="auto">
          <a:xfrm>
            <a:off x="228600" y="3886200"/>
            <a:ext cx="6477000" cy="854075"/>
          </a:xfrm>
          <a:prstGeom prst="rect">
            <a:avLst/>
          </a:prstGeom>
          <a:noFill/>
          <a:ln w="12700">
            <a:noFill/>
            <a:miter lim="800000"/>
            <a:headEnd/>
            <a:tailEnd/>
          </a:ln>
          <a:effectLst/>
        </p:spPr>
        <p:txBody>
          <a:bodyPr>
            <a:spAutoFit/>
          </a:bodyPr>
          <a:lstStyle/>
          <a:p>
            <a:pPr>
              <a:spcBef>
                <a:spcPct val="50000"/>
              </a:spcBef>
            </a:pPr>
            <a:endParaRPr lang="en-US" sz="2000"/>
          </a:p>
          <a:p>
            <a:pPr>
              <a:spcBef>
                <a:spcPct val="50000"/>
              </a:spcBef>
            </a:pPr>
            <a:endParaRPr lang="en-US" sz="2000"/>
          </a:p>
        </p:txBody>
      </p:sp>
      <p:sp>
        <p:nvSpPr>
          <p:cNvPr id="764938" name="Rectangle 10"/>
          <p:cNvSpPr>
            <a:spLocks noChangeArrowheads="1"/>
          </p:cNvSpPr>
          <p:nvPr/>
        </p:nvSpPr>
        <p:spPr bwMode="auto">
          <a:xfrm flipH="1">
            <a:off x="2286000" y="18288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64939" name="Rectangle 11"/>
          <p:cNvSpPr>
            <a:spLocks noChangeArrowheads="1"/>
          </p:cNvSpPr>
          <p:nvPr/>
        </p:nvSpPr>
        <p:spPr bwMode="auto">
          <a:xfrm flipH="1">
            <a:off x="2438400" y="19812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64940" name="Rectangle 12"/>
          <p:cNvSpPr>
            <a:spLocks noChangeArrowheads="1"/>
          </p:cNvSpPr>
          <p:nvPr/>
        </p:nvSpPr>
        <p:spPr bwMode="auto">
          <a:xfrm flipH="1">
            <a:off x="838200" y="18288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64941" name="Rectangle 13"/>
          <p:cNvSpPr>
            <a:spLocks noChangeArrowheads="1"/>
          </p:cNvSpPr>
          <p:nvPr/>
        </p:nvSpPr>
        <p:spPr bwMode="auto">
          <a:xfrm flipH="1">
            <a:off x="990600" y="19812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pic>
        <p:nvPicPr>
          <p:cNvPr id="764942" name="Picture 14"/>
          <p:cNvPicPr>
            <a:picLocks noChangeArrowheads="1"/>
          </p:cNvPicPr>
          <p:nvPr/>
        </p:nvPicPr>
        <p:blipFill>
          <a:blip r:embed="rId4" cstate="print"/>
          <a:srcRect/>
          <a:stretch>
            <a:fillRect/>
          </a:stretch>
        </p:blipFill>
        <p:spPr bwMode="auto">
          <a:xfrm>
            <a:off x="3005138" y="1828800"/>
            <a:ext cx="320675" cy="381000"/>
          </a:xfrm>
          <a:prstGeom prst="rect">
            <a:avLst/>
          </a:prstGeom>
          <a:noFill/>
          <a:ln w="12700">
            <a:solidFill>
              <a:schemeClr val="tx1"/>
            </a:solidFill>
            <a:miter lim="800000"/>
            <a:headEnd/>
            <a:tailEnd/>
          </a:ln>
          <a:effectLst/>
        </p:spPr>
      </p:pic>
      <p:pic>
        <p:nvPicPr>
          <p:cNvPr id="764943" name="Picture 15"/>
          <p:cNvPicPr>
            <a:picLocks noChangeArrowheads="1"/>
          </p:cNvPicPr>
          <p:nvPr/>
        </p:nvPicPr>
        <p:blipFill>
          <a:blip r:embed="rId4" cstate="print"/>
          <a:srcRect/>
          <a:stretch>
            <a:fillRect/>
          </a:stretch>
        </p:blipFill>
        <p:spPr bwMode="auto">
          <a:xfrm>
            <a:off x="3157538" y="1981200"/>
            <a:ext cx="320675" cy="381000"/>
          </a:xfrm>
          <a:prstGeom prst="rect">
            <a:avLst/>
          </a:prstGeom>
          <a:noFill/>
          <a:ln w="12700">
            <a:solidFill>
              <a:schemeClr val="tx1"/>
            </a:solidFill>
            <a:miter lim="800000"/>
            <a:headEnd/>
            <a:tailEnd/>
          </a:ln>
          <a:effectLst/>
        </p:spPr>
      </p:pic>
      <p:sp>
        <p:nvSpPr>
          <p:cNvPr id="764944" name="Rectangle 16"/>
          <p:cNvSpPr>
            <a:spLocks noChangeArrowheads="1"/>
          </p:cNvSpPr>
          <p:nvPr/>
        </p:nvSpPr>
        <p:spPr bwMode="auto">
          <a:xfrm>
            <a:off x="1066800" y="2286000"/>
            <a:ext cx="8513763" cy="1060450"/>
          </a:xfrm>
          <a:prstGeom prst="rect">
            <a:avLst/>
          </a:prstGeom>
          <a:noFill/>
          <a:ln w="12700">
            <a:noFill/>
            <a:miter lim="800000"/>
            <a:headEnd/>
            <a:tailEnd/>
          </a:ln>
          <a:effectLst/>
        </p:spPr>
        <p:txBody>
          <a:bodyPr lIns="87312" tIns="44450" rIns="87312" bIns="44450" anchor="b"/>
          <a:lstStyle/>
          <a:p>
            <a:pPr defTabSz="846138"/>
            <a:r>
              <a:rPr lang="en-US" sz="2800">
                <a:solidFill>
                  <a:schemeClr val="tx2"/>
                </a:solidFill>
                <a:effectLst>
                  <a:outerShdw blurRad="38100" dist="38100" dir="2700000" algn="tl">
                    <a:srgbClr val="FFFFFF"/>
                  </a:outerShdw>
                </a:effectLst>
                <a:latin typeface="Arial" charset="0"/>
              </a:rPr>
              <a:t>Block                        Slow                       Rapid</a:t>
            </a:r>
          </a:p>
          <a:p>
            <a:pPr defTabSz="846138"/>
            <a:r>
              <a:rPr lang="en-US" sz="2800">
                <a:solidFill>
                  <a:schemeClr val="tx2"/>
                </a:solidFill>
                <a:effectLst>
                  <a:outerShdw blurRad="38100" dist="38100" dir="2700000" algn="tl">
                    <a:srgbClr val="FFFFFF"/>
                  </a:outerShdw>
                </a:effectLst>
                <a:latin typeface="Arial" charset="0"/>
              </a:rPr>
              <a:t>                            Event-Related        Event-Related</a:t>
            </a:r>
          </a:p>
        </p:txBody>
      </p:sp>
      <p:pic>
        <p:nvPicPr>
          <p:cNvPr id="764945" name="Picture 17"/>
          <p:cNvPicPr>
            <a:picLocks noChangeArrowheads="1"/>
          </p:cNvPicPr>
          <p:nvPr/>
        </p:nvPicPr>
        <p:blipFill>
          <a:blip r:embed="rId5" cstate="print"/>
          <a:srcRect/>
          <a:stretch>
            <a:fillRect/>
          </a:stretch>
        </p:blipFill>
        <p:spPr bwMode="auto">
          <a:xfrm>
            <a:off x="4090988" y="1828800"/>
            <a:ext cx="317500" cy="381000"/>
          </a:xfrm>
          <a:prstGeom prst="rect">
            <a:avLst/>
          </a:prstGeom>
          <a:noFill/>
          <a:ln w="12700">
            <a:solidFill>
              <a:schemeClr val="tx1"/>
            </a:solidFill>
            <a:miter lim="800000"/>
            <a:headEnd/>
            <a:tailEnd/>
          </a:ln>
          <a:effectLst/>
        </p:spPr>
      </p:pic>
      <p:sp>
        <p:nvSpPr>
          <p:cNvPr id="764946" name="Rectangle 18"/>
          <p:cNvSpPr>
            <a:spLocks noChangeArrowheads="1"/>
          </p:cNvSpPr>
          <p:nvPr/>
        </p:nvSpPr>
        <p:spPr bwMode="auto">
          <a:xfrm>
            <a:off x="4494213" y="18288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64947" name="Rectangle 19"/>
          <p:cNvSpPr>
            <a:spLocks noChangeArrowheads="1"/>
          </p:cNvSpPr>
          <p:nvPr/>
        </p:nvSpPr>
        <p:spPr bwMode="auto">
          <a:xfrm>
            <a:off x="4875213" y="18288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64948" name="Rectangle 20"/>
          <p:cNvSpPr>
            <a:spLocks noChangeArrowheads="1"/>
          </p:cNvSpPr>
          <p:nvPr/>
        </p:nvSpPr>
        <p:spPr bwMode="auto">
          <a:xfrm>
            <a:off x="5256213" y="18288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64949" name="Rectangle 21"/>
          <p:cNvSpPr>
            <a:spLocks noChangeArrowheads="1"/>
          </p:cNvSpPr>
          <p:nvPr/>
        </p:nvSpPr>
        <p:spPr bwMode="auto">
          <a:xfrm>
            <a:off x="5637213" y="18288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64950" name="Rectangle 22"/>
          <p:cNvSpPr>
            <a:spLocks noChangeArrowheads="1"/>
          </p:cNvSpPr>
          <p:nvPr/>
        </p:nvSpPr>
        <p:spPr bwMode="auto">
          <a:xfrm>
            <a:off x="6019800" y="18288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pic>
        <p:nvPicPr>
          <p:cNvPr id="764951" name="Picture 23"/>
          <p:cNvPicPr>
            <a:picLocks noChangeArrowheads="1"/>
          </p:cNvPicPr>
          <p:nvPr/>
        </p:nvPicPr>
        <p:blipFill>
          <a:blip r:embed="rId4" cstate="print"/>
          <a:srcRect/>
          <a:stretch>
            <a:fillRect/>
          </a:stretch>
        </p:blipFill>
        <p:spPr bwMode="auto">
          <a:xfrm>
            <a:off x="7494588" y="1828800"/>
            <a:ext cx="320675" cy="381000"/>
          </a:xfrm>
          <a:prstGeom prst="rect">
            <a:avLst/>
          </a:prstGeom>
          <a:noFill/>
          <a:ln w="12700">
            <a:solidFill>
              <a:schemeClr val="tx1"/>
            </a:solidFill>
            <a:miter lim="800000"/>
            <a:headEnd/>
            <a:tailEnd/>
          </a:ln>
          <a:effectLst/>
        </p:spPr>
      </p:pic>
      <p:sp>
        <p:nvSpPr>
          <p:cNvPr id="764952" name="Rectangle 24"/>
          <p:cNvSpPr>
            <a:spLocks noChangeArrowheads="1"/>
          </p:cNvSpPr>
          <p:nvPr/>
        </p:nvSpPr>
        <p:spPr bwMode="auto">
          <a:xfrm flipH="1">
            <a:off x="8335963" y="18288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pic>
        <p:nvPicPr>
          <p:cNvPr id="764953" name="Picture 25"/>
          <p:cNvPicPr>
            <a:picLocks noChangeArrowheads="1"/>
          </p:cNvPicPr>
          <p:nvPr/>
        </p:nvPicPr>
        <p:blipFill>
          <a:blip r:embed="rId4" cstate="print"/>
          <a:srcRect/>
          <a:stretch>
            <a:fillRect/>
          </a:stretch>
        </p:blipFill>
        <p:spPr bwMode="auto">
          <a:xfrm>
            <a:off x="9067800" y="1828800"/>
            <a:ext cx="320675" cy="381000"/>
          </a:xfrm>
          <a:prstGeom prst="rect">
            <a:avLst/>
          </a:prstGeom>
          <a:noFill/>
          <a:ln w="12700">
            <a:solidFill>
              <a:schemeClr val="tx1"/>
            </a:solidFill>
            <a:miter lim="800000"/>
            <a:headEnd/>
            <a:tailEnd/>
          </a:ln>
          <a:effectLst/>
        </p:spPr>
      </p:pic>
      <p:sp>
        <p:nvSpPr>
          <p:cNvPr id="764954" name="Rectangle 26"/>
          <p:cNvSpPr>
            <a:spLocks noChangeArrowheads="1"/>
          </p:cNvSpPr>
          <p:nvPr/>
        </p:nvSpPr>
        <p:spPr bwMode="auto">
          <a:xfrm flipH="1">
            <a:off x="7129463" y="18288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64955" name="Rectangle 27"/>
          <p:cNvSpPr>
            <a:spLocks noChangeArrowheads="1"/>
          </p:cNvSpPr>
          <p:nvPr/>
        </p:nvSpPr>
        <p:spPr bwMode="auto">
          <a:xfrm flipH="1">
            <a:off x="8701088" y="1828800"/>
            <a:ext cx="295275" cy="381000"/>
          </a:xfrm>
          <a:prstGeom prst="rect">
            <a:avLst/>
          </a:prstGeom>
          <a:solidFill>
            <a:srgbClr val="CECECE"/>
          </a:solidFill>
          <a:ln w="12700">
            <a:solidFill>
              <a:schemeClr val="tx1"/>
            </a:solidFill>
            <a:miter lim="800000"/>
            <a:headEnd/>
            <a:tailEnd/>
          </a:ln>
          <a:effectLst/>
        </p:spPr>
        <p:txBody>
          <a:bodyPr wrap="none" anchor="ctr"/>
          <a:lstStyle/>
          <a:p>
            <a:endParaRPr lang="en-US"/>
          </a:p>
        </p:txBody>
      </p:sp>
      <p:pic>
        <p:nvPicPr>
          <p:cNvPr id="764956" name="Picture 28"/>
          <p:cNvPicPr>
            <a:picLocks noChangeArrowheads="1"/>
          </p:cNvPicPr>
          <p:nvPr/>
        </p:nvPicPr>
        <p:blipFill>
          <a:blip r:embed="rId6" cstate="print"/>
          <a:srcRect/>
          <a:stretch>
            <a:fillRect/>
          </a:stretch>
        </p:blipFill>
        <p:spPr bwMode="auto">
          <a:xfrm>
            <a:off x="7885113" y="1828800"/>
            <a:ext cx="381000" cy="381000"/>
          </a:xfrm>
          <a:prstGeom prst="rect">
            <a:avLst/>
          </a:prstGeom>
          <a:noFill/>
          <a:ln w="12700">
            <a:solidFill>
              <a:schemeClr val="tx1"/>
            </a:solidFill>
            <a:miter lim="800000"/>
            <a:headEnd/>
            <a:tailEnd/>
          </a:ln>
          <a:effectLst/>
        </p:spPr>
      </p:pic>
      <p:graphicFrame>
        <p:nvGraphicFramePr>
          <p:cNvPr id="764957" name="Object 29"/>
          <p:cNvGraphicFramePr>
            <a:graphicFrameLocks noChangeAspect="1"/>
          </p:cNvGraphicFramePr>
          <p:nvPr/>
        </p:nvGraphicFramePr>
        <p:xfrm>
          <a:off x="457200" y="3886200"/>
          <a:ext cx="2362200" cy="1941513"/>
        </p:xfrm>
        <a:graphic>
          <a:graphicData uri="http://schemas.openxmlformats.org/presentationml/2006/ole">
            <p:oleObj spid="_x0000_s584706" name="Artwork" r:id="rId7" imgW="3848434" imgH="3162574" progId="">
              <p:embed/>
            </p:oleObj>
          </a:graphicData>
        </a:graphic>
      </p:graphicFrame>
      <p:sp>
        <p:nvSpPr>
          <p:cNvPr id="764958" name="Text Box 30"/>
          <p:cNvSpPr txBox="1">
            <a:spLocks noChangeArrowheads="1"/>
          </p:cNvSpPr>
          <p:nvPr/>
        </p:nvSpPr>
        <p:spPr bwMode="auto">
          <a:xfrm>
            <a:off x="533400" y="6019800"/>
            <a:ext cx="9144000" cy="581025"/>
          </a:xfrm>
          <a:prstGeom prst="rect">
            <a:avLst/>
          </a:prstGeom>
          <a:noFill/>
          <a:ln w="12700">
            <a:noFill/>
            <a:miter lim="800000"/>
            <a:headEnd/>
            <a:tailEnd/>
          </a:ln>
          <a:effectLst/>
        </p:spPr>
        <p:txBody>
          <a:bodyPr>
            <a:spAutoFit/>
          </a:bodyPr>
          <a:lstStyle/>
          <a:p>
            <a:pPr>
              <a:spcBef>
                <a:spcPct val="50000"/>
              </a:spcBef>
            </a:pPr>
            <a:r>
              <a:rPr lang="en-US" b="1">
                <a:latin typeface="Arial" charset="0"/>
              </a:rPr>
              <a:t>100-Hue Test                                        Head Movements                                Human and Object      								Motion             </a:t>
            </a:r>
          </a:p>
        </p:txBody>
      </p:sp>
      <p:pic>
        <p:nvPicPr>
          <p:cNvPr id="764959" name="Picture 31"/>
          <p:cNvPicPr>
            <a:picLocks noChangeAspect="1" noChangeArrowheads="1"/>
          </p:cNvPicPr>
          <p:nvPr/>
        </p:nvPicPr>
        <p:blipFill>
          <a:blip r:embed="rId8" cstate="print"/>
          <a:srcRect/>
          <a:stretch>
            <a:fillRect/>
          </a:stretch>
        </p:blipFill>
        <p:spPr bwMode="auto">
          <a:xfrm>
            <a:off x="7848600" y="4191000"/>
            <a:ext cx="1152525" cy="866775"/>
          </a:xfrm>
          <a:prstGeom prst="rect">
            <a:avLst/>
          </a:prstGeom>
          <a:noFill/>
          <a:ln w="12700">
            <a:noFill/>
            <a:miter lim="800000"/>
            <a:headEnd/>
            <a:tailEnd/>
          </a:ln>
          <a:effectLst/>
        </p:spPr>
      </p:pic>
      <p:pic>
        <p:nvPicPr>
          <p:cNvPr id="764960" name="Picture 32"/>
          <p:cNvPicPr>
            <a:picLocks noChangeAspect="1" noChangeArrowheads="1"/>
          </p:cNvPicPr>
          <p:nvPr/>
        </p:nvPicPr>
        <p:blipFill>
          <a:blip r:embed="rId9" cstate="print"/>
          <a:srcRect/>
          <a:stretch>
            <a:fillRect/>
          </a:stretch>
        </p:blipFill>
        <p:spPr bwMode="auto">
          <a:xfrm>
            <a:off x="7848600" y="5105400"/>
            <a:ext cx="1174750" cy="885825"/>
          </a:xfrm>
          <a:prstGeom prst="rect">
            <a:avLst/>
          </a:prstGeom>
          <a:noFill/>
          <a:ln w="12700">
            <a:noFill/>
            <a:miter lim="800000"/>
            <a:headEnd/>
            <a:tailEnd/>
          </a:ln>
          <a:effectLst/>
        </p:spPr>
      </p:pic>
      <p:pic>
        <p:nvPicPr>
          <p:cNvPr id="764961" name="HM_fast_f.avi">
            <a:hlinkClick r:id="" action="ppaction://media"/>
          </p:cNvPr>
          <p:cNvPicPr>
            <a:picLocks noRot="1" noChangeAspect="1" noChangeArrowheads="1"/>
          </p:cNvPicPr>
          <p:nvPr>
            <a:videoFile r:link="rId2"/>
          </p:nvPr>
        </p:nvPicPr>
        <p:blipFill>
          <a:blip r:embed="rId10" cstate="print"/>
          <a:srcRect/>
          <a:stretch>
            <a:fillRect/>
          </a:stretch>
        </p:blipFill>
        <p:spPr bwMode="auto">
          <a:xfrm>
            <a:off x="4343400" y="3657600"/>
            <a:ext cx="1289050" cy="2282825"/>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6496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64961"/>
                                        </p:tgtEl>
                                      </p:cBhvr>
                                    </p:cmd>
                                  </p:childTnLst>
                                </p:cTn>
                              </p:par>
                            </p:childTnLst>
                          </p:cTn>
                        </p:par>
                      </p:childTnLst>
                    </p:cTn>
                  </p:par>
                </p:childTnLst>
              </p:cTn>
              <p:nextCondLst>
                <p:cond evt="onClick" delay="0">
                  <p:tgtEl>
                    <p:spTgt spid="764961"/>
                  </p:tgtEl>
                </p:cond>
              </p:nextCondLst>
            </p:seq>
            <p:video>
              <p:cMediaNode>
                <p:cTn id="7" fill="hold" display="0">
                  <p:stCondLst>
                    <p:cond delay="indefinite"/>
                  </p:stCondLst>
                  <p:endCondLst>
                    <p:cond evt="onNext" delay="0">
                      <p:tgtEl>
                        <p:sldTgt/>
                      </p:tgtEl>
                    </p:cond>
                    <p:cond evt="onPrev" delay="0">
                      <p:tgtEl>
                        <p:sldTgt/>
                      </p:tgtEl>
                    </p:cond>
                  </p:endCondLst>
                </p:cTn>
                <p:tgtEl>
                  <p:spTgt spid="764961"/>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p:txBody>
          <a:bodyPr/>
          <a:lstStyle/>
          <a:p>
            <a:r>
              <a:rPr lang="en-US"/>
              <a:t>Rapid Event-Related Design</a:t>
            </a:r>
          </a:p>
        </p:txBody>
      </p:sp>
      <p:sp>
        <p:nvSpPr>
          <p:cNvPr id="603139" name="Rectangle 3"/>
          <p:cNvSpPr>
            <a:spLocks noGrp="1" noChangeArrowheads="1"/>
          </p:cNvSpPr>
          <p:nvPr>
            <p:ph type="body" sz="half" idx="1"/>
          </p:nvPr>
        </p:nvSpPr>
        <p:spPr>
          <a:xfrm>
            <a:off x="1241425" y="1935163"/>
            <a:ext cx="4930775" cy="4389437"/>
          </a:xfrm>
        </p:spPr>
        <p:txBody>
          <a:bodyPr/>
          <a:lstStyle/>
          <a:p>
            <a:pPr>
              <a:buFont typeface="Wingdings" pitchFamily="2" charset="2"/>
              <a:buNone/>
            </a:pPr>
            <a:endParaRPr lang="en-US" sz="2600" b="1"/>
          </a:p>
          <a:p>
            <a:pPr>
              <a:buFont typeface="Wingdings" pitchFamily="2" charset="2"/>
              <a:buNone/>
            </a:pPr>
            <a:r>
              <a:rPr lang="en-US" sz="2600"/>
              <a:t>Data Acquisition</a:t>
            </a:r>
          </a:p>
          <a:p>
            <a:pPr>
              <a:buFont typeface="Wingdings" pitchFamily="2" charset="2"/>
              <a:buNone/>
            </a:pPr>
            <a:endParaRPr lang="en-US" sz="2600"/>
          </a:p>
          <a:p>
            <a:pPr>
              <a:buFont typeface="Wingdings" pitchFamily="2" charset="2"/>
              <a:buNone/>
            </a:pPr>
            <a:endParaRPr lang="en-US" sz="2600"/>
          </a:p>
          <a:p>
            <a:pPr>
              <a:buFont typeface="Wingdings" pitchFamily="2" charset="2"/>
              <a:buNone/>
            </a:pPr>
            <a:endParaRPr lang="en-US" sz="2600"/>
          </a:p>
          <a:p>
            <a:pPr>
              <a:buFont typeface="Wingdings" pitchFamily="2" charset="2"/>
              <a:buNone/>
            </a:pPr>
            <a:r>
              <a:rPr lang="en-US" sz="2600"/>
              <a:t>Stimulus Presentation</a:t>
            </a:r>
          </a:p>
        </p:txBody>
      </p:sp>
      <p:sp>
        <p:nvSpPr>
          <p:cNvPr id="603140" name="Text Box 4"/>
          <p:cNvSpPr txBox="1">
            <a:spLocks noChangeArrowheads="1"/>
          </p:cNvSpPr>
          <p:nvPr/>
        </p:nvSpPr>
        <p:spPr bwMode="auto">
          <a:xfrm>
            <a:off x="2286000" y="2819400"/>
            <a:ext cx="4191000" cy="457200"/>
          </a:xfrm>
          <a:prstGeom prst="rect">
            <a:avLst/>
          </a:prstGeom>
          <a:noFill/>
          <a:ln w="12700">
            <a:noFill/>
            <a:miter lim="800000"/>
            <a:headEnd/>
            <a:tailEnd/>
          </a:ln>
          <a:effectLst/>
        </p:spPr>
        <p:txBody>
          <a:bodyPr>
            <a:spAutoFit/>
          </a:bodyPr>
          <a:lstStyle/>
          <a:p>
            <a:pPr>
              <a:spcBef>
                <a:spcPct val="50000"/>
              </a:spcBef>
            </a:pPr>
            <a:r>
              <a:rPr lang="en-US" sz="2400"/>
              <a:t>1 – 4 seconds per time point</a:t>
            </a:r>
          </a:p>
        </p:txBody>
      </p:sp>
      <p:pic>
        <p:nvPicPr>
          <p:cNvPr id="603141" name="Picture 5"/>
          <p:cNvPicPr>
            <a:picLocks noChangeArrowheads="1"/>
          </p:cNvPicPr>
          <p:nvPr/>
        </p:nvPicPr>
        <p:blipFill>
          <a:blip r:embed="rId2" cstate="print"/>
          <a:srcRect/>
          <a:stretch>
            <a:fillRect/>
          </a:stretch>
        </p:blipFill>
        <p:spPr bwMode="auto">
          <a:xfrm>
            <a:off x="2947988" y="4953000"/>
            <a:ext cx="574675" cy="685800"/>
          </a:xfrm>
          <a:prstGeom prst="rect">
            <a:avLst/>
          </a:prstGeom>
          <a:noFill/>
          <a:ln w="12700">
            <a:solidFill>
              <a:schemeClr val="tx1"/>
            </a:solidFill>
            <a:miter lim="800000"/>
            <a:headEnd/>
            <a:tailEnd/>
          </a:ln>
          <a:effectLst/>
        </p:spPr>
      </p:pic>
      <p:sp>
        <p:nvSpPr>
          <p:cNvPr id="603142" name="Rectangle 6"/>
          <p:cNvSpPr>
            <a:spLocks noChangeArrowheads="1"/>
          </p:cNvSpPr>
          <p:nvPr/>
        </p:nvSpPr>
        <p:spPr bwMode="auto">
          <a:xfrm>
            <a:off x="4343400" y="49530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603143" name="Text Box 7"/>
          <p:cNvSpPr txBox="1">
            <a:spLocks noChangeArrowheads="1"/>
          </p:cNvSpPr>
          <p:nvPr/>
        </p:nvSpPr>
        <p:spPr bwMode="auto">
          <a:xfrm>
            <a:off x="6324600" y="5029200"/>
            <a:ext cx="2667000" cy="457200"/>
          </a:xfrm>
          <a:prstGeom prst="rect">
            <a:avLst/>
          </a:prstGeom>
          <a:noFill/>
          <a:ln w="12700">
            <a:noFill/>
            <a:miter lim="800000"/>
            <a:headEnd/>
            <a:tailEnd/>
          </a:ln>
          <a:effectLst/>
        </p:spPr>
        <p:txBody>
          <a:bodyPr>
            <a:spAutoFit/>
          </a:bodyPr>
          <a:lstStyle/>
          <a:p>
            <a:pPr>
              <a:spcBef>
                <a:spcPct val="50000"/>
              </a:spcBef>
            </a:pPr>
            <a:r>
              <a:rPr lang="en-US" sz="2400" b="1"/>
              <a:t>. . .</a:t>
            </a:r>
          </a:p>
        </p:txBody>
      </p:sp>
      <p:sp>
        <p:nvSpPr>
          <p:cNvPr id="603144" name="Text Box 8"/>
          <p:cNvSpPr txBox="1">
            <a:spLocks noChangeArrowheads="1"/>
          </p:cNvSpPr>
          <p:nvPr/>
        </p:nvSpPr>
        <p:spPr bwMode="auto">
          <a:xfrm>
            <a:off x="6172200" y="3505200"/>
            <a:ext cx="2667000" cy="457200"/>
          </a:xfrm>
          <a:prstGeom prst="rect">
            <a:avLst/>
          </a:prstGeom>
          <a:noFill/>
          <a:ln w="12700">
            <a:noFill/>
            <a:miter lim="800000"/>
            <a:headEnd/>
            <a:tailEnd/>
          </a:ln>
          <a:effectLst/>
        </p:spPr>
        <p:txBody>
          <a:bodyPr>
            <a:spAutoFit/>
          </a:bodyPr>
          <a:lstStyle/>
          <a:p>
            <a:pPr>
              <a:spcBef>
                <a:spcPct val="50000"/>
              </a:spcBef>
            </a:pPr>
            <a:r>
              <a:rPr lang="en-US" sz="2400" b="1"/>
              <a:t>. . .</a:t>
            </a:r>
          </a:p>
        </p:txBody>
      </p:sp>
      <p:pic>
        <p:nvPicPr>
          <p:cNvPr id="603145" name="Picture 9"/>
          <p:cNvPicPr>
            <a:picLocks noChangeArrowheads="1"/>
          </p:cNvPicPr>
          <p:nvPr/>
        </p:nvPicPr>
        <p:blipFill>
          <a:blip r:embed="rId2" cstate="print"/>
          <a:srcRect/>
          <a:stretch>
            <a:fillRect/>
          </a:stretch>
        </p:blipFill>
        <p:spPr bwMode="auto">
          <a:xfrm>
            <a:off x="5562600" y="4953000"/>
            <a:ext cx="574675" cy="685800"/>
          </a:xfrm>
          <a:prstGeom prst="rect">
            <a:avLst/>
          </a:prstGeom>
          <a:noFill/>
          <a:ln w="12700">
            <a:solidFill>
              <a:schemeClr val="tx1"/>
            </a:solidFill>
            <a:miter lim="800000"/>
            <a:headEnd/>
            <a:tailEnd/>
          </a:ln>
          <a:effectLst/>
        </p:spPr>
      </p:pic>
      <p:sp>
        <p:nvSpPr>
          <p:cNvPr id="603146" name="Rectangle 10"/>
          <p:cNvSpPr>
            <a:spLocks noChangeArrowheads="1"/>
          </p:cNvSpPr>
          <p:nvPr/>
        </p:nvSpPr>
        <p:spPr bwMode="auto">
          <a:xfrm>
            <a:off x="2286000" y="49530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603147" name="Text Box 11"/>
          <p:cNvSpPr txBox="1">
            <a:spLocks noChangeArrowheads="1"/>
          </p:cNvSpPr>
          <p:nvPr/>
        </p:nvSpPr>
        <p:spPr bwMode="auto">
          <a:xfrm>
            <a:off x="2286000" y="3581400"/>
            <a:ext cx="4267200" cy="366713"/>
          </a:xfrm>
          <a:prstGeom prst="rect">
            <a:avLst/>
          </a:prstGeom>
          <a:noFill/>
          <a:ln w="12700">
            <a:noFill/>
            <a:miter lim="800000"/>
            <a:headEnd/>
            <a:tailEnd/>
          </a:ln>
          <a:effectLst/>
        </p:spPr>
        <p:txBody>
          <a:bodyPr>
            <a:spAutoFit/>
          </a:bodyPr>
          <a:lstStyle/>
          <a:p>
            <a:pPr>
              <a:spcBef>
                <a:spcPct val="50000"/>
              </a:spcBef>
            </a:pPr>
            <a:r>
              <a:rPr lang="en-US" sz="1800" b="1"/>
              <a:t>| | | | | | | | | | | | | | | | | | | | | | | | | | | | | | | | | | |</a:t>
            </a:r>
          </a:p>
        </p:txBody>
      </p:sp>
      <p:sp>
        <p:nvSpPr>
          <p:cNvPr id="603148" name="Text Box 12"/>
          <p:cNvSpPr txBox="1">
            <a:spLocks noChangeArrowheads="1"/>
          </p:cNvSpPr>
          <p:nvPr/>
        </p:nvSpPr>
        <p:spPr bwMode="auto">
          <a:xfrm>
            <a:off x="1752600" y="5943600"/>
            <a:ext cx="7620000" cy="457200"/>
          </a:xfrm>
          <a:prstGeom prst="rect">
            <a:avLst/>
          </a:prstGeom>
          <a:noFill/>
          <a:ln w="12700">
            <a:noFill/>
            <a:miter lim="800000"/>
            <a:headEnd/>
            <a:tailEnd/>
          </a:ln>
          <a:effectLst/>
        </p:spPr>
        <p:txBody>
          <a:bodyPr>
            <a:spAutoFit/>
          </a:bodyPr>
          <a:lstStyle/>
          <a:p>
            <a:pPr>
              <a:spcBef>
                <a:spcPct val="50000"/>
              </a:spcBef>
            </a:pPr>
            <a:r>
              <a:rPr lang="en-US" sz="2400"/>
              <a:t>Single stimuli, 1 – 4 seconds interstimulus interval</a:t>
            </a:r>
          </a:p>
        </p:txBody>
      </p:sp>
      <p:sp>
        <p:nvSpPr>
          <p:cNvPr id="603149" name="Rectangle 13"/>
          <p:cNvSpPr>
            <a:spLocks noChangeArrowheads="1"/>
          </p:cNvSpPr>
          <p:nvPr/>
        </p:nvSpPr>
        <p:spPr bwMode="auto">
          <a:xfrm>
            <a:off x="4953000" y="49530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pic>
        <p:nvPicPr>
          <p:cNvPr id="603150" name="Picture 14"/>
          <p:cNvPicPr>
            <a:picLocks noChangeArrowheads="1"/>
          </p:cNvPicPr>
          <p:nvPr/>
        </p:nvPicPr>
        <p:blipFill>
          <a:blip r:embed="rId3" cstate="print"/>
          <a:srcRect/>
          <a:stretch>
            <a:fillRect/>
          </a:stretch>
        </p:blipFill>
        <p:spPr bwMode="auto">
          <a:xfrm>
            <a:off x="3581400" y="4953000"/>
            <a:ext cx="685800" cy="685800"/>
          </a:xfrm>
          <a:prstGeom prst="rect">
            <a:avLst/>
          </a:prstGeom>
          <a:noFill/>
          <a:ln w="127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lstStyle/>
          <a:p>
            <a:r>
              <a:rPr lang="en-US"/>
              <a:t>Isn’t the hemodynamic response too slow?</a:t>
            </a:r>
          </a:p>
        </p:txBody>
      </p:sp>
      <p:sp>
        <p:nvSpPr>
          <p:cNvPr id="604163" name="Rectangle 3"/>
          <p:cNvSpPr>
            <a:spLocks noGrp="1" noChangeArrowheads="1"/>
          </p:cNvSpPr>
          <p:nvPr>
            <p:ph type="body" sz="half" idx="1"/>
          </p:nvPr>
        </p:nvSpPr>
        <p:spPr>
          <a:xfrm>
            <a:off x="1241425" y="1676400"/>
            <a:ext cx="8634413" cy="503238"/>
          </a:xfrm>
        </p:spPr>
        <p:txBody>
          <a:bodyPr/>
          <a:lstStyle/>
          <a:p>
            <a:r>
              <a:rPr lang="en-US" sz="2600"/>
              <a:t>It works for EEG/MEG, where the response is short</a:t>
            </a:r>
          </a:p>
        </p:txBody>
      </p:sp>
      <p:sp>
        <p:nvSpPr>
          <p:cNvPr id="604164" name="Rectangle 4"/>
          <p:cNvSpPr>
            <a:spLocks noGrp="1" noChangeArrowheads="1"/>
          </p:cNvSpPr>
          <p:nvPr>
            <p:ph type="body" sz="half" idx="2"/>
          </p:nvPr>
        </p:nvSpPr>
        <p:spPr>
          <a:xfrm>
            <a:off x="1371600" y="3581400"/>
            <a:ext cx="7696200" cy="1004888"/>
          </a:xfrm>
        </p:spPr>
        <p:txBody>
          <a:bodyPr/>
          <a:lstStyle/>
          <a:p>
            <a:r>
              <a:rPr lang="en-US" sz="2600"/>
              <a:t>How can it work for fMRI where the response is long</a:t>
            </a:r>
          </a:p>
        </p:txBody>
      </p:sp>
      <p:pic>
        <p:nvPicPr>
          <p:cNvPr id="604165" name="Picture 5"/>
          <p:cNvPicPr>
            <a:picLocks noChangeArrowheads="1"/>
          </p:cNvPicPr>
          <p:nvPr/>
        </p:nvPicPr>
        <p:blipFill>
          <a:blip r:embed="rId3" cstate="print"/>
          <a:srcRect/>
          <a:stretch>
            <a:fillRect/>
          </a:stretch>
        </p:blipFill>
        <p:spPr bwMode="auto">
          <a:xfrm>
            <a:off x="1828800" y="2590800"/>
            <a:ext cx="574675" cy="685800"/>
          </a:xfrm>
          <a:prstGeom prst="rect">
            <a:avLst/>
          </a:prstGeom>
          <a:noFill/>
          <a:ln w="12700">
            <a:solidFill>
              <a:schemeClr val="tx1"/>
            </a:solidFill>
            <a:miter lim="800000"/>
            <a:headEnd/>
            <a:tailEnd/>
          </a:ln>
          <a:effectLst/>
        </p:spPr>
      </p:pic>
      <p:graphicFrame>
        <p:nvGraphicFramePr>
          <p:cNvPr id="604166" name="Object 6"/>
          <p:cNvGraphicFramePr>
            <a:graphicFrameLocks noChangeAspect="1"/>
          </p:cNvGraphicFramePr>
          <p:nvPr/>
        </p:nvGraphicFramePr>
        <p:xfrm>
          <a:off x="2438400" y="2133600"/>
          <a:ext cx="533400" cy="731838"/>
        </p:xfrm>
        <a:graphic>
          <a:graphicData uri="http://schemas.openxmlformats.org/presentationml/2006/ole">
            <p:oleObj spid="_x0000_s585730" name="Image" r:id="rId4" imgW="1105152" imgH="482710" progId="">
              <p:embed/>
            </p:oleObj>
          </a:graphicData>
        </a:graphic>
      </p:graphicFrame>
      <p:sp>
        <p:nvSpPr>
          <p:cNvPr id="604167" name="Text Box 7"/>
          <p:cNvSpPr txBox="1">
            <a:spLocks noChangeArrowheads="1"/>
          </p:cNvSpPr>
          <p:nvPr/>
        </p:nvSpPr>
        <p:spPr bwMode="auto">
          <a:xfrm>
            <a:off x="2667000" y="3200400"/>
            <a:ext cx="1447800" cy="336550"/>
          </a:xfrm>
          <a:prstGeom prst="rect">
            <a:avLst/>
          </a:prstGeom>
          <a:noFill/>
          <a:ln w="12700">
            <a:noFill/>
            <a:miter lim="800000"/>
            <a:headEnd/>
            <a:tailEnd/>
          </a:ln>
          <a:effectLst/>
        </p:spPr>
        <p:txBody>
          <a:bodyPr>
            <a:spAutoFit/>
          </a:bodyPr>
          <a:lstStyle/>
          <a:p>
            <a:pPr>
              <a:spcBef>
                <a:spcPct val="50000"/>
              </a:spcBef>
            </a:pPr>
            <a:r>
              <a:rPr lang="en-US" b="1"/>
              <a:t>3 seconds</a:t>
            </a:r>
          </a:p>
        </p:txBody>
      </p:sp>
      <p:sp>
        <p:nvSpPr>
          <p:cNvPr id="604168" name="Line 8"/>
          <p:cNvSpPr>
            <a:spLocks noChangeShapeType="1"/>
          </p:cNvSpPr>
          <p:nvPr/>
        </p:nvSpPr>
        <p:spPr bwMode="auto">
          <a:xfrm>
            <a:off x="3581400" y="3352800"/>
            <a:ext cx="631825" cy="1588"/>
          </a:xfrm>
          <a:prstGeom prst="line">
            <a:avLst/>
          </a:prstGeom>
          <a:noFill/>
          <a:ln w="12700">
            <a:solidFill>
              <a:schemeClr val="tx1"/>
            </a:solidFill>
            <a:round/>
            <a:headEnd/>
            <a:tailEnd type="triangle" w="med" len="med"/>
          </a:ln>
          <a:effectLst/>
        </p:spPr>
        <p:txBody>
          <a:bodyPr/>
          <a:lstStyle/>
          <a:p>
            <a:endParaRPr lang="en-US"/>
          </a:p>
        </p:txBody>
      </p:sp>
      <p:sp>
        <p:nvSpPr>
          <p:cNvPr id="604169" name="Line 9"/>
          <p:cNvSpPr>
            <a:spLocks noChangeShapeType="1"/>
          </p:cNvSpPr>
          <p:nvPr/>
        </p:nvSpPr>
        <p:spPr bwMode="auto">
          <a:xfrm rot="-10797021">
            <a:off x="2362200" y="3352800"/>
            <a:ext cx="342900" cy="1588"/>
          </a:xfrm>
          <a:prstGeom prst="line">
            <a:avLst/>
          </a:prstGeom>
          <a:noFill/>
          <a:ln w="12700">
            <a:solidFill>
              <a:schemeClr val="tx1"/>
            </a:solidFill>
            <a:round/>
            <a:headEnd/>
            <a:tailEnd type="triangle" w="med" len="med"/>
          </a:ln>
          <a:effectLst/>
        </p:spPr>
        <p:txBody>
          <a:bodyPr/>
          <a:lstStyle/>
          <a:p>
            <a:endParaRPr lang="en-US"/>
          </a:p>
        </p:txBody>
      </p:sp>
      <p:graphicFrame>
        <p:nvGraphicFramePr>
          <p:cNvPr id="604170" name="Object 10"/>
          <p:cNvGraphicFramePr>
            <a:graphicFrameLocks noChangeAspect="1"/>
          </p:cNvGraphicFramePr>
          <p:nvPr/>
        </p:nvGraphicFramePr>
        <p:xfrm>
          <a:off x="4800600" y="2133600"/>
          <a:ext cx="533400" cy="731838"/>
        </p:xfrm>
        <a:graphic>
          <a:graphicData uri="http://schemas.openxmlformats.org/presentationml/2006/ole">
            <p:oleObj spid="_x0000_s585731" name="Image" r:id="rId5" imgW="1105152" imgH="482710" progId="">
              <p:embed/>
            </p:oleObj>
          </a:graphicData>
        </a:graphic>
      </p:graphicFrame>
      <p:pic>
        <p:nvPicPr>
          <p:cNvPr id="604171" name="Picture 11"/>
          <p:cNvPicPr>
            <a:picLocks noChangeArrowheads="1"/>
          </p:cNvPicPr>
          <p:nvPr/>
        </p:nvPicPr>
        <p:blipFill>
          <a:blip r:embed="rId3" cstate="print"/>
          <a:srcRect/>
          <a:stretch>
            <a:fillRect/>
          </a:stretch>
        </p:blipFill>
        <p:spPr bwMode="auto">
          <a:xfrm>
            <a:off x="1905000" y="5715000"/>
            <a:ext cx="574675" cy="685800"/>
          </a:xfrm>
          <a:prstGeom prst="rect">
            <a:avLst/>
          </a:prstGeom>
          <a:noFill/>
          <a:ln w="12700">
            <a:solidFill>
              <a:schemeClr val="tx1"/>
            </a:solidFill>
            <a:miter lim="800000"/>
            <a:headEnd/>
            <a:tailEnd/>
          </a:ln>
          <a:effectLst/>
        </p:spPr>
      </p:pic>
      <p:sp>
        <p:nvSpPr>
          <p:cNvPr id="604172" name="Text Box 12"/>
          <p:cNvSpPr txBox="1">
            <a:spLocks noChangeArrowheads="1"/>
          </p:cNvSpPr>
          <p:nvPr/>
        </p:nvSpPr>
        <p:spPr bwMode="auto">
          <a:xfrm>
            <a:off x="2743200" y="6365875"/>
            <a:ext cx="1447800" cy="336550"/>
          </a:xfrm>
          <a:prstGeom prst="rect">
            <a:avLst/>
          </a:prstGeom>
          <a:noFill/>
          <a:ln w="12700">
            <a:noFill/>
            <a:miter lim="800000"/>
            <a:headEnd/>
            <a:tailEnd/>
          </a:ln>
          <a:effectLst/>
        </p:spPr>
        <p:txBody>
          <a:bodyPr>
            <a:spAutoFit/>
          </a:bodyPr>
          <a:lstStyle/>
          <a:p>
            <a:pPr>
              <a:spcBef>
                <a:spcPct val="50000"/>
              </a:spcBef>
            </a:pPr>
            <a:r>
              <a:rPr lang="en-US" b="1"/>
              <a:t>3 seconds</a:t>
            </a:r>
          </a:p>
        </p:txBody>
      </p:sp>
      <p:sp>
        <p:nvSpPr>
          <p:cNvPr id="604173" name="Line 13"/>
          <p:cNvSpPr>
            <a:spLocks noChangeShapeType="1"/>
          </p:cNvSpPr>
          <p:nvPr/>
        </p:nvSpPr>
        <p:spPr bwMode="auto">
          <a:xfrm>
            <a:off x="3657600" y="6477000"/>
            <a:ext cx="631825" cy="1588"/>
          </a:xfrm>
          <a:prstGeom prst="line">
            <a:avLst/>
          </a:prstGeom>
          <a:noFill/>
          <a:ln w="12700">
            <a:solidFill>
              <a:schemeClr val="tx1"/>
            </a:solidFill>
            <a:round/>
            <a:headEnd/>
            <a:tailEnd type="triangle" w="med" len="med"/>
          </a:ln>
          <a:effectLst/>
        </p:spPr>
        <p:txBody>
          <a:bodyPr/>
          <a:lstStyle/>
          <a:p>
            <a:endParaRPr lang="en-US"/>
          </a:p>
        </p:txBody>
      </p:sp>
      <p:sp>
        <p:nvSpPr>
          <p:cNvPr id="604174" name="Line 14"/>
          <p:cNvSpPr>
            <a:spLocks noChangeShapeType="1"/>
          </p:cNvSpPr>
          <p:nvPr/>
        </p:nvSpPr>
        <p:spPr bwMode="auto">
          <a:xfrm rot="-10797021">
            <a:off x="2438400" y="6477000"/>
            <a:ext cx="342900" cy="1588"/>
          </a:xfrm>
          <a:prstGeom prst="line">
            <a:avLst/>
          </a:prstGeom>
          <a:noFill/>
          <a:ln w="12700">
            <a:solidFill>
              <a:schemeClr val="tx1"/>
            </a:solidFill>
            <a:round/>
            <a:headEnd/>
            <a:tailEnd type="triangle" w="med" len="med"/>
          </a:ln>
          <a:effectLst/>
        </p:spPr>
        <p:txBody>
          <a:bodyPr/>
          <a:lstStyle/>
          <a:p>
            <a:endParaRPr lang="en-US"/>
          </a:p>
        </p:txBody>
      </p:sp>
      <p:pic>
        <p:nvPicPr>
          <p:cNvPr id="604175" name="Picture 15"/>
          <p:cNvPicPr>
            <a:picLocks noChangeAspect="1" noChangeArrowheads="1"/>
          </p:cNvPicPr>
          <p:nvPr/>
        </p:nvPicPr>
        <p:blipFill>
          <a:blip r:embed="rId6" cstate="print">
            <a:clrChange>
              <a:clrFrom>
                <a:srgbClr val="000000"/>
              </a:clrFrom>
              <a:clrTo>
                <a:srgbClr val="000000">
                  <a:alpha val="0"/>
                </a:srgbClr>
              </a:clrTo>
            </a:clrChange>
          </a:blip>
          <a:srcRect l="12653" t="30440" r="44525" b="14388"/>
          <a:stretch>
            <a:fillRect/>
          </a:stretch>
        </p:blipFill>
        <p:spPr bwMode="auto">
          <a:xfrm>
            <a:off x="2362200" y="3962400"/>
            <a:ext cx="7513638" cy="1752600"/>
          </a:xfrm>
          <a:prstGeom prst="rect">
            <a:avLst/>
          </a:prstGeom>
          <a:noFill/>
          <a:ln w="12700">
            <a:noFill/>
            <a:miter lim="800000"/>
            <a:headEnd/>
            <a:tailEnd/>
          </a:ln>
          <a:effectLst/>
        </p:spPr>
      </p:pic>
      <p:pic>
        <p:nvPicPr>
          <p:cNvPr id="604176" name="Picture 16"/>
          <p:cNvPicPr>
            <a:picLocks noChangeArrowheads="1"/>
          </p:cNvPicPr>
          <p:nvPr/>
        </p:nvPicPr>
        <p:blipFill>
          <a:blip r:embed="rId7" cstate="print"/>
          <a:srcRect/>
          <a:stretch>
            <a:fillRect/>
          </a:stretch>
        </p:blipFill>
        <p:spPr bwMode="auto">
          <a:xfrm>
            <a:off x="4191000" y="2590800"/>
            <a:ext cx="685800" cy="685800"/>
          </a:xfrm>
          <a:prstGeom prst="rect">
            <a:avLst/>
          </a:prstGeom>
          <a:noFill/>
          <a:ln w="12700">
            <a:solidFill>
              <a:schemeClr val="tx1"/>
            </a:solidFill>
            <a:miter lim="800000"/>
            <a:headEnd/>
            <a:tailEnd/>
          </a:ln>
          <a:effectLst/>
        </p:spPr>
      </p:pic>
      <p:pic>
        <p:nvPicPr>
          <p:cNvPr id="604177" name="Picture 17"/>
          <p:cNvPicPr>
            <a:picLocks noChangeArrowheads="1"/>
          </p:cNvPicPr>
          <p:nvPr/>
        </p:nvPicPr>
        <p:blipFill>
          <a:blip r:embed="rId7" cstate="print"/>
          <a:srcRect/>
          <a:stretch>
            <a:fillRect/>
          </a:stretch>
        </p:blipFill>
        <p:spPr bwMode="auto">
          <a:xfrm>
            <a:off x="4267200" y="5791200"/>
            <a:ext cx="685800" cy="685800"/>
          </a:xfrm>
          <a:prstGeom prst="rect">
            <a:avLst/>
          </a:prstGeom>
          <a:noFill/>
          <a:ln w="127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p:txBody>
          <a:bodyPr/>
          <a:lstStyle/>
          <a:p>
            <a:r>
              <a:rPr lang="en-US"/>
              <a:t>How Can It Work?</a:t>
            </a:r>
          </a:p>
        </p:txBody>
      </p:sp>
      <p:sp>
        <p:nvSpPr>
          <p:cNvPr id="605187" name="Rectangle 3"/>
          <p:cNvSpPr>
            <a:spLocks noGrp="1" noChangeArrowheads="1"/>
          </p:cNvSpPr>
          <p:nvPr>
            <p:ph type="body" sz="half" idx="1"/>
          </p:nvPr>
        </p:nvSpPr>
        <p:spPr>
          <a:xfrm>
            <a:off x="1241425" y="1935163"/>
            <a:ext cx="8131175" cy="2179637"/>
          </a:xfrm>
        </p:spPr>
        <p:txBody>
          <a:bodyPr/>
          <a:lstStyle/>
          <a:p>
            <a:r>
              <a:rPr lang="en-US" sz="2600"/>
              <a:t>Short Answer: Linear; Time Invariant</a:t>
            </a:r>
          </a:p>
        </p:txBody>
      </p:sp>
      <p:pic>
        <p:nvPicPr>
          <p:cNvPr id="605188" name="Picture 4"/>
          <p:cNvPicPr>
            <a:picLocks noChangeArrowheads="1"/>
          </p:cNvPicPr>
          <p:nvPr/>
        </p:nvPicPr>
        <p:blipFill>
          <a:blip r:embed="rId2" cstate="print"/>
          <a:srcRect/>
          <a:stretch>
            <a:fillRect/>
          </a:stretch>
        </p:blipFill>
        <p:spPr bwMode="auto">
          <a:xfrm>
            <a:off x="1371600" y="5562600"/>
            <a:ext cx="574675" cy="685800"/>
          </a:xfrm>
          <a:prstGeom prst="rect">
            <a:avLst/>
          </a:prstGeom>
          <a:noFill/>
          <a:ln w="12700">
            <a:solidFill>
              <a:schemeClr val="tx1"/>
            </a:solidFill>
            <a:miter lim="800000"/>
            <a:headEnd/>
            <a:tailEnd/>
          </a:ln>
          <a:effectLst/>
        </p:spPr>
      </p:pic>
      <p:pic>
        <p:nvPicPr>
          <p:cNvPr id="605189" name="Picture 5"/>
          <p:cNvPicPr>
            <a:picLocks noChangeAspect="1" noChangeArrowheads="1"/>
          </p:cNvPicPr>
          <p:nvPr/>
        </p:nvPicPr>
        <p:blipFill>
          <a:blip r:embed="rId3" cstate="print">
            <a:clrChange>
              <a:clrFrom>
                <a:srgbClr val="000000"/>
              </a:clrFrom>
              <a:clrTo>
                <a:srgbClr val="000000">
                  <a:alpha val="0"/>
                </a:srgbClr>
              </a:clrTo>
            </a:clrChange>
          </a:blip>
          <a:srcRect t="12578" r="58490" b="15715"/>
          <a:stretch>
            <a:fillRect/>
          </a:stretch>
        </p:blipFill>
        <p:spPr bwMode="auto">
          <a:xfrm>
            <a:off x="990600" y="2362200"/>
            <a:ext cx="3124200" cy="3208338"/>
          </a:xfrm>
          <a:prstGeom prst="rect">
            <a:avLst/>
          </a:prstGeom>
          <a:noFill/>
          <a:ln w="12700">
            <a:noFill/>
            <a:miter lim="800000"/>
            <a:headEnd/>
            <a:tailEnd/>
          </a:ln>
          <a:effectLst/>
        </p:spPr>
      </p:pic>
      <p:pic>
        <p:nvPicPr>
          <p:cNvPr id="605190" name="Picture 6"/>
          <p:cNvPicPr>
            <a:picLocks noChangeAspect="1" noChangeArrowheads="1"/>
          </p:cNvPicPr>
          <p:nvPr/>
        </p:nvPicPr>
        <p:blipFill>
          <a:blip r:embed="rId4" cstate="print">
            <a:clrChange>
              <a:clrFrom>
                <a:srgbClr val="000000"/>
              </a:clrFrom>
              <a:clrTo>
                <a:srgbClr val="000000">
                  <a:alpha val="0"/>
                </a:srgbClr>
              </a:clrTo>
            </a:clrChange>
          </a:blip>
          <a:srcRect l="12653" t="29489" r="43552" b="16330"/>
          <a:stretch>
            <a:fillRect/>
          </a:stretch>
        </p:blipFill>
        <p:spPr bwMode="auto">
          <a:xfrm>
            <a:off x="4648200" y="2362200"/>
            <a:ext cx="3429000" cy="2968625"/>
          </a:xfrm>
          <a:prstGeom prst="rect">
            <a:avLst/>
          </a:prstGeom>
          <a:noFill/>
          <a:ln w="12700">
            <a:noFill/>
            <a:miter lim="800000"/>
            <a:headEnd/>
            <a:tailEnd/>
          </a:ln>
          <a:effectLst/>
        </p:spPr>
      </p:pic>
      <p:pic>
        <p:nvPicPr>
          <p:cNvPr id="605191" name="Picture 7"/>
          <p:cNvPicPr>
            <a:picLocks noChangeArrowheads="1"/>
          </p:cNvPicPr>
          <p:nvPr/>
        </p:nvPicPr>
        <p:blipFill>
          <a:blip r:embed="rId2" cstate="print"/>
          <a:srcRect/>
          <a:stretch>
            <a:fillRect/>
          </a:stretch>
        </p:blipFill>
        <p:spPr bwMode="auto">
          <a:xfrm>
            <a:off x="3886200" y="5562600"/>
            <a:ext cx="574675" cy="685800"/>
          </a:xfrm>
          <a:prstGeom prst="rect">
            <a:avLst/>
          </a:prstGeom>
          <a:noFill/>
          <a:ln w="38100">
            <a:solidFill>
              <a:schemeClr val="accent1"/>
            </a:solidFill>
            <a:miter lim="800000"/>
            <a:headEnd/>
            <a:tailEnd/>
          </a:ln>
          <a:effectLst/>
        </p:spPr>
      </p:pic>
      <p:pic>
        <p:nvPicPr>
          <p:cNvPr id="605192" name="Picture 8"/>
          <p:cNvPicPr>
            <a:picLocks noChangeArrowheads="1"/>
          </p:cNvPicPr>
          <p:nvPr/>
        </p:nvPicPr>
        <p:blipFill>
          <a:blip r:embed="rId5" cstate="print"/>
          <a:srcRect/>
          <a:stretch>
            <a:fillRect/>
          </a:stretch>
        </p:blipFill>
        <p:spPr bwMode="auto">
          <a:xfrm>
            <a:off x="4572000" y="5562600"/>
            <a:ext cx="685800" cy="685800"/>
          </a:xfrm>
          <a:prstGeom prst="rect">
            <a:avLst/>
          </a:prstGeom>
          <a:noFill/>
          <a:ln w="28575">
            <a:solidFill>
              <a:srgbClr val="00AE00"/>
            </a:solidFill>
            <a:miter lim="800000"/>
            <a:headEnd/>
            <a:tailEnd/>
          </a:ln>
          <a:effectLst/>
        </p:spPr>
      </p:pic>
      <p:sp>
        <p:nvSpPr>
          <p:cNvPr id="605193" name="Rectangle 9"/>
          <p:cNvSpPr>
            <a:spLocks noChangeArrowheads="1"/>
          </p:cNvSpPr>
          <p:nvPr/>
        </p:nvSpPr>
        <p:spPr bwMode="auto">
          <a:xfrm>
            <a:off x="2133600" y="55626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605194" name="Text Box 10"/>
          <p:cNvSpPr txBox="1">
            <a:spLocks noChangeArrowheads="1"/>
          </p:cNvSpPr>
          <p:nvPr/>
        </p:nvSpPr>
        <p:spPr bwMode="auto">
          <a:xfrm>
            <a:off x="2743200" y="5638800"/>
            <a:ext cx="2667000" cy="457200"/>
          </a:xfrm>
          <a:prstGeom prst="rect">
            <a:avLst/>
          </a:prstGeom>
          <a:noFill/>
          <a:ln w="12700">
            <a:noFill/>
            <a:miter lim="800000"/>
            <a:headEnd/>
            <a:tailEnd/>
          </a:ln>
          <a:effectLst/>
        </p:spPr>
        <p:txBody>
          <a:bodyPr>
            <a:spAutoFit/>
          </a:bodyPr>
          <a:lstStyle/>
          <a:p>
            <a:pPr>
              <a:spcBef>
                <a:spcPct val="50000"/>
              </a:spcBef>
            </a:pPr>
            <a:r>
              <a:rPr lang="en-US" sz="2400" b="1"/>
              <a:t>. .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p:txBody>
          <a:bodyPr/>
          <a:lstStyle/>
          <a:p>
            <a:r>
              <a:rPr lang="en-US"/>
              <a:t>Block Design vs. Rapid Event Related: Positives</a:t>
            </a:r>
          </a:p>
        </p:txBody>
      </p:sp>
      <p:sp>
        <p:nvSpPr>
          <p:cNvPr id="980995" name="Rectangle 3"/>
          <p:cNvSpPr>
            <a:spLocks noGrp="1" noChangeArrowheads="1"/>
          </p:cNvSpPr>
          <p:nvPr>
            <p:ph type="body" sz="half" idx="1"/>
          </p:nvPr>
        </p:nvSpPr>
        <p:spPr/>
        <p:txBody>
          <a:bodyPr/>
          <a:lstStyle/>
          <a:p>
            <a:r>
              <a:rPr lang="en-US" sz="2600"/>
              <a:t>Block Design</a:t>
            </a:r>
          </a:p>
          <a:p>
            <a:r>
              <a:rPr lang="en-US" sz="2600"/>
              <a:t>Accurate estimate of amplitude of response to each stimulus type</a:t>
            </a:r>
          </a:p>
          <a:p>
            <a:endParaRPr lang="en-US" sz="2600"/>
          </a:p>
          <a:p>
            <a:endParaRPr lang="en-US" sz="2600"/>
          </a:p>
        </p:txBody>
      </p:sp>
      <p:sp>
        <p:nvSpPr>
          <p:cNvPr id="980996" name="Rectangle 4"/>
          <p:cNvSpPr>
            <a:spLocks noGrp="1" noChangeArrowheads="1"/>
          </p:cNvSpPr>
          <p:nvPr>
            <p:ph type="body" sz="half" idx="2"/>
          </p:nvPr>
        </p:nvSpPr>
        <p:spPr/>
        <p:txBody>
          <a:bodyPr/>
          <a:lstStyle/>
          <a:p>
            <a:r>
              <a:rPr lang="en-US" sz="2600"/>
              <a:t>Rapid Event Related</a:t>
            </a:r>
          </a:p>
          <a:p>
            <a:r>
              <a:rPr lang="en-US" sz="2600"/>
              <a:t>Accurate estimate of amplitude of response to a single stimulus AND exact temporal dynamics of response to single stimulus</a:t>
            </a:r>
          </a:p>
          <a:p>
            <a:endParaRPr lang="en-US" sz="26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p:txBody>
          <a:bodyPr/>
          <a:lstStyle/>
          <a:p>
            <a:r>
              <a:rPr lang="en-US"/>
              <a:t>Block Design vs. Rapid Event Related: Negatives</a:t>
            </a:r>
          </a:p>
        </p:txBody>
      </p:sp>
      <p:sp>
        <p:nvSpPr>
          <p:cNvPr id="790531" name="Rectangle 3"/>
          <p:cNvSpPr>
            <a:spLocks noGrp="1" noChangeArrowheads="1"/>
          </p:cNvSpPr>
          <p:nvPr>
            <p:ph type="body" sz="half" idx="1"/>
          </p:nvPr>
        </p:nvSpPr>
        <p:spPr/>
        <p:txBody>
          <a:bodyPr/>
          <a:lstStyle/>
          <a:p>
            <a:r>
              <a:rPr lang="en-US" sz="2600"/>
              <a:t>Block Design</a:t>
            </a:r>
          </a:p>
          <a:p>
            <a:r>
              <a:rPr lang="en-US" sz="2600"/>
              <a:t>Biggest flaw:</a:t>
            </a:r>
          </a:p>
          <a:p>
            <a:r>
              <a:rPr lang="en-US" sz="2600"/>
              <a:t>requires blocked trials of same type</a:t>
            </a:r>
          </a:p>
          <a:p>
            <a:endParaRPr lang="en-US" sz="2600"/>
          </a:p>
          <a:p>
            <a:endParaRPr lang="en-US" sz="2600"/>
          </a:p>
        </p:txBody>
      </p:sp>
      <p:sp>
        <p:nvSpPr>
          <p:cNvPr id="790532" name="Rectangle 4"/>
          <p:cNvSpPr>
            <a:spLocks noGrp="1" noChangeArrowheads="1"/>
          </p:cNvSpPr>
          <p:nvPr>
            <p:ph type="body" sz="half" idx="2"/>
          </p:nvPr>
        </p:nvSpPr>
        <p:spPr/>
        <p:txBody>
          <a:bodyPr/>
          <a:lstStyle/>
          <a:p>
            <a:r>
              <a:rPr lang="en-US" sz="2600"/>
              <a:t>Rapid Event Related</a:t>
            </a:r>
          </a:p>
          <a:p>
            <a:r>
              <a:rPr lang="en-US" sz="2600"/>
              <a:t>Biggest flaws:</a:t>
            </a:r>
          </a:p>
          <a:p>
            <a:r>
              <a:rPr lang="en-US" sz="2600"/>
              <a:t>less detectability</a:t>
            </a:r>
          </a:p>
          <a:p>
            <a:r>
              <a:rPr lang="en-US" sz="2600"/>
              <a:t>experimentally much more difficult: requires stimulus randomization, jittering and PRECISE scanner synchronization</a:t>
            </a:r>
          </a:p>
          <a:p>
            <a:endParaRPr lang="en-US" sz="26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p:txBody>
          <a:bodyPr/>
          <a:lstStyle/>
          <a:p>
            <a:r>
              <a:rPr lang="en-US"/>
              <a:t>Block Design: Biggest Flaw </a:t>
            </a:r>
          </a:p>
        </p:txBody>
      </p:sp>
      <p:graphicFrame>
        <p:nvGraphicFramePr>
          <p:cNvPr id="791555" name="Object 3"/>
          <p:cNvGraphicFramePr>
            <a:graphicFrameLocks noChangeAspect="1"/>
          </p:cNvGraphicFramePr>
          <p:nvPr/>
        </p:nvGraphicFramePr>
        <p:xfrm>
          <a:off x="1752600" y="2667000"/>
          <a:ext cx="2286000" cy="1068388"/>
        </p:xfrm>
        <a:graphic>
          <a:graphicData uri="http://schemas.openxmlformats.org/presentationml/2006/ole">
            <p:oleObj spid="_x0000_s589826" name="Image" r:id="rId3" imgW="6252030" imgH="2922697" progId="">
              <p:embed/>
            </p:oleObj>
          </a:graphicData>
        </a:graphic>
      </p:graphicFrame>
      <p:pic>
        <p:nvPicPr>
          <p:cNvPr id="791556" name="Picture 4" descr="j0088742"/>
          <p:cNvPicPr>
            <a:picLocks noChangeAspect="1" noChangeArrowheads="1"/>
          </p:cNvPicPr>
          <p:nvPr/>
        </p:nvPicPr>
        <p:blipFill>
          <a:blip r:embed="rId4" cstate="print"/>
          <a:srcRect/>
          <a:stretch>
            <a:fillRect/>
          </a:stretch>
        </p:blipFill>
        <p:spPr bwMode="auto">
          <a:xfrm>
            <a:off x="5257800" y="2514600"/>
            <a:ext cx="1195388" cy="1371600"/>
          </a:xfrm>
          <a:prstGeom prst="rect">
            <a:avLst/>
          </a:prstGeom>
          <a:noFill/>
        </p:spPr>
      </p:pic>
      <p:pic>
        <p:nvPicPr>
          <p:cNvPr id="791557" name="Picture 5"/>
          <p:cNvPicPr>
            <a:picLocks noChangeArrowheads="1"/>
          </p:cNvPicPr>
          <p:nvPr/>
        </p:nvPicPr>
        <p:blipFill>
          <a:blip r:embed="rId5" cstate="print"/>
          <a:srcRect/>
          <a:stretch>
            <a:fillRect/>
          </a:stretch>
        </p:blipFill>
        <p:spPr bwMode="auto">
          <a:xfrm>
            <a:off x="1600200" y="1828800"/>
            <a:ext cx="609600" cy="685800"/>
          </a:xfrm>
          <a:prstGeom prst="rect">
            <a:avLst/>
          </a:prstGeom>
          <a:noFill/>
          <a:ln w="12700">
            <a:solidFill>
              <a:schemeClr val="tx1"/>
            </a:solidFill>
            <a:miter lim="800000"/>
            <a:headEnd/>
            <a:tailEnd/>
          </a:ln>
          <a:effectLst/>
        </p:spPr>
      </p:pic>
      <p:pic>
        <p:nvPicPr>
          <p:cNvPr id="791558" name="Picture 6"/>
          <p:cNvPicPr>
            <a:picLocks noChangeArrowheads="1"/>
          </p:cNvPicPr>
          <p:nvPr/>
        </p:nvPicPr>
        <p:blipFill>
          <a:blip r:embed="rId6" cstate="print"/>
          <a:srcRect/>
          <a:stretch>
            <a:fillRect/>
          </a:stretch>
        </p:blipFill>
        <p:spPr bwMode="auto">
          <a:xfrm>
            <a:off x="5257800" y="1828800"/>
            <a:ext cx="574675" cy="685800"/>
          </a:xfrm>
          <a:prstGeom prst="rect">
            <a:avLst/>
          </a:prstGeom>
          <a:noFill/>
          <a:ln w="12700">
            <a:solidFill>
              <a:schemeClr val="tx1"/>
            </a:solidFill>
            <a:miter lim="800000"/>
            <a:headEnd/>
            <a:tailEnd/>
          </a:ln>
          <a:effectLst/>
        </p:spPr>
      </p:pic>
      <p:pic>
        <p:nvPicPr>
          <p:cNvPr id="791559" name="Picture 7"/>
          <p:cNvPicPr>
            <a:picLocks noChangeArrowheads="1"/>
          </p:cNvPicPr>
          <p:nvPr/>
        </p:nvPicPr>
        <p:blipFill>
          <a:blip r:embed="rId5" cstate="print"/>
          <a:srcRect/>
          <a:stretch>
            <a:fillRect/>
          </a:stretch>
        </p:blipFill>
        <p:spPr bwMode="auto">
          <a:xfrm>
            <a:off x="2286000" y="1828800"/>
            <a:ext cx="609600" cy="685800"/>
          </a:xfrm>
          <a:prstGeom prst="rect">
            <a:avLst/>
          </a:prstGeom>
          <a:noFill/>
          <a:ln w="12700">
            <a:solidFill>
              <a:schemeClr val="tx1"/>
            </a:solidFill>
            <a:miter lim="800000"/>
            <a:headEnd/>
            <a:tailEnd/>
          </a:ln>
          <a:effectLst/>
        </p:spPr>
      </p:pic>
      <p:pic>
        <p:nvPicPr>
          <p:cNvPr id="791560" name="Picture 8"/>
          <p:cNvPicPr>
            <a:picLocks noChangeArrowheads="1"/>
          </p:cNvPicPr>
          <p:nvPr/>
        </p:nvPicPr>
        <p:blipFill>
          <a:blip r:embed="rId5" cstate="print"/>
          <a:srcRect/>
          <a:stretch>
            <a:fillRect/>
          </a:stretch>
        </p:blipFill>
        <p:spPr bwMode="auto">
          <a:xfrm>
            <a:off x="2971800" y="1828800"/>
            <a:ext cx="609600" cy="685800"/>
          </a:xfrm>
          <a:prstGeom prst="rect">
            <a:avLst/>
          </a:prstGeom>
          <a:noFill/>
          <a:ln w="12700">
            <a:solidFill>
              <a:schemeClr val="tx1"/>
            </a:solidFill>
            <a:miter lim="800000"/>
            <a:headEnd/>
            <a:tailEnd/>
          </a:ln>
          <a:effectLst/>
        </p:spPr>
      </p:pic>
      <p:pic>
        <p:nvPicPr>
          <p:cNvPr id="791561" name="Picture 9"/>
          <p:cNvPicPr>
            <a:picLocks noChangeArrowheads="1"/>
          </p:cNvPicPr>
          <p:nvPr/>
        </p:nvPicPr>
        <p:blipFill>
          <a:blip r:embed="rId5" cstate="print"/>
          <a:srcRect/>
          <a:stretch>
            <a:fillRect/>
          </a:stretch>
        </p:blipFill>
        <p:spPr bwMode="auto">
          <a:xfrm>
            <a:off x="3657600" y="1828800"/>
            <a:ext cx="609600" cy="685800"/>
          </a:xfrm>
          <a:prstGeom prst="rect">
            <a:avLst/>
          </a:prstGeom>
          <a:noFill/>
          <a:ln w="12700">
            <a:solidFill>
              <a:schemeClr val="tx1"/>
            </a:solidFill>
            <a:miter lim="800000"/>
            <a:headEnd/>
            <a:tailEnd/>
          </a:ln>
          <a:effectLst/>
        </p:spPr>
      </p:pic>
      <p:pic>
        <p:nvPicPr>
          <p:cNvPr id="791562" name="Picture 10"/>
          <p:cNvPicPr>
            <a:picLocks noChangeArrowheads="1"/>
          </p:cNvPicPr>
          <p:nvPr/>
        </p:nvPicPr>
        <p:blipFill>
          <a:blip r:embed="rId6" cstate="print"/>
          <a:srcRect/>
          <a:stretch>
            <a:fillRect/>
          </a:stretch>
        </p:blipFill>
        <p:spPr bwMode="auto">
          <a:xfrm>
            <a:off x="5943600" y="1828800"/>
            <a:ext cx="574675" cy="685800"/>
          </a:xfrm>
          <a:prstGeom prst="rect">
            <a:avLst/>
          </a:prstGeom>
          <a:noFill/>
          <a:ln w="12700">
            <a:solidFill>
              <a:schemeClr val="tx1"/>
            </a:solidFill>
            <a:miter lim="800000"/>
            <a:headEnd/>
            <a:tailEnd/>
          </a:ln>
          <a:effectLst/>
        </p:spPr>
      </p:pic>
      <p:pic>
        <p:nvPicPr>
          <p:cNvPr id="791563" name="Picture 11"/>
          <p:cNvPicPr>
            <a:picLocks noChangeArrowheads="1"/>
          </p:cNvPicPr>
          <p:nvPr/>
        </p:nvPicPr>
        <p:blipFill>
          <a:blip r:embed="rId6" cstate="print"/>
          <a:srcRect/>
          <a:stretch>
            <a:fillRect/>
          </a:stretch>
        </p:blipFill>
        <p:spPr bwMode="auto">
          <a:xfrm>
            <a:off x="6629400" y="1828800"/>
            <a:ext cx="574675" cy="685800"/>
          </a:xfrm>
          <a:prstGeom prst="rect">
            <a:avLst/>
          </a:prstGeom>
          <a:noFill/>
          <a:ln w="12700">
            <a:solidFill>
              <a:schemeClr val="tx1"/>
            </a:solidFill>
            <a:miter lim="800000"/>
            <a:headEnd/>
            <a:tailEnd/>
          </a:ln>
          <a:effectLst/>
        </p:spPr>
      </p:pic>
      <p:pic>
        <p:nvPicPr>
          <p:cNvPr id="791564" name="Picture 12"/>
          <p:cNvPicPr>
            <a:picLocks noChangeArrowheads="1"/>
          </p:cNvPicPr>
          <p:nvPr/>
        </p:nvPicPr>
        <p:blipFill>
          <a:blip r:embed="rId6" cstate="print"/>
          <a:srcRect/>
          <a:stretch>
            <a:fillRect/>
          </a:stretch>
        </p:blipFill>
        <p:spPr bwMode="auto">
          <a:xfrm>
            <a:off x="7315200" y="1828800"/>
            <a:ext cx="574675" cy="685800"/>
          </a:xfrm>
          <a:prstGeom prst="rect">
            <a:avLst/>
          </a:prstGeom>
          <a:noFill/>
          <a:ln w="12700">
            <a:solidFill>
              <a:schemeClr val="tx1"/>
            </a:solidFill>
            <a:miter lim="800000"/>
            <a:headEnd/>
            <a:tailEnd/>
          </a:ln>
          <a:effectLst/>
        </p:spPr>
      </p:pic>
      <p:pic>
        <p:nvPicPr>
          <p:cNvPr id="791565" name="Picture 13"/>
          <p:cNvPicPr>
            <a:picLocks noChangeArrowheads="1"/>
          </p:cNvPicPr>
          <p:nvPr/>
        </p:nvPicPr>
        <p:blipFill>
          <a:blip r:embed="rId5" cstate="print"/>
          <a:srcRect/>
          <a:stretch>
            <a:fillRect/>
          </a:stretch>
        </p:blipFill>
        <p:spPr bwMode="auto">
          <a:xfrm>
            <a:off x="2209800" y="5257800"/>
            <a:ext cx="609600" cy="685800"/>
          </a:xfrm>
          <a:prstGeom prst="rect">
            <a:avLst/>
          </a:prstGeom>
          <a:noFill/>
          <a:ln w="12700">
            <a:solidFill>
              <a:schemeClr val="tx1"/>
            </a:solidFill>
            <a:miter lim="800000"/>
            <a:headEnd/>
            <a:tailEnd/>
          </a:ln>
          <a:effectLst/>
        </p:spPr>
      </p:pic>
      <p:pic>
        <p:nvPicPr>
          <p:cNvPr id="791566" name="Picture 14"/>
          <p:cNvPicPr>
            <a:picLocks noChangeArrowheads="1"/>
          </p:cNvPicPr>
          <p:nvPr/>
        </p:nvPicPr>
        <p:blipFill>
          <a:blip r:embed="rId6" cstate="print"/>
          <a:srcRect/>
          <a:stretch>
            <a:fillRect/>
          </a:stretch>
        </p:blipFill>
        <p:spPr bwMode="auto">
          <a:xfrm>
            <a:off x="2971800" y="5257800"/>
            <a:ext cx="574675" cy="685800"/>
          </a:xfrm>
          <a:prstGeom prst="rect">
            <a:avLst/>
          </a:prstGeom>
          <a:noFill/>
          <a:ln w="12700">
            <a:solidFill>
              <a:schemeClr val="tx1"/>
            </a:solidFill>
            <a:miter lim="800000"/>
            <a:headEnd/>
            <a:tailEnd/>
          </a:ln>
          <a:effectLst/>
        </p:spPr>
      </p:pic>
      <p:pic>
        <p:nvPicPr>
          <p:cNvPr id="791567" name="Picture 15"/>
          <p:cNvPicPr>
            <a:picLocks noChangeArrowheads="1"/>
          </p:cNvPicPr>
          <p:nvPr/>
        </p:nvPicPr>
        <p:blipFill>
          <a:blip r:embed="rId6" cstate="print"/>
          <a:srcRect/>
          <a:stretch>
            <a:fillRect/>
          </a:stretch>
        </p:blipFill>
        <p:spPr bwMode="auto">
          <a:xfrm>
            <a:off x="3733800" y="5257800"/>
            <a:ext cx="574675" cy="685800"/>
          </a:xfrm>
          <a:prstGeom prst="rect">
            <a:avLst/>
          </a:prstGeom>
          <a:noFill/>
          <a:ln w="12700">
            <a:solidFill>
              <a:schemeClr val="tx1"/>
            </a:solidFill>
            <a:miter lim="800000"/>
            <a:headEnd/>
            <a:tailEnd/>
          </a:ln>
          <a:effectLst/>
        </p:spPr>
      </p:pic>
      <p:pic>
        <p:nvPicPr>
          <p:cNvPr id="791568" name="Picture 16"/>
          <p:cNvPicPr>
            <a:picLocks noChangeArrowheads="1"/>
          </p:cNvPicPr>
          <p:nvPr/>
        </p:nvPicPr>
        <p:blipFill>
          <a:blip r:embed="rId5" cstate="print"/>
          <a:srcRect/>
          <a:stretch>
            <a:fillRect/>
          </a:stretch>
        </p:blipFill>
        <p:spPr bwMode="auto">
          <a:xfrm>
            <a:off x="4495800" y="5257800"/>
            <a:ext cx="609600" cy="685800"/>
          </a:xfrm>
          <a:prstGeom prst="rect">
            <a:avLst/>
          </a:prstGeom>
          <a:noFill/>
          <a:ln w="127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2578" name="Picture 2"/>
          <p:cNvPicPr>
            <a:picLocks noChangeArrowheads="1"/>
          </p:cNvPicPr>
          <p:nvPr/>
        </p:nvPicPr>
        <p:blipFill>
          <a:blip r:embed="rId3" cstate="print"/>
          <a:srcRect/>
          <a:stretch>
            <a:fillRect/>
          </a:stretch>
        </p:blipFill>
        <p:spPr bwMode="auto">
          <a:xfrm>
            <a:off x="8382000" y="5181600"/>
            <a:ext cx="831850" cy="990600"/>
          </a:xfrm>
          <a:prstGeom prst="rect">
            <a:avLst/>
          </a:prstGeom>
          <a:noFill/>
          <a:ln w="12700">
            <a:solidFill>
              <a:schemeClr val="tx1"/>
            </a:solidFill>
            <a:miter lim="800000"/>
            <a:headEnd/>
            <a:tailEnd/>
          </a:ln>
          <a:effectLst/>
        </p:spPr>
      </p:pic>
      <p:pic>
        <p:nvPicPr>
          <p:cNvPr id="792579" name="Picture 3"/>
          <p:cNvPicPr>
            <a:picLocks noChangeArrowheads="1"/>
          </p:cNvPicPr>
          <p:nvPr/>
        </p:nvPicPr>
        <p:blipFill>
          <a:blip r:embed="rId3" cstate="print"/>
          <a:srcRect/>
          <a:stretch>
            <a:fillRect/>
          </a:stretch>
        </p:blipFill>
        <p:spPr bwMode="auto">
          <a:xfrm>
            <a:off x="8534400" y="5334000"/>
            <a:ext cx="831850" cy="990600"/>
          </a:xfrm>
          <a:prstGeom prst="rect">
            <a:avLst/>
          </a:prstGeom>
          <a:noFill/>
          <a:ln w="12700">
            <a:solidFill>
              <a:schemeClr val="tx1"/>
            </a:solidFill>
            <a:miter lim="800000"/>
            <a:headEnd/>
            <a:tailEnd/>
          </a:ln>
          <a:effectLst/>
        </p:spPr>
      </p:pic>
      <p:pic>
        <p:nvPicPr>
          <p:cNvPr id="792580" name="Picture 4"/>
          <p:cNvPicPr>
            <a:picLocks noChangeArrowheads="1"/>
          </p:cNvPicPr>
          <p:nvPr/>
        </p:nvPicPr>
        <p:blipFill>
          <a:blip r:embed="rId3" cstate="print"/>
          <a:srcRect/>
          <a:stretch>
            <a:fillRect/>
          </a:stretch>
        </p:blipFill>
        <p:spPr bwMode="auto">
          <a:xfrm>
            <a:off x="8686800" y="5486400"/>
            <a:ext cx="831850" cy="990600"/>
          </a:xfrm>
          <a:prstGeom prst="rect">
            <a:avLst/>
          </a:prstGeom>
          <a:noFill/>
          <a:ln w="12700">
            <a:solidFill>
              <a:schemeClr val="tx1"/>
            </a:solidFill>
            <a:miter lim="800000"/>
            <a:headEnd/>
            <a:tailEnd/>
          </a:ln>
          <a:effectLst/>
        </p:spPr>
      </p:pic>
      <p:sp>
        <p:nvSpPr>
          <p:cNvPr id="792581" name="Rectangle 5"/>
          <p:cNvSpPr>
            <a:spLocks noChangeArrowheads="1"/>
          </p:cNvSpPr>
          <p:nvPr/>
        </p:nvSpPr>
        <p:spPr bwMode="auto">
          <a:xfrm>
            <a:off x="7696200" y="53340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92582" name="Rectangle 6"/>
          <p:cNvSpPr>
            <a:spLocks noChangeArrowheads="1"/>
          </p:cNvSpPr>
          <p:nvPr/>
        </p:nvSpPr>
        <p:spPr bwMode="auto">
          <a:xfrm>
            <a:off x="7848600" y="54864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92583" name="Rectangle 7"/>
          <p:cNvSpPr>
            <a:spLocks noChangeArrowheads="1"/>
          </p:cNvSpPr>
          <p:nvPr/>
        </p:nvSpPr>
        <p:spPr bwMode="auto">
          <a:xfrm>
            <a:off x="8001000" y="5638800"/>
            <a:ext cx="533400" cy="685800"/>
          </a:xfrm>
          <a:prstGeom prst="rect">
            <a:avLst/>
          </a:prstGeom>
          <a:solidFill>
            <a:srgbClr val="CECECE"/>
          </a:solidFill>
          <a:ln w="12700">
            <a:solidFill>
              <a:schemeClr val="tx1"/>
            </a:solidFill>
            <a:miter lim="800000"/>
            <a:headEnd/>
            <a:tailEnd/>
          </a:ln>
          <a:effectLst/>
        </p:spPr>
        <p:txBody>
          <a:bodyPr wrap="none" anchor="ctr"/>
          <a:lstStyle/>
          <a:p>
            <a:endParaRPr lang="en-US"/>
          </a:p>
        </p:txBody>
      </p:sp>
      <p:sp>
        <p:nvSpPr>
          <p:cNvPr id="792584" name="Rectangle 8"/>
          <p:cNvSpPr>
            <a:spLocks noGrp="1" noChangeArrowheads="1"/>
          </p:cNvSpPr>
          <p:nvPr>
            <p:ph type="title"/>
          </p:nvPr>
        </p:nvSpPr>
        <p:spPr/>
        <p:txBody>
          <a:bodyPr/>
          <a:lstStyle/>
          <a:p>
            <a:r>
              <a:rPr lang="en-US"/>
              <a:t>Event Related: Biggest Flaw</a:t>
            </a:r>
          </a:p>
        </p:txBody>
      </p:sp>
      <p:graphicFrame>
        <p:nvGraphicFramePr>
          <p:cNvPr id="792585" name="Object 9"/>
          <p:cNvGraphicFramePr>
            <a:graphicFrameLocks noChangeAspect="1"/>
          </p:cNvGraphicFramePr>
          <p:nvPr/>
        </p:nvGraphicFramePr>
        <p:xfrm>
          <a:off x="7162800" y="3581400"/>
          <a:ext cx="1752600" cy="1455738"/>
        </p:xfrm>
        <a:graphic>
          <a:graphicData uri="http://schemas.openxmlformats.org/presentationml/2006/ole">
            <p:oleObj spid="_x0000_s590850" name="Artwork" r:id="rId4" imgW="2491956" imgH="1486029" progId="">
              <p:embed/>
            </p:oleObj>
          </a:graphicData>
        </a:graphic>
      </p:graphicFrame>
      <p:pic>
        <p:nvPicPr>
          <p:cNvPr id="792586" name="Picture 10"/>
          <p:cNvPicPr>
            <a:picLocks noChangeArrowheads="1"/>
          </p:cNvPicPr>
          <p:nvPr/>
        </p:nvPicPr>
        <p:blipFill>
          <a:blip r:embed="rId3" cstate="print"/>
          <a:srcRect/>
          <a:stretch>
            <a:fillRect/>
          </a:stretch>
        </p:blipFill>
        <p:spPr bwMode="auto">
          <a:xfrm>
            <a:off x="6705600" y="5181600"/>
            <a:ext cx="831850" cy="990600"/>
          </a:xfrm>
          <a:prstGeom prst="rect">
            <a:avLst/>
          </a:prstGeom>
          <a:noFill/>
          <a:ln w="12700">
            <a:solidFill>
              <a:schemeClr val="tx1"/>
            </a:solidFill>
            <a:miter lim="800000"/>
            <a:headEnd/>
            <a:tailEnd/>
          </a:ln>
          <a:effectLst/>
        </p:spPr>
      </p:pic>
      <p:pic>
        <p:nvPicPr>
          <p:cNvPr id="792587" name="Picture 11"/>
          <p:cNvPicPr>
            <a:picLocks noChangeArrowheads="1"/>
          </p:cNvPicPr>
          <p:nvPr/>
        </p:nvPicPr>
        <p:blipFill>
          <a:blip r:embed="rId3" cstate="print"/>
          <a:srcRect/>
          <a:stretch>
            <a:fillRect/>
          </a:stretch>
        </p:blipFill>
        <p:spPr bwMode="auto">
          <a:xfrm>
            <a:off x="6858000" y="5334000"/>
            <a:ext cx="831850" cy="990600"/>
          </a:xfrm>
          <a:prstGeom prst="rect">
            <a:avLst/>
          </a:prstGeom>
          <a:noFill/>
          <a:ln w="12700">
            <a:solidFill>
              <a:schemeClr val="tx1"/>
            </a:solidFill>
            <a:miter lim="800000"/>
            <a:headEnd/>
            <a:tailEnd/>
          </a:ln>
          <a:effectLst/>
        </p:spPr>
      </p:pic>
      <p:pic>
        <p:nvPicPr>
          <p:cNvPr id="792588" name="Picture 12"/>
          <p:cNvPicPr>
            <a:picLocks noChangeArrowheads="1"/>
          </p:cNvPicPr>
          <p:nvPr/>
        </p:nvPicPr>
        <p:blipFill>
          <a:blip r:embed="rId3" cstate="print"/>
          <a:srcRect/>
          <a:stretch>
            <a:fillRect/>
          </a:stretch>
        </p:blipFill>
        <p:spPr bwMode="auto">
          <a:xfrm>
            <a:off x="7010400" y="5486400"/>
            <a:ext cx="831850" cy="990600"/>
          </a:xfrm>
          <a:prstGeom prst="rect">
            <a:avLst/>
          </a:prstGeom>
          <a:noFill/>
          <a:ln w="12700">
            <a:solidFill>
              <a:schemeClr val="tx1"/>
            </a:solidFill>
            <a:miter lim="800000"/>
            <a:headEnd/>
            <a:tailEnd/>
          </a:ln>
          <a:effectLst/>
        </p:spPr>
      </p:pic>
      <p:pic>
        <p:nvPicPr>
          <p:cNvPr id="792589" name="Picture 13" descr="ERact"/>
          <p:cNvPicPr>
            <a:picLocks noChangeAspect="1" noChangeArrowheads="1"/>
          </p:cNvPicPr>
          <p:nvPr/>
        </p:nvPicPr>
        <p:blipFill>
          <a:blip r:embed="rId5" cstate="print"/>
          <a:srcRect/>
          <a:stretch>
            <a:fillRect/>
          </a:stretch>
        </p:blipFill>
        <p:spPr bwMode="auto">
          <a:xfrm>
            <a:off x="2286000" y="2133600"/>
            <a:ext cx="2438400" cy="2430463"/>
          </a:xfrm>
          <a:prstGeom prst="rect">
            <a:avLst/>
          </a:prstGeom>
          <a:noFill/>
        </p:spPr>
      </p:pic>
      <p:pic>
        <p:nvPicPr>
          <p:cNvPr id="792590" name="Picture 14"/>
          <p:cNvPicPr>
            <a:picLocks noChangeArrowheads="1"/>
          </p:cNvPicPr>
          <p:nvPr/>
        </p:nvPicPr>
        <p:blipFill>
          <a:blip r:embed="rId6" cstate="print"/>
          <a:srcRect/>
          <a:stretch>
            <a:fillRect/>
          </a:stretch>
        </p:blipFill>
        <p:spPr bwMode="auto">
          <a:xfrm>
            <a:off x="2057400" y="4724400"/>
            <a:ext cx="609600" cy="685800"/>
          </a:xfrm>
          <a:prstGeom prst="rect">
            <a:avLst/>
          </a:prstGeom>
          <a:noFill/>
          <a:ln w="12700">
            <a:solidFill>
              <a:schemeClr val="tx1"/>
            </a:solidFill>
            <a:miter lim="800000"/>
            <a:headEnd/>
            <a:tailEnd/>
          </a:ln>
          <a:effectLst/>
        </p:spPr>
      </p:pic>
      <p:pic>
        <p:nvPicPr>
          <p:cNvPr id="792591" name="Picture 15"/>
          <p:cNvPicPr>
            <a:picLocks noChangeArrowheads="1"/>
          </p:cNvPicPr>
          <p:nvPr/>
        </p:nvPicPr>
        <p:blipFill>
          <a:blip r:embed="rId3" cstate="print"/>
          <a:srcRect/>
          <a:stretch>
            <a:fillRect/>
          </a:stretch>
        </p:blipFill>
        <p:spPr bwMode="auto">
          <a:xfrm>
            <a:off x="2819400" y="4724400"/>
            <a:ext cx="574675" cy="685800"/>
          </a:xfrm>
          <a:prstGeom prst="rect">
            <a:avLst/>
          </a:prstGeom>
          <a:noFill/>
          <a:ln w="12700">
            <a:solidFill>
              <a:schemeClr val="tx1"/>
            </a:solidFill>
            <a:miter lim="800000"/>
            <a:headEnd/>
            <a:tailEnd/>
          </a:ln>
          <a:effectLst/>
        </p:spPr>
      </p:pic>
      <p:pic>
        <p:nvPicPr>
          <p:cNvPr id="792592" name="Picture 16"/>
          <p:cNvPicPr>
            <a:picLocks noChangeArrowheads="1"/>
          </p:cNvPicPr>
          <p:nvPr/>
        </p:nvPicPr>
        <p:blipFill>
          <a:blip r:embed="rId3" cstate="print"/>
          <a:srcRect/>
          <a:stretch>
            <a:fillRect/>
          </a:stretch>
        </p:blipFill>
        <p:spPr bwMode="auto">
          <a:xfrm>
            <a:off x="3581400" y="4724400"/>
            <a:ext cx="574675" cy="685800"/>
          </a:xfrm>
          <a:prstGeom prst="rect">
            <a:avLst/>
          </a:prstGeom>
          <a:noFill/>
          <a:ln w="12700">
            <a:solidFill>
              <a:schemeClr val="tx1"/>
            </a:solidFill>
            <a:miter lim="800000"/>
            <a:headEnd/>
            <a:tailEnd/>
          </a:ln>
          <a:effectLst/>
        </p:spPr>
      </p:pic>
      <p:pic>
        <p:nvPicPr>
          <p:cNvPr id="792593" name="Picture 17"/>
          <p:cNvPicPr>
            <a:picLocks noChangeArrowheads="1"/>
          </p:cNvPicPr>
          <p:nvPr/>
        </p:nvPicPr>
        <p:blipFill>
          <a:blip r:embed="rId6" cstate="print"/>
          <a:srcRect/>
          <a:stretch>
            <a:fillRect/>
          </a:stretch>
        </p:blipFill>
        <p:spPr bwMode="auto">
          <a:xfrm>
            <a:off x="4343400" y="4724400"/>
            <a:ext cx="609600" cy="685800"/>
          </a:xfrm>
          <a:prstGeom prst="rect">
            <a:avLst/>
          </a:prstGeom>
          <a:noFill/>
          <a:ln w="127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ChangeArrowheads="1"/>
          </p:cNvSpPr>
          <p:nvPr>
            <p:ph type="title"/>
          </p:nvPr>
        </p:nvSpPr>
        <p:spPr/>
        <p:txBody>
          <a:bodyPr/>
          <a:lstStyle/>
          <a:p>
            <a:r>
              <a:rPr lang="en-US" b="1"/>
              <a:t>A</a:t>
            </a:r>
            <a:r>
              <a:rPr lang="en-US"/>
              <a:t>nalysis of </a:t>
            </a:r>
            <a:r>
              <a:rPr lang="en-US" b="1"/>
              <a:t>F</a:t>
            </a:r>
            <a:r>
              <a:rPr lang="en-US"/>
              <a:t>unctional </a:t>
            </a:r>
            <a:r>
              <a:rPr lang="en-US" b="1"/>
              <a:t>N</a:t>
            </a:r>
            <a:r>
              <a:rPr lang="en-US"/>
              <a:t>euro</a:t>
            </a:r>
            <a:r>
              <a:rPr lang="en-US" b="1"/>
              <a:t>I</a:t>
            </a:r>
            <a:r>
              <a:rPr lang="en-US"/>
              <a:t>mages</a:t>
            </a:r>
            <a:br>
              <a:rPr lang="en-US"/>
            </a:br>
            <a:r>
              <a:rPr lang="en-US"/>
              <a:t>afni.nimh.nih.gov</a:t>
            </a:r>
          </a:p>
        </p:txBody>
      </p:sp>
      <p:sp>
        <p:nvSpPr>
          <p:cNvPr id="874499" name="Rectangle 3"/>
          <p:cNvSpPr>
            <a:spLocks noGrp="1" noChangeArrowheads="1"/>
          </p:cNvSpPr>
          <p:nvPr>
            <p:ph type="body" idx="1"/>
          </p:nvPr>
        </p:nvSpPr>
        <p:spPr>
          <a:xfrm>
            <a:off x="1241425" y="1935163"/>
            <a:ext cx="4092575" cy="4022725"/>
          </a:xfrm>
        </p:spPr>
        <p:txBody>
          <a:bodyPr/>
          <a:lstStyle/>
          <a:p>
            <a:pPr>
              <a:lnSpc>
                <a:spcPct val="90000"/>
              </a:lnSpc>
            </a:pPr>
            <a:r>
              <a:rPr lang="en-US"/>
              <a:t>Robert W. Cox, Ph.D.</a:t>
            </a:r>
          </a:p>
          <a:p>
            <a:pPr>
              <a:lnSpc>
                <a:spcPct val="90000"/>
              </a:lnSpc>
            </a:pPr>
            <a:r>
              <a:rPr lang="en-US"/>
              <a:t>Chief, Scientific and Statistical Computing Core, NIMH</a:t>
            </a:r>
          </a:p>
          <a:p>
            <a:pPr>
              <a:lnSpc>
                <a:spcPct val="90000"/>
              </a:lnSpc>
            </a:pPr>
            <a:r>
              <a:rPr lang="en-US"/>
              <a:t>Intramural Program Director, NIfTI (NeuroImaging Informatics Technology Initiative) </a:t>
            </a:r>
          </a:p>
        </p:txBody>
      </p:sp>
      <p:pic>
        <p:nvPicPr>
          <p:cNvPr id="874500" name="Picture 4" descr="cox3"/>
          <p:cNvPicPr>
            <a:picLocks noChangeAspect="1" noChangeArrowheads="1"/>
          </p:cNvPicPr>
          <p:nvPr/>
        </p:nvPicPr>
        <p:blipFill>
          <a:blip r:embed="rId2" cstate="print"/>
          <a:srcRect/>
          <a:stretch>
            <a:fillRect/>
          </a:stretch>
        </p:blipFill>
        <p:spPr bwMode="auto">
          <a:xfrm>
            <a:off x="5638800" y="2133600"/>
            <a:ext cx="3101975" cy="329882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1026"/>
          <p:cNvSpPr>
            <a:spLocks noGrp="1" noChangeArrowheads="1"/>
          </p:cNvSpPr>
          <p:nvPr>
            <p:ph type="title"/>
          </p:nvPr>
        </p:nvSpPr>
        <p:spPr/>
        <p:txBody>
          <a:bodyPr/>
          <a:lstStyle/>
          <a:p>
            <a:r>
              <a:rPr lang="en-US"/>
              <a:t>Block Design vs. Rapid Event Related</a:t>
            </a:r>
          </a:p>
        </p:txBody>
      </p:sp>
      <p:sp>
        <p:nvSpPr>
          <p:cNvPr id="631811" name="Rectangle 1027"/>
          <p:cNvSpPr>
            <a:spLocks noGrp="1" noChangeArrowheads="1"/>
          </p:cNvSpPr>
          <p:nvPr>
            <p:ph type="body" sz="half" idx="1"/>
          </p:nvPr>
        </p:nvSpPr>
        <p:spPr/>
        <p:txBody>
          <a:bodyPr/>
          <a:lstStyle/>
          <a:p>
            <a:r>
              <a:rPr lang="en-US" sz="2600"/>
              <a:t>Block Design</a:t>
            </a:r>
          </a:p>
          <a:p>
            <a:r>
              <a:rPr lang="en-US" sz="2600"/>
              <a:t>Biggest flaws:</a:t>
            </a:r>
          </a:p>
          <a:p>
            <a:r>
              <a:rPr lang="en-US" sz="2600">
                <a:solidFill>
                  <a:srgbClr val="CECECE"/>
                </a:solidFill>
                <a:effectLst>
                  <a:outerShdw blurRad="38100" dist="38100" dir="2700000" algn="tl">
                    <a:srgbClr val="FFFFFF"/>
                  </a:outerShdw>
                </a:effectLst>
              </a:rPr>
              <a:t>requires blocked trials of same type</a:t>
            </a:r>
          </a:p>
          <a:p>
            <a:endParaRPr lang="en-US" sz="2600">
              <a:solidFill>
                <a:srgbClr val="CECECE"/>
              </a:solidFill>
              <a:effectLst>
                <a:outerShdw blurRad="38100" dist="38100" dir="2700000" algn="tl">
                  <a:srgbClr val="FFFFFF"/>
                </a:outerShdw>
              </a:effectLst>
            </a:endParaRPr>
          </a:p>
          <a:p>
            <a:endParaRPr lang="en-US" sz="2600"/>
          </a:p>
        </p:txBody>
      </p:sp>
      <p:sp>
        <p:nvSpPr>
          <p:cNvPr id="631812" name="Rectangle 1028"/>
          <p:cNvSpPr>
            <a:spLocks noGrp="1" noChangeArrowheads="1"/>
          </p:cNvSpPr>
          <p:nvPr>
            <p:ph type="body" sz="half" idx="2"/>
          </p:nvPr>
        </p:nvSpPr>
        <p:spPr/>
        <p:txBody>
          <a:bodyPr/>
          <a:lstStyle/>
          <a:p>
            <a:r>
              <a:rPr lang="en-US" sz="2600"/>
              <a:t>Rapid Event Related</a:t>
            </a:r>
          </a:p>
          <a:p>
            <a:r>
              <a:rPr lang="en-US" sz="2600"/>
              <a:t>Biggest flaws:</a:t>
            </a:r>
          </a:p>
          <a:p>
            <a:r>
              <a:rPr lang="en-US" sz="2600"/>
              <a:t>Less detectability—HOW MUCH?</a:t>
            </a:r>
          </a:p>
          <a:p>
            <a:r>
              <a:rPr lang="en-US" sz="2600">
                <a:solidFill>
                  <a:srgbClr val="CECECE"/>
                </a:solidFill>
                <a:effectLst>
                  <a:outerShdw blurRad="38100" dist="38100" dir="2700000" algn="tl">
                    <a:srgbClr val="FFFFFF"/>
                  </a:outerShdw>
                </a:effectLst>
              </a:rPr>
              <a:t>experimentally much more difficult: requires stimulus randomization, jittering and PRECISE scanner synchronization</a:t>
            </a:r>
          </a:p>
          <a:p>
            <a:endParaRPr lang="en-US" sz="2600">
              <a:solidFill>
                <a:srgbClr val="CECECE"/>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lstStyle/>
          <a:p>
            <a:r>
              <a:rPr lang="en-US"/>
              <a:t>Block vs. Event Related Activation Maps</a:t>
            </a:r>
          </a:p>
        </p:txBody>
      </p:sp>
      <p:pic>
        <p:nvPicPr>
          <p:cNvPr id="632835" name="Picture 3" descr="DHMRp1e10"/>
          <p:cNvPicPr>
            <a:picLocks noChangeAspect="1" noChangeArrowheads="1"/>
          </p:cNvPicPr>
          <p:nvPr/>
        </p:nvPicPr>
        <p:blipFill>
          <a:blip r:embed="rId2" cstate="print"/>
          <a:srcRect/>
          <a:stretch>
            <a:fillRect/>
          </a:stretch>
        </p:blipFill>
        <p:spPr bwMode="auto">
          <a:xfrm>
            <a:off x="1524000" y="2209800"/>
            <a:ext cx="2441575" cy="2895600"/>
          </a:xfrm>
          <a:prstGeom prst="rect">
            <a:avLst/>
          </a:prstGeom>
          <a:noFill/>
        </p:spPr>
      </p:pic>
      <p:pic>
        <p:nvPicPr>
          <p:cNvPr id="632836" name="Picture 4" descr="DHERp1e10"/>
          <p:cNvPicPr>
            <a:picLocks noChangeAspect="1" noChangeArrowheads="1"/>
          </p:cNvPicPr>
          <p:nvPr/>
        </p:nvPicPr>
        <p:blipFill>
          <a:blip r:embed="rId3" cstate="print"/>
          <a:srcRect/>
          <a:stretch>
            <a:fillRect/>
          </a:stretch>
        </p:blipFill>
        <p:spPr bwMode="auto">
          <a:xfrm>
            <a:off x="4114800" y="2209800"/>
            <a:ext cx="2441575" cy="2895600"/>
          </a:xfrm>
          <a:prstGeom prst="rect">
            <a:avLst/>
          </a:prstGeom>
          <a:noFill/>
        </p:spPr>
      </p:pic>
      <p:sp>
        <p:nvSpPr>
          <p:cNvPr id="632837" name="Rectangle 5"/>
          <p:cNvSpPr>
            <a:spLocks noChangeArrowheads="1"/>
          </p:cNvSpPr>
          <p:nvPr/>
        </p:nvSpPr>
        <p:spPr bwMode="auto">
          <a:xfrm>
            <a:off x="1981200" y="1676400"/>
            <a:ext cx="930275" cy="457200"/>
          </a:xfrm>
          <a:prstGeom prst="rect">
            <a:avLst/>
          </a:prstGeom>
          <a:noFill/>
          <a:ln w="12700">
            <a:noFill/>
            <a:miter lim="800000"/>
            <a:headEnd/>
            <a:tailEnd/>
          </a:ln>
          <a:effectLst/>
        </p:spPr>
        <p:txBody>
          <a:bodyPr wrap="none">
            <a:spAutoFit/>
          </a:bodyPr>
          <a:lstStyle/>
          <a:p>
            <a:r>
              <a:rPr lang="en-US" sz="2400">
                <a:solidFill>
                  <a:schemeClr val="tx2"/>
                </a:solidFill>
                <a:effectLst>
                  <a:outerShdw blurRad="38100" dist="38100" dir="2700000" algn="tl">
                    <a:srgbClr val="FFFFFF"/>
                  </a:outerShdw>
                </a:effectLst>
                <a:latin typeface="Arial" charset="0"/>
              </a:rPr>
              <a:t>Block</a:t>
            </a:r>
          </a:p>
        </p:txBody>
      </p:sp>
      <p:sp>
        <p:nvSpPr>
          <p:cNvPr id="632838" name="Rectangle 6"/>
          <p:cNvSpPr>
            <a:spLocks noChangeArrowheads="1"/>
          </p:cNvSpPr>
          <p:nvPr/>
        </p:nvSpPr>
        <p:spPr bwMode="auto">
          <a:xfrm>
            <a:off x="3962400" y="1676400"/>
            <a:ext cx="2982913" cy="457200"/>
          </a:xfrm>
          <a:prstGeom prst="rect">
            <a:avLst/>
          </a:prstGeom>
          <a:noFill/>
          <a:ln w="12700">
            <a:noFill/>
            <a:miter lim="800000"/>
            <a:headEnd/>
            <a:tailEnd/>
          </a:ln>
          <a:effectLst/>
        </p:spPr>
        <p:txBody>
          <a:bodyPr wrap="none">
            <a:spAutoFit/>
          </a:bodyPr>
          <a:lstStyle/>
          <a:p>
            <a:r>
              <a:rPr lang="en-US" sz="2400">
                <a:solidFill>
                  <a:schemeClr val="tx2"/>
                </a:solidFill>
                <a:effectLst>
                  <a:outerShdw blurRad="38100" dist="38100" dir="2700000" algn="tl">
                    <a:srgbClr val="FFFFFF"/>
                  </a:outerShdw>
                </a:effectLst>
                <a:latin typeface="Arial" charset="0"/>
              </a:rPr>
              <a:t>Rapid Event Related</a:t>
            </a:r>
          </a:p>
        </p:txBody>
      </p:sp>
      <p:sp>
        <p:nvSpPr>
          <p:cNvPr id="632839" name="Text Box 7"/>
          <p:cNvSpPr txBox="1">
            <a:spLocks noChangeArrowheads="1"/>
          </p:cNvSpPr>
          <p:nvPr/>
        </p:nvSpPr>
        <p:spPr bwMode="auto">
          <a:xfrm>
            <a:off x="1828800" y="5334000"/>
            <a:ext cx="1417638" cy="519113"/>
          </a:xfrm>
          <a:prstGeom prst="rect">
            <a:avLst/>
          </a:prstGeom>
          <a:noFill/>
          <a:ln w="12700">
            <a:noFill/>
            <a:miter lim="800000"/>
            <a:headEnd/>
            <a:tailEnd/>
          </a:ln>
          <a:effectLst/>
        </p:spPr>
        <p:txBody>
          <a:bodyPr wrap="none">
            <a:spAutoFit/>
          </a:bodyPr>
          <a:lstStyle/>
          <a:p>
            <a:r>
              <a:rPr lang="en-US" sz="2800"/>
              <a:t>p &lt; 10</a:t>
            </a:r>
            <a:r>
              <a:rPr lang="en-US" sz="2800" baseline="30000"/>
              <a:t>-10</a:t>
            </a:r>
          </a:p>
        </p:txBody>
      </p:sp>
      <p:sp>
        <p:nvSpPr>
          <p:cNvPr id="632840" name="Text Box 8"/>
          <p:cNvSpPr txBox="1">
            <a:spLocks noChangeArrowheads="1"/>
          </p:cNvSpPr>
          <p:nvPr/>
        </p:nvSpPr>
        <p:spPr bwMode="auto">
          <a:xfrm>
            <a:off x="4495800" y="5334000"/>
            <a:ext cx="1417638" cy="519113"/>
          </a:xfrm>
          <a:prstGeom prst="rect">
            <a:avLst/>
          </a:prstGeom>
          <a:noFill/>
          <a:ln w="12700">
            <a:noFill/>
            <a:miter lim="800000"/>
            <a:headEnd/>
            <a:tailEnd/>
          </a:ln>
          <a:effectLst/>
        </p:spPr>
        <p:txBody>
          <a:bodyPr wrap="none">
            <a:spAutoFit/>
          </a:bodyPr>
          <a:lstStyle/>
          <a:p>
            <a:r>
              <a:rPr lang="en-US" sz="2800"/>
              <a:t>p &lt; 10</a:t>
            </a:r>
            <a:r>
              <a:rPr lang="en-US" sz="2800" baseline="30000"/>
              <a:t>-10</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p:txBody>
          <a:bodyPr/>
          <a:lstStyle/>
          <a:p>
            <a:r>
              <a:rPr lang="en-US"/>
              <a:t>Block vs. Event Related Activation Maps</a:t>
            </a:r>
          </a:p>
        </p:txBody>
      </p:sp>
      <p:pic>
        <p:nvPicPr>
          <p:cNvPr id="633859" name="Picture 3" descr="DHMRp1e10"/>
          <p:cNvPicPr>
            <a:picLocks noChangeAspect="1" noChangeArrowheads="1"/>
          </p:cNvPicPr>
          <p:nvPr/>
        </p:nvPicPr>
        <p:blipFill>
          <a:blip r:embed="rId2" cstate="print"/>
          <a:srcRect/>
          <a:stretch>
            <a:fillRect/>
          </a:stretch>
        </p:blipFill>
        <p:spPr bwMode="auto">
          <a:xfrm>
            <a:off x="1524000" y="2209800"/>
            <a:ext cx="1735138" cy="2057400"/>
          </a:xfrm>
          <a:prstGeom prst="rect">
            <a:avLst/>
          </a:prstGeom>
          <a:noFill/>
        </p:spPr>
      </p:pic>
      <p:pic>
        <p:nvPicPr>
          <p:cNvPr id="633860" name="Picture 4" descr="DHERp1e10"/>
          <p:cNvPicPr>
            <a:picLocks noChangeAspect="1" noChangeArrowheads="1"/>
          </p:cNvPicPr>
          <p:nvPr/>
        </p:nvPicPr>
        <p:blipFill>
          <a:blip r:embed="rId3" cstate="print"/>
          <a:srcRect/>
          <a:stretch>
            <a:fillRect/>
          </a:stretch>
        </p:blipFill>
        <p:spPr bwMode="auto">
          <a:xfrm>
            <a:off x="3810000" y="2209800"/>
            <a:ext cx="1735138" cy="2057400"/>
          </a:xfrm>
          <a:prstGeom prst="rect">
            <a:avLst/>
          </a:prstGeom>
          <a:noFill/>
        </p:spPr>
      </p:pic>
      <p:sp>
        <p:nvSpPr>
          <p:cNvPr id="633861" name="Rectangle 5"/>
          <p:cNvSpPr>
            <a:spLocks noChangeArrowheads="1"/>
          </p:cNvSpPr>
          <p:nvPr/>
        </p:nvSpPr>
        <p:spPr bwMode="auto">
          <a:xfrm>
            <a:off x="1981200" y="1676400"/>
            <a:ext cx="930275" cy="457200"/>
          </a:xfrm>
          <a:prstGeom prst="rect">
            <a:avLst/>
          </a:prstGeom>
          <a:noFill/>
          <a:ln w="12700">
            <a:noFill/>
            <a:miter lim="800000"/>
            <a:headEnd/>
            <a:tailEnd/>
          </a:ln>
          <a:effectLst/>
        </p:spPr>
        <p:txBody>
          <a:bodyPr wrap="none">
            <a:spAutoFit/>
          </a:bodyPr>
          <a:lstStyle/>
          <a:p>
            <a:r>
              <a:rPr lang="en-US" sz="2400">
                <a:solidFill>
                  <a:schemeClr val="tx2"/>
                </a:solidFill>
                <a:effectLst>
                  <a:outerShdw blurRad="38100" dist="38100" dir="2700000" algn="tl">
                    <a:srgbClr val="FFFFFF"/>
                  </a:outerShdw>
                </a:effectLst>
                <a:latin typeface="Arial" charset="0"/>
              </a:rPr>
              <a:t>Block</a:t>
            </a:r>
          </a:p>
        </p:txBody>
      </p:sp>
      <p:sp>
        <p:nvSpPr>
          <p:cNvPr id="633862" name="Rectangle 6"/>
          <p:cNvSpPr>
            <a:spLocks noChangeArrowheads="1"/>
          </p:cNvSpPr>
          <p:nvPr/>
        </p:nvSpPr>
        <p:spPr bwMode="auto">
          <a:xfrm>
            <a:off x="3962400" y="1676400"/>
            <a:ext cx="2982913" cy="457200"/>
          </a:xfrm>
          <a:prstGeom prst="rect">
            <a:avLst/>
          </a:prstGeom>
          <a:noFill/>
          <a:ln w="12700">
            <a:noFill/>
            <a:miter lim="800000"/>
            <a:headEnd/>
            <a:tailEnd/>
          </a:ln>
          <a:effectLst/>
        </p:spPr>
        <p:txBody>
          <a:bodyPr wrap="none">
            <a:spAutoFit/>
          </a:bodyPr>
          <a:lstStyle/>
          <a:p>
            <a:r>
              <a:rPr lang="en-US" sz="2400">
                <a:solidFill>
                  <a:schemeClr val="tx2"/>
                </a:solidFill>
                <a:effectLst>
                  <a:outerShdw blurRad="38100" dist="38100" dir="2700000" algn="tl">
                    <a:srgbClr val="FFFFFF"/>
                  </a:outerShdw>
                </a:effectLst>
                <a:latin typeface="Arial" charset="0"/>
              </a:rPr>
              <a:t>Rapid Event Related</a:t>
            </a:r>
          </a:p>
        </p:txBody>
      </p:sp>
      <p:sp>
        <p:nvSpPr>
          <p:cNvPr id="633863" name="Text Box 7"/>
          <p:cNvSpPr txBox="1">
            <a:spLocks noChangeArrowheads="1"/>
          </p:cNvSpPr>
          <p:nvPr/>
        </p:nvSpPr>
        <p:spPr bwMode="auto">
          <a:xfrm>
            <a:off x="7315200" y="5105400"/>
            <a:ext cx="1417638" cy="519113"/>
          </a:xfrm>
          <a:prstGeom prst="rect">
            <a:avLst/>
          </a:prstGeom>
          <a:noFill/>
          <a:ln w="12700">
            <a:noFill/>
            <a:miter lim="800000"/>
            <a:headEnd/>
            <a:tailEnd/>
          </a:ln>
          <a:effectLst/>
        </p:spPr>
        <p:txBody>
          <a:bodyPr wrap="none">
            <a:spAutoFit/>
          </a:bodyPr>
          <a:lstStyle/>
          <a:p>
            <a:r>
              <a:rPr lang="en-US" sz="2800"/>
              <a:t>p &lt; 10</a:t>
            </a:r>
            <a:r>
              <a:rPr lang="en-US" sz="2800" baseline="30000"/>
              <a:t>-10</a:t>
            </a:r>
          </a:p>
        </p:txBody>
      </p:sp>
      <p:pic>
        <p:nvPicPr>
          <p:cNvPr id="633864" name="Picture 8" descr="BD05219_"/>
          <p:cNvPicPr>
            <a:picLocks noChangeAspect="1" noChangeArrowheads="1"/>
          </p:cNvPicPr>
          <p:nvPr/>
        </p:nvPicPr>
        <p:blipFill>
          <a:blip r:embed="rId4" cstate="print"/>
          <a:srcRect t="43379"/>
          <a:stretch>
            <a:fillRect/>
          </a:stretch>
        </p:blipFill>
        <p:spPr bwMode="auto">
          <a:xfrm>
            <a:off x="762000" y="4800600"/>
            <a:ext cx="2586038" cy="1371600"/>
          </a:xfrm>
          <a:prstGeom prst="rect">
            <a:avLst/>
          </a:prstGeom>
          <a:noFill/>
        </p:spPr>
      </p:pic>
      <p:pic>
        <p:nvPicPr>
          <p:cNvPr id="633865" name="Picture 9" descr="BD05219_"/>
          <p:cNvPicPr>
            <a:picLocks noChangeAspect="1" noChangeArrowheads="1"/>
          </p:cNvPicPr>
          <p:nvPr/>
        </p:nvPicPr>
        <p:blipFill>
          <a:blip r:embed="rId4" cstate="print"/>
          <a:srcRect t="43379"/>
          <a:stretch>
            <a:fillRect/>
          </a:stretch>
        </p:blipFill>
        <p:spPr bwMode="auto">
          <a:xfrm>
            <a:off x="3886200" y="5181600"/>
            <a:ext cx="2289175" cy="1214438"/>
          </a:xfrm>
          <a:prstGeom prst="rect">
            <a:avLst/>
          </a:prstGeom>
          <a:noFill/>
        </p:spPr>
      </p:pic>
      <p:grpSp>
        <p:nvGrpSpPr>
          <p:cNvPr id="2" name="Group 10"/>
          <p:cNvGrpSpPr>
            <a:grpSpLocks/>
          </p:cNvGrpSpPr>
          <p:nvPr/>
        </p:nvGrpSpPr>
        <p:grpSpPr bwMode="auto">
          <a:xfrm>
            <a:off x="838200" y="5410200"/>
            <a:ext cx="2989263" cy="304800"/>
            <a:chOff x="3264" y="1776"/>
            <a:chExt cx="2651" cy="624"/>
          </a:xfrm>
        </p:grpSpPr>
        <p:sp>
          <p:nvSpPr>
            <p:cNvPr id="633867" name="Line 11"/>
            <p:cNvSpPr>
              <a:spLocks noChangeShapeType="1"/>
            </p:cNvSpPr>
            <p:nvPr/>
          </p:nvSpPr>
          <p:spPr bwMode="auto">
            <a:xfrm>
              <a:off x="3275" y="1776"/>
              <a:ext cx="2640" cy="0"/>
            </a:xfrm>
            <a:prstGeom prst="line">
              <a:avLst/>
            </a:prstGeom>
            <a:noFill/>
            <a:ln w="57150">
              <a:solidFill>
                <a:schemeClr val="tx1"/>
              </a:solidFill>
              <a:round/>
              <a:headEnd/>
              <a:tailEnd/>
            </a:ln>
            <a:effectLst/>
          </p:spPr>
          <p:txBody>
            <a:bodyPr/>
            <a:lstStyle/>
            <a:p>
              <a:endParaRPr lang="en-US"/>
            </a:p>
          </p:txBody>
        </p:sp>
        <p:sp>
          <p:nvSpPr>
            <p:cNvPr id="633868" name="Line 12"/>
            <p:cNvSpPr>
              <a:spLocks noChangeShapeType="1"/>
            </p:cNvSpPr>
            <p:nvPr/>
          </p:nvSpPr>
          <p:spPr bwMode="auto">
            <a:xfrm>
              <a:off x="3264" y="1776"/>
              <a:ext cx="0" cy="624"/>
            </a:xfrm>
            <a:prstGeom prst="line">
              <a:avLst/>
            </a:prstGeom>
            <a:noFill/>
            <a:ln w="57150">
              <a:solidFill>
                <a:schemeClr val="tx1"/>
              </a:solidFill>
              <a:round/>
              <a:headEnd/>
              <a:tailEnd/>
            </a:ln>
            <a:effectLst/>
          </p:spPr>
          <p:txBody>
            <a:bodyPr/>
            <a:lstStyle/>
            <a:p>
              <a:endParaRPr lang="en-US"/>
            </a:p>
          </p:txBody>
        </p:sp>
      </p:grpSp>
      <p:grpSp>
        <p:nvGrpSpPr>
          <p:cNvPr id="3" name="Group 13"/>
          <p:cNvGrpSpPr>
            <a:grpSpLocks/>
          </p:cNvGrpSpPr>
          <p:nvPr/>
        </p:nvGrpSpPr>
        <p:grpSpPr bwMode="auto">
          <a:xfrm>
            <a:off x="3962400" y="5410200"/>
            <a:ext cx="2989263" cy="304800"/>
            <a:chOff x="3264" y="1776"/>
            <a:chExt cx="2651" cy="624"/>
          </a:xfrm>
        </p:grpSpPr>
        <p:sp>
          <p:nvSpPr>
            <p:cNvPr id="633870" name="Line 14"/>
            <p:cNvSpPr>
              <a:spLocks noChangeShapeType="1"/>
            </p:cNvSpPr>
            <p:nvPr/>
          </p:nvSpPr>
          <p:spPr bwMode="auto">
            <a:xfrm>
              <a:off x="3275" y="1776"/>
              <a:ext cx="2640" cy="0"/>
            </a:xfrm>
            <a:prstGeom prst="line">
              <a:avLst/>
            </a:prstGeom>
            <a:noFill/>
            <a:ln w="57150">
              <a:solidFill>
                <a:schemeClr val="tx1"/>
              </a:solidFill>
              <a:round/>
              <a:headEnd/>
              <a:tailEnd/>
            </a:ln>
            <a:effectLst/>
          </p:spPr>
          <p:txBody>
            <a:bodyPr/>
            <a:lstStyle/>
            <a:p>
              <a:endParaRPr lang="en-US"/>
            </a:p>
          </p:txBody>
        </p:sp>
        <p:sp>
          <p:nvSpPr>
            <p:cNvPr id="633871" name="Line 15"/>
            <p:cNvSpPr>
              <a:spLocks noChangeShapeType="1"/>
            </p:cNvSpPr>
            <p:nvPr/>
          </p:nvSpPr>
          <p:spPr bwMode="auto">
            <a:xfrm>
              <a:off x="3264" y="1776"/>
              <a:ext cx="0" cy="624"/>
            </a:xfrm>
            <a:prstGeom prst="line">
              <a:avLst/>
            </a:prstGeom>
            <a:noFill/>
            <a:ln w="57150">
              <a:solidFill>
                <a:schemeClr val="tx1"/>
              </a:solidFill>
              <a:round/>
              <a:headEnd/>
              <a:tailEnd/>
            </a:ln>
            <a:effectLst/>
          </p:spPr>
          <p:txBody>
            <a:bodyPr/>
            <a:lstStyle/>
            <a:p>
              <a:endParaRPr lang="en-US"/>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a:lstStyle/>
          <a:p>
            <a:r>
              <a:rPr lang="en-US"/>
              <a:t>Block vs. Event Related Activation Maps</a:t>
            </a:r>
          </a:p>
        </p:txBody>
      </p:sp>
      <p:pic>
        <p:nvPicPr>
          <p:cNvPr id="634883" name="Picture 3" descr="DHMRp1e10"/>
          <p:cNvPicPr>
            <a:picLocks noChangeAspect="1" noChangeArrowheads="1"/>
          </p:cNvPicPr>
          <p:nvPr/>
        </p:nvPicPr>
        <p:blipFill>
          <a:blip r:embed="rId2" cstate="print"/>
          <a:srcRect/>
          <a:stretch>
            <a:fillRect/>
          </a:stretch>
        </p:blipFill>
        <p:spPr bwMode="auto">
          <a:xfrm>
            <a:off x="1524000" y="2209800"/>
            <a:ext cx="2698750" cy="3200400"/>
          </a:xfrm>
          <a:prstGeom prst="rect">
            <a:avLst/>
          </a:prstGeom>
          <a:noFill/>
        </p:spPr>
      </p:pic>
      <p:sp>
        <p:nvSpPr>
          <p:cNvPr id="634884" name="Rectangle 4"/>
          <p:cNvSpPr>
            <a:spLocks noChangeArrowheads="1"/>
          </p:cNvSpPr>
          <p:nvPr/>
        </p:nvSpPr>
        <p:spPr bwMode="auto">
          <a:xfrm>
            <a:off x="1981200" y="1676400"/>
            <a:ext cx="930275" cy="457200"/>
          </a:xfrm>
          <a:prstGeom prst="rect">
            <a:avLst/>
          </a:prstGeom>
          <a:noFill/>
          <a:ln w="12700">
            <a:noFill/>
            <a:miter lim="800000"/>
            <a:headEnd/>
            <a:tailEnd/>
          </a:ln>
          <a:effectLst/>
        </p:spPr>
        <p:txBody>
          <a:bodyPr wrap="none">
            <a:spAutoFit/>
          </a:bodyPr>
          <a:lstStyle/>
          <a:p>
            <a:r>
              <a:rPr lang="en-US" sz="2400">
                <a:solidFill>
                  <a:schemeClr val="tx2"/>
                </a:solidFill>
                <a:effectLst>
                  <a:outerShdw blurRad="38100" dist="38100" dir="2700000" algn="tl">
                    <a:srgbClr val="FFFFFF"/>
                  </a:outerShdw>
                </a:effectLst>
                <a:latin typeface="Arial" charset="0"/>
              </a:rPr>
              <a:t>Block</a:t>
            </a:r>
          </a:p>
        </p:txBody>
      </p:sp>
      <p:sp>
        <p:nvSpPr>
          <p:cNvPr id="634885" name="Rectangle 5"/>
          <p:cNvSpPr>
            <a:spLocks noChangeArrowheads="1"/>
          </p:cNvSpPr>
          <p:nvPr/>
        </p:nvSpPr>
        <p:spPr bwMode="auto">
          <a:xfrm>
            <a:off x="4419600" y="1676400"/>
            <a:ext cx="2982913" cy="457200"/>
          </a:xfrm>
          <a:prstGeom prst="rect">
            <a:avLst/>
          </a:prstGeom>
          <a:noFill/>
          <a:ln w="12700">
            <a:noFill/>
            <a:miter lim="800000"/>
            <a:headEnd/>
            <a:tailEnd/>
          </a:ln>
          <a:effectLst/>
        </p:spPr>
        <p:txBody>
          <a:bodyPr wrap="none">
            <a:spAutoFit/>
          </a:bodyPr>
          <a:lstStyle/>
          <a:p>
            <a:r>
              <a:rPr lang="en-US" sz="2400">
                <a:solidFill>
                  <a:schemeClr val="tx2"/>
                </a:solidFill>
                <a:effectLst>
                  <a:outerShdw blurRad="38100" dist="38100" dir="2700000" algn="tl">
                    <a:srgbClr val="FFFFFF"/>
                  </a:outerShdw>
                </a:effectLst>
                <a:latin typeface="Arial" charset="0"/>
              </a:rPr>
              <a:t>Rapid Event Related</a:t>
            </a:r>
          </a:p>
        </p:txBody>
      </p:sp>
      <p:sp>
        <p:nvSpPr>
          <p:cNvPr id="634886" name="Text Box 6"/>
          <p:cNvSpPr txBox="1">
            <a:spLocks noChangeArrowheads="1"/>
          </p:cNvSpPr>
          <p:nvPr/>
        </p:nvSpPr>
        <p:spPr bwMode="auto">
          <a:xfrm>
            <a:off x="1676400" y="5715000"/>
            <a:ext cx="1417638" cy="519113"/>
          </a:xfrm>
          <a:prstGeom prst="rect">
            <a:avLst/>
          </a:prstGeom>
          <a:noFill/>
          <a:ln w="12700">
            <a:noFill/>
            <a:miter lim="800000"/>
            <a:headEnd/>
            <a:tailEnd/>
          </a:ln>
          <a:effectLst/>
        </p:spPr>
        <p:txBody>
          <a:bodyPr wrap="none">
            <a:spAutoFit/>
          </a:bodyPr>
          <a:lstStyle/>
          <a:p>
            <a:r>
              <a:rPr lang="en-US" sz="2800"/>
              <a:t>p &lt; 10</a:t>
            </a:r>
            <a:r>
              <a:rPr lang="en-US" sz="2800" baseline="30000"/>
              <a:t>-10</a:t>
            </a:r>
          </a:p>
        </p:txBody>
      </p:sp>
      <p:pic>
        <p:nvPicPr>
          <p:cNvPr id="634887" name="Picture 7" descr="DHERp001"/>
          <p:cNvPicPr>
            <a:picLocks noChangeAspect="1" noChangeArrowheads="1"/>
          </p:cNvPicPr>
          <p:nvPr/>
        </p:nvPicPr>
        <p:blipFill>
          <a:blip r:embed="rId3" cstate="print"/>
          <a:srcRect/>
          <a:stretch>
            <a:fillRect/>
          </a:stretch>
        </p:blipFill>
        <p:spPr bwMode="auto">
          <a:xfrm>
            <a:off x="4343400" y="2209800"/>
            <a:ext cx="2698750" cy="3200400"/>
          </a:xfrm>
          <a:prstGeom prst="rect">
            <a:avLst/>
          </a:prstGeom>
          <a:noFill/>
        </p:spPr>
      </p:pic>
      <p:sp>
        <p:nvSpPr>
          <p:cNvPr id="634888" name="Text Box 8"/>
          <p:cNvSpPr txBox="1">
            <a:spLocks noChangeArrowheads="1"/>
          </p:cNvSpPr>
          <p:nvPr/>
        </p:nvSpPr>
        <p:spPr bwMode="auto">
          <a:xfrm>
            <a:off x="4876800" y="5715000"/>
            <a:ext cx="1539875" cy="519113"/>
          </a:xfrm>
          <a:prstGeom prst="rect">
            <a:avLst/>
          </a:prstGeom>
          <a:noFill/>
          <a:ln w="12700">
            <a:noFill/>
            <a:miter lim="800000"/>
            <a:headEnd/>
            <a:tailEnd/>
          </a:ln>
          <a:effectLst/>
        </p:spPr>
        <p:txBody>
          <a:bodyPr>
            <a:spAutoFit/>
          </a:bodyPr>
          <a:lstStyle/>
          <a:p>
            <a:r>
              <a:rPr lang="en-US" sz="2800"/>
              <a:t>p &lt; 0.001</a:t>
            </a:r>
            <a:endParaRPr lang="en-US" sz="2800" baseline="300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p:txBody>
          <a:bodyPr/>
          <a:lstStyle/>
          <a:p>
            <a:r>
              <a:rPr lang="en-US"/>
              <a:t>Block vs. Event Related Activation Maps</a:t>
            </a:r>
          </a:p>
        </p:txBody>
      </p:sp>
      <p:pic>
        <p:nvPicPr>
          <p:cNvPr id="635907" name="Picture 3" descr="DHMRp1e10"/>
          <p:cNvPicPr>
            <a:picLocks noChangeAspect="1" noChangeArrowheads="1"/>
          </p:cNvPicPr>
          <p:nvPr/>
        </p:nvPicPr>
        <p:blipFill>
          <a:blip r:embed="rId2" cstate="print"/>
          <a:srcRect/>
          <a:stretch>
            <a:fillRect/>
          </a:stretch>
        </p:blipFill>
        <p:spPr bwMode="auto">
          <a:xfrm>
            <a:off x="1524000" y="2209800"/>
            <a:ext cx="1735138" cy="2057400"/>
          </a:xfrm>
          <a:prstGeom prst="rect">
            <a:avLst/>
          </a:prstGeom>
          <a:noFill/>
        </p:spPr>
      </p:pic>
      <p:sp>
        <p:nvSpPr>
          <p:cNvPr id="635908" name="Rectangle 4"/>
          <p:cNvSpPr>
            <a:spLocks noChangeArrowheads="1"/>
          </p:cNvSpPr>
          <p:nvPr/>
        </p:nvSpPr>
        <p:spPr bwMode="auto">
          <a:xfrm>
            <a:off x="1981200" y="1676400"/>
            <a:ext cx="930275" cy="457200"/>
          </a:xfrm>
          <a:prstGeom prst="rect">
            <a:avLst/>
          </a:prstGeom>
          <a:noFill/>
          <a:ln w="12700">
            <a:noFill/>
            <a:miter lim="800000"/>
            <a:headEnd/>
            <a:tailEnd/>
          </a:ln>
          <a:effectLst/>
        </p:spPr>
        <p:txBody>
          <a:bodyPr wrap="none">
            <a:spAutoFit/>
          </a:bodyPr>
          <a:lstStyle/>
          <a:p>
            <a:r>
              <a:rPr lang="en-US" sz="2400">
                <a:solidFill>
                  <a:schemeClr val="tx2"/>
                </a:solidFill>
                <a:effectLst>
                  <a:outerShdw blurRad="38100" dist="38100" dir="2700000" algn="tl">
                    <a:srgbClr val="FFFFFF"/>
                  </a:outerShdw>
                </a:effectLst>
                <a:latin typeface="Arial" charset="0"/>
              </a:rPr>
              <a:t>Block</a:t>
            </a:r>
          </a:p>
        </p:txBody>
      </p:sp>
      <p:sp>
        <p:nvSpPr>
          <p:cNvPr id="635909" name="Rectangle 5"/>
          <p:cNvSpPr>
            <a:spLocks noChangeArrowheads="1"/>
          </p:cNvSpPr>
          <p:nvPr/>
        </p:nvSpPr>
        <p:spPr bwMode="auto">
          <a:xfrm>
            <a:off x="3962400" y="1676400"/>
            <a:ext cx="2982913" cy="457200"/>
          </a:xfrm>
          <a:prstGeom prst="rect">
            <a:avLst/>
          </a:prstGeom>
          <a:noFill/>
          <a:ln w="12700">
            <a:noFill/>
            <a:miter lim="800000"/>
            <a:headEnd/>
            <a:tailEnd/>
          </a:ln>
          <a:effectLst/>
        </p:spPr>
        <p:txBody>
          <a:bodyPr wrap="none">
            <a:spAutoFit/>
          </a:bodyPr>
          <a:lstStyle/>
          <a:p>
            <a:r>
              <a:rPr lang="en-US" sz="2400">
                <a:solidFill>
                  <a:schemeClr val="tx2"/>
                </a:solidFill>
                <a:effectLst>
                  <a:outerShdw blurRad="38100" dist="38100" dir="2700000" algn="tl">
                    <a:srgbClr val="FFFFFF"/>
                  </a:outerShdw>
                </a:effectLst>
                <a:latin typeface="Arial" charset="0"/>
              </a:rPr>
              <a:t>Rapid Event Related</a:t>
            </a:r>
          </a:p>
        </p:txBody>
      </p:sp>
      <p:sp>
        <p:nvSpPr>
          <p:cNvPr id="635910" name="Text Box 6"/>
          <p:cNvSpPr txBox="1">
            <a:spLocks noChangeArrowheads="1"/>
          </p:cNvSpPr>
          <p:nvPr/>
        </p:nvSpPr>
        <p:spPr bwMode="auto">
          <a:xfrm>
            <a:off x="1676400" y="4343400"/>
            <a:ext cx="1417638" cy="519113"/>
          </a:xfrm>
          <a:prstGeom prst="rect">
            <a:avLst/>
          </a:prstGeom>
          <a:noFill/>
          <a:ln w="12700">
            <a:noFill/>
            <a:miter lim="800000"/>
            <a:headEnd/>
            <a:tailEnd/>
          </a:ln>
          <a:effectLst/>
        </p:spPr>
        <p:txBody>
          <a:bodyPr wrap="none">
            <a:spAutoFit/>
          </a:bodyPr>
          <a:lstStyle/>
          <a:p>
            <a:r>
              <a:rPr lang="en-US" sz="2800"/>
              <a:t>p &lt; 10</a:t>
            </a:r>
            <a:r>
              <a:rPr lang="en-US" sz="2800" baseline="30000"/>
              <a:t>-10</a:t>
            </a:r>
          </a:p>
        </p:txBody>
      </p:sp>
      <p:pic>
        <p:nvPicPr>
          <p:cNvPr id="635911" name="Picture 7" descr="BD05219_"/>
          <p:cNvPicPr>
            <a:picLocks noChangeAspect="1" noChangeArrowheads="1"/>
          </p:cNvPicPr>
          <p:nvPr/>
        </p:nvPicPr>
        <p:blipFill>
          <a:blip r:embed="rId3" cstate="print"/>
          <a:srcRect t="43379"/>
          <a:stretch>
            <a:fillRect/>
          </a:stretch>
        </p:blipFill>
        <p:spPr bwMode="auto">
          <a:xfrm>
            <a:off x="762000" y="4800600"/>
            <a:ext cx="2586038" cy="1371600"/>
          </a:xfrm>
          <a:prstGeom prst="rect">
            <a:avLst/>
          </a:prstGeom>
          <a:noFill/>
        </p:spPr>
      </p:pic>
      <p:pic>
        <p:nvPicPr>
          <p:cNvPr id="635912" name="Picture 8" descr="BD05219_"/>
          <p:cNvPicPr>
            <a:picLocks noChangeAspect="1" noChangeArrowheads="1"/>
          </p:cNvPicPr>
          <p:nvPr/>
        </p:nvPicPr>
        <p:blipFill>
          <a:blip r:embed="rId3" cstate="print"/>
          <a:srcRect t="43379"/>
          <a:stretch>
            <a:fillRect/>
          </a:stretch>
        </p:blipFill>
        <p:spPr bwMode="auto">
          <a:xfrm>
            <a:off x="3886200" y="5181600"/>
            <a:ext cx="2289175" cy="1214438"/>
          </a:xfrm>
          <a:prstGeom prst="rect">
            <a:avLst/>
          </a:prstGeom>
          <a:noFill/>
        </p:spPr>
      </p:pic>
      <p:grpSp>
        <p:nvGrpSpPr>
          <p:cNvPr id="2" name="Group 9"/>
          <p:cNvGrpSpPr>
            <a:grpSpLocks/>
          </p:cNvGrpSpPr>
          <p:nvPr/>
        </p:nvGrpSpPr>
        <p:grpSpPr bwMode="auto">
          <a:xfrm>
            <a:off x="838200" y="5410200"/>
            <a:ext cx="2989263" cy="304800"/>
            <a:chOff x="3264" y="1776"/>
            <a:chExt cx="2651" cy="624"/>
          </a:xfrm>
        </p:grpSpPr>
        <p:sp>
          <p:nvSpPr>
            <p:cNvPr id="635914" name="Line 10"/>
            <p:cNvSpPr>
              <a:spLocks noChangeShapeType="1"/>
            </p:cNvSpPr>
            <p:nvPr/>
          </p:nvSpPr>
          <p:spPr bwMode="auto">
            <a:xfrm>
              <a:off x="3275" y="1776"/>
              <a:ext cx="2640" cy="0"/>
            </a:xfrm>
            <a:prstGeom prst="line">
              <a:avLst/>
            </a:prstGeom>
            <a:noFill/>
            <a:ln w="57150">
              <a:solidFill>
                <a:schemeClr val="tx1"/>
              </a:solidFill>
              <a:round/>
              <a:headEnd/>
              <a:tailEnd/>
            </a:ln>
            <a:effectLst/>
          </p:spPr>
          <p:txBody>
            <a:bodyPr/>
            <a:lstStyle/>
            <a:p>
              <a:endParaRPr lang="en-US"/>
            </a:p>
          </p:txBody>
        </p:sp>
        <p:sp>
          <p:nvSpPr>
            <p:cNvPr id="635915" name="Line 11"/>
            <p:cNvSpPr>
              <a:spLocks noChangeShapeType="1"/>
            </p:cNvSpPr>
            <p:nvPr/>
          </p:nvSpPr>
          <p:spPr bwMode="auto">
            <a:xfrm>
              <a:off x="3264" y="1776"/>
              <a:ext cx="0" cy="624"/>
            </a:xfrm>
            <a:prstGeom prst="line">
              <a:avLst/>
            </a:prstGeom>
            <a:noFill/>
            <a:ln w="57150">
              <a:solidFill>
                <a:schemeClr val="tx1"/>
              </a:solidFill>
              <a:round/>
              <a:headEnd/>
              <a:tailEnd/>
            </a:ln>
            <a:effectLst/>
          </p:spPr>
          <p:txBody>
            <a:bodyPr/>
            <a:lstStyle/>
            <a:p>
              <a:endParaRPr lang="en-US"/>
            </a:p>
          </p:txBody>
        </p:sp>
      </p:grpSp>
      <p:grpSp>
        <p:nvGrpSpPr>
          <p:cNvPr id="3" name="Group 12"/>
          <p:cNvGrpSpPr>
            <a:grpSpLocks/>
          </p:cNvGrpSpPr>
          <p:nvPr/>
        </p:nvGrpSpPr>
        <p:grpSpPr bwMode="auto">
          <a:xfrm>
            <a:off x="3962400" y="5715000"/>
            <a:ext cx="2989263" cy="304800"/>
            <a:chOff x="3264" y="1776"/>
            <a:chExt cx="2651" cy="624"/>
          </a:xfrm>
        </p:grpSpPr>
        <p:sp>
          <p:nvSpPr>
            <p:cNvPr id="635917" name="Line 13"/>
            <p:cNvSpPr>
              <a:spLocks noChangeShapeType="1"/>
            </p:cNvSpPr>
            <p:nvPr/>
          </p:nvSpPr>
          <p:spPr bwMode="auto">
            <a:xfrm>
              <a:off x="3275" y="1776"/>
              <a:ext cx="2640" cy="0"/>
            </a:xfrm>
            <a:prstGeom prst="line">
              <a:avLst/>
            </a:prstGeom>
            <a:noFill/>
            <a:ln w="57150">
              <a:solidFill>
                <a:schemeClr val="tx1"/>
              </a:solidFill>
              <a:round/>
              <a:headEnd/>
              <a:tailEnd/>
            </a:ln>
            <a:effectLst/>
          </p:spPr>
          <p:txBody>
            <a:bodyPr/>
            <a:lstStyle/>
            <a:p>
              <a:endParaRPr lang="en-US"/>
            </a:p>
          </p:txBody>
        </p:sp>
        <p:sp>
          <p:nvSpPr>
            <p:cNvPr id="635918" name="Line 14"/>
            <p:cNvSpPr>
              <a:spLocks noChangeShapeType="1"/>
            </p:cNvSpPr>
            <p:nvPr/>
          </p:nvSpPr>
          <p:spPr bwMode="auto">
            <a:xfrm>
              <a:off x="3264" y="1776"/>
              <a:ext cx="0" cy="624"/>
            </a:xfrm>
            <a:prstGeom prst="line">
              <a:avLst/>
            </a:prstGeom>
            <a:noFill/>
            <a:ln w="57150">
              <a:solidFill>
                <a:schemeClr val="tx1"/>
              </a:solidFill>
              <a:round/>
              <a:headEnd/>
              <a:tailEnd/>
            </a:ln>
            <a:effectLst/>
          </p:spPr>
          <p:txBody>
            <a:bodyPr/>
            <a:lstStyle/>
            <a:p>
              <a:endParaRPr lang="en-US"/>
            </a:p>
          </p:txBody>
        </p:sp>
      </p:grpSp>
      <p:pic>
        <p:nvPicPr>
          <p:cNvPr id="635919" name="Picture 15" descr="DHERp001"/>
          <p:cNvPicPr>
            <a:picLocks noChangeAspect="1" noChangeArrowheads="1"/>
          </p:cNvPicPr>
          <p:nvPr/>
        </p:nvPicPr>
        <p:blipFill>
          <a:blip r:embed="rId4" cstate="print"/>
          <a:srcRect/>
          <a:stretch>
            <a:fillRect/>
          </a:stretch>
        </p:blipFill>
        <p:spPr bwMode="auto">
          <a:xfrm>
            <a:off x="4038600" y="2209800"/>
            <a:ext cx="1735138" cy="2057400"/>
          </a:xfrm>
          <a:prstGeom prst="rect">
            <a:avLst/>
          </a:prstGeom>
          <a:noFill/>
        </p:spPr>
      </p:pic>
      <p:sp>
        <p:nvSpPr>
          <p:cNvPr id="635920" name="Text Box 16"/>
          <p:cNvSpPr txBox="1">
            <a:spLocks noChangeArrowheads="1"/>
          </p:cNvSpPr>
          <p:nvPr/>
        </p:nvSpPr>
        <p:spPr bwMode="auto">
          <a:xfrm>
            <a:off x="4191000" y="4343400"/>
            <a:ext cx="1539875" cy="519113"/>
          </a:xfrm>
          <a:prstGeom prst="rect">
            <a:avLst/>
          </a:prstGeom>
          <a:noFill/>
          <a:ln w="12700">
            <a:noFill/>
            <a:miter lim="800000"/>
            <a:headEnd/>
            <a:tailEnd/>
          </a:ln>
          <a:effectLst/>
        </p:spPr>
        <p:txBody>
          <a:bodyPr wrap="none">
            <a:spAutoFit/>
          </a:bodyPr>
          <a:lstStyle/>
          <a:p>
            <a:r>
              <a:rPr lang="en-US" sz="2800"/>
              <a:t>p &lt; 0.001</a:t>
            </a:r>
            <a:endParaRPr lang="en-US" sz="2800" baseline="300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p:txBody>
          <a:bodyPr/>
          <a:lstStyle/>
          <a:p>
            <a:r>
              <a:rPr lang="en-US"/>
              <a:t>Block Design vs. Rapid Event Related</a:t>
            </a:r>
          </a:p>
        </p:txBody>
      </p:sp>
      <p:sp>
        <p:nvSpPr>
          <p:cNvPr id="636931" name="Rectangle 3"/>
          <p:cNvSpPr>
            <a:spLocks noGrp="1" noChangeArrowheads="1"/>
          </p:cNvSpPr>
          <p:nvPr>
            <p:ph type="body" sz="half" idx="1"/>
          </p:nvPr>
        </p:nvSpPr>
        <p:spPr/>
        <p:txBody>
          <a:bodyPr/>
          <a:lstStyle/>
          <a:p>
            <a:r>
              <a:rPr lang="en-US" sz="2600"/>
              <a:t>Block Design</a:t>
            </a:r>
          </a:p>
          <a:p>
            <a:r>
              <a:rPr lang="en-US" sz="2600"/>
              <a:t>Biggest flaws:</a:t>
            </a:r>
          </a:p>
          <a:p>
            <a:r>
              <a:rPr lang="en-US" sz="2600" b="1"/>
              <a:t>requires blocked trials of same type</a:t>
            </a:r>
          </a:p>
          <a:p>
            <a:endParaRPr lang="en-US" sz="2600" b="1"/>
          </a:p>
          <a:p>
            <a:endParaRPr lang="en-US" sz="2600"/>
          </a:p>
        </p:txBody>
      </p:sp>
      <p:sp>
        <p:nvSpPr>
          <p:cNvPr id="636932" name="Rectangle 4"/>
          <p:cNvSpPr>
            <a:spLocks noGrp="1" noChangeArrowheads="1"/>
          </p:cNvSpPr>
          <p:nvPr>
            <p:ph type="body" sz="half" idx="2"/>
          </p:nvPr>
        </p:nvSpPr>
        <p:spPr/>
        <p:txBody>
          <a:bodyPr/>
          <a:lstStyle/>
          <a:p>
            <a:r>
              <a:rPr lang="en-US" sz="2600"/>
              <a:t>Rapid Event Related</a:t>
            </a:r>
          </a:p>
          <a:p>
            <a:r>
              <a:rPr lang="en-US" sz="2600"/>
              <a:t>Biggest flaws:</a:t>
            </a:r>
          </a:p>
          <a:p>
            <a:r>
              <a:rPr lang="en-US" sz="2600">
                <a:solidFill>
                  <a:srgbClr val="CECECE"/>
                </a:solidFill>
                <a:effectLst>
                  <a:outerShdw blurRad="38100" dist="38100" dir="2700000" algn="tl">
                    <a:srgbClr val="FFFFFF"/>
                  </a:outerShdw>
                </a:effectLst>
              </a:rPr>
              <a:t>Less detectability</a:t>
            </a:r>
          </a:p>
          <a:p>
            <a:r>
              <a:rPr lang="en-US" sz="2600">
                <a:solidFill>
                  <a:srgbClr val="CECECE"/>
                </a:solidFill>
                <a:effectLst>
                  <a:outerShdw blurRad="38100" dist="38100" dir="2700000" algn="tl">
                    <a:srgbClr val="FFFFFF"/>
                  </a:outerShdw>
                </a:effectLst>
              </a:rPr>
              <a:t>Experimentally much more difficult: requires stimulus randomization, jittering and PRECISE scanner synchronization</a:t>
            </a:r>
          </a:p>
          <a:p>
            <a:endParaRPr lang="en-US" sz="2600">
              <a:solidFill>
                <a:srgbClr val="CECECE"/>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7954" name="Picture 2" descr="ERat"/>
          <p:cNvPicPr>
            <a:picLocks noChangeAspect="1" noChangeArrowheads="1"/>
          </p:cNvPicPr>
          <p:nvPr/>
        </p:nvPicPr>
        <p:blipFill>
          <a:blip r:embed="rId2" cstate="print"/>
          <a:srcRect/>
          <a:stretch>
            <a:fillRect/>
          </a:stretch>
        </p:blipFill>
        <p:spPr bwMode="auto">
          <a:xfrm>
            <a:off x="4191000" y="1295400"/>
            <a:ext cx="2200275" cy="3810000"/>
          </a:xfrm>
          <a:prstGeom prst="rect">
            <a:avLst/>
          </a:prstGeom>
          <a:noFill/>
        </p:spPr>
      </p:pic>
      <p:pic>
        <p:nvPicPr>
          <p:cNvPr id="637955" name="Picture 3" descr="MRat"/>
          <p:cNvPicPr>
            <a:picLocks noChangeAspect="1" noChangeArrowheads="1"/>
          </p:cNvPicPr>
          <p:nvPr/>
        </p:nvPicPr>
        <p:blipFill>
          <a:blip r:embed="rId3" cstate="print"/>
          <a:srcRect/>
          <a:stretch>
            <a:fillRect/>
          </a:stretch>
        </p:blipFill>
        <p:spPr bwMode="auto">
          <a:xfrm>
            <a:off x="1447800" y="1295400"/>
            <a:ext cx="2200275" cy="3810000"/>
          </a:xfrm>
          <a:prstGeom prst="rect">
            <a:avLst/>
          </a:prstGeom>
          <a:noFill/>
        </p:spPr>
      </p:pic>
      <p:sp>
        <p:nvSpPr>
          <p:cNvPr id="637956" name="Rectangle 4"/>
          <p:cNvSpPr>
            <a:spLocks noChangeArrowheads="1"/>
          </p:cNvSpPr>
          <p:nvPr/>
        </p:nvSpPr>
        <p:spPr bwMode="auto">
          <a:xfrm>
            <a:off x="1981200" y="838200"/>
            <a:ext cx="930275" cy="457200"/>
          </a:xfrm>
          <a:prstGeom prst="rect">
            <a:avLst/>
          </a:prstGeom>
          <a:noFill/>
          <a:ln w="12700">
            <a:noFill/>
            <a:miter lim="800000"/>
            <a:headEnd/>
            <a:tailEnd/>
          </a:ln>
          <a:effectLst/>
        </p:spPr>
        <p:txBody>
          <a:bodyPr wrap="none">
            <a:spAutoFit/>
          </a:bodyPr>
          <a:lstStyle/>
          <a:p>
            <a:r>
              <a:rPr lang="en-US" sz="2400">
                <a:solidFill>
                  <a:schemeClr val="tx2"/>
                </a:solidFill>
                <a:effectLst>
                  <a:outerShdw blurRad="38100" dist="38100" dir="2700000" algn="tl">
                    <a:srgbClr val="FFFFFF"/>
                  </a:outerShdw>
                </a:effectLst>
                <a:latin typeface="Arial" charset="0"/>
              </a:rPr>
              <a:t>Block</a:t>
            </a:r>
          </a:p>
        </p:txBody>
      </p:sp>
      <p:sp>
        <p:nvSpPr>
          <p:cNvPr id="637957" name="Rectangle 5"/>
          <p:cNvSpPr>
            <a:spLocks noChangeArrowheads="1"/>
          </p:cNvSpPr>
          <p:nvPr/>
        </p:nvSpPr>
        <p:spPr bwMode="auto">
          <a:xfrm>
            <a:off x="3962400" y="838200"/>
            <a:ext cx="2982913" cy="457200"/>
          </a:xfrm>
          <a:prstGeom prst="rect">
            <a:avLst/>
          </a:prstGeom>
          <a:noFill/>
          <a:ln w="12700">
            <a:noFill/>
            <a:miter lim="800000"/>
            <a:headEnd/>
            <a:tailEnd/>
          </a:ln>
          <a:effectLst/>
        </p:spPr>
        <p:txBody>
          <a:bodyPr wrap="none">
            <a:spAutoFit/>
          </a:bodyPr>
          <a:lstStyle/>
          <a:p>
            <a:r>
              <a:rPr lang="en-US" sz="2400">
                <a:solidFill>
                  <a:schemeClr val="tx2"/>
                </a:solidFill>
                <a:effectLst>
                  <a:outerShdw blurRad="38100" dist="38100" dir="2700000" algn="tl">
                    <a:srgbClr val="FFFFFF"/>
                  </a:outerShdw>
                </a:effectLst>
                <a:latin typeface="Arial" charset="0"/>
              </a:rPr>
              <a:t>Rapid Event Related</a:t>
            </a:r>
          </a:p>
        </p:txBody>
      </p:sp>
      <p:pic>
        <p:nvPicPr>
          <p:cNvPr id="637958" name="Picture 6"/>
          <p:cNvPicPr>
            <a:picLocks noChangeAspect="1" noChangeArrowheads="1"/>
          </p:cNvPicPr>
          <p:nvPr/>
        </p:nvPicPr>
        <p:blipFill>
          <a:blip r:embed="rId4" cstate="print"/>
          <a:srcRect/>
          <a:stretch>
            <a:fillRect/>
          </a:stretch>
        </p:blipFill>
        <p:spPr bwMode="auto">
          <a:xfrm>
            <a:off x="2895600" y="5638800"/>
            <a:ext cx="3000375" cy="196850"/>
          </a:xfrm>
          <a:prstGeom prst="rect">
            <a:avLst/>
          </a:prstGeom>
          <a:noFill/>
          <a:ln w="12700">
            <a:noFill/>
            <a:miter lim="800000"/>
            <a:headEnd/>
            <a:tailEnd/>
          </a:ln>
          <a:effectLst/>
        </p:spPr>
      </p:pic>
      <p:pic>
        <p:nvPicPr>
          <p:cNvPr id="637959" name="Picture 7"/>
          <p:cNvPicPr>
            <a:picLocks noChangeAspect="1" noChangeArrowheads="1"/>
          </p:cNvPicPr>
          <p:nvPr/>
        </p:nvPicPr>
        <p:blipFill>
          <a:blip r:embed="rId5" cstate="print"/>
          <a:srcRect/>
          <a:stretch>
            <a:fillRect/>
          </a:stretch>
        </p:blipFill>
        <p:spPr bwMode="auto">
          <a:xfrm>
            <a:off x="6019800" y="5334000"/>
            <a:ext cx="1295400" cy="976313"/>
          </a:xfrm>
          <a:prstGeom prst="rect">
            <a:avLst/>
          </a:prstGeom>
          <a:noFill/>
          <a:ln w="12700">
            <a:noFill/>
            <a:miter lim="800000"/>
            <a:headEnd/>
            <a:tailEnd/>
          </a:ln>
          <a:effectLst/>
        </p:spPr>
      </p:pic>
      <p:pic>
        <p:nvPicPr>
          <p:cNvPr id="637960" name="Picture 8"/>
          <p:cNvPicPr>
            <a:picLocks noChangeAspect="1" noChangeArrowheads="1"/>
          </p:cNvPicPr>
          <p:nvPr/>
        </p:nvPicPr>
        <p:blipFill>
          <a:blip r:embed="rId6" cstate="print"/>
          <a:srcRect/>
          <a:stretch>
            <a:fillRect/>
          </a:stretch>
        </p:blipFill>
        <p:spPr bwMode="auto">
          <a:xfrm>
            <a:off x="1600200" y="5334000"/>
            <a:ext cx="1219200" cy="917575"/>
          </a:xfrm>
          <a:prstGeom prst="rect">
            <a:avLst/>
          </a:prstGeom>
          <a:noFill/>
          <a:ln w="12700">
            <a:noFill/>
            <a:miter lim="800000"/>
            <a:headEnd/>
            <a:tailEnd/>
          </a:ln>
          <a:effectLst/>
        </p:spPr>
      </p:pic>
      <p:sp>
        <p:nvSpPr>
          <p:cNvPr id="637961" name="Rectangle 9"/>
          <p:cNvSpPr>
            <a:spLocks noChangeArrowheads="1"/>
          </p:cNvSpPr>
          <p:nvPr/>
        </p:nvSpPr>
        <p:spPr bwMode="auto">
          <a:xfrm>
            <a:off x="4243388" y="5661025"/>
            <a:ext cx="304800" cy="152400"/>
          </a:xfrm>
          <a:prstGeom prst="rect">
            <a:avLst/>
          </a:prstGeom>
          <a:solidFill>
            <a:srgbClr val="00FF00"/>
          </a:solidFill>
          <a:ln w="12700">
            <a:solidFill>
              <a:schemeClr val="tx1"/>
            </a:solidFill>
            <a:miter lim="800000"/>
            <a:headEnd/>
            <a:tailEnd/>
          </a:ln>
          <a:effectLst/>
        </p:spPr>
        <p:txBody>
          <a:bodyPr wrap="none" anchor="ctr"/>
          <a:lstStyle/>
          <a:p>
            <a:endParaRPr lang="en-US"/>
          </a:p>
        </p:txBody>
      </p:sp>
      <p:sp>
        <p:nvSpPr>
          <p:cNvPr id="637962" name="Text Box 10"/>
          <p:cNvSpPr txBox="1">
            <a:spLocks noChangeArrowheads="1"/>
          </p:cNvSpPr>
          <p:nvPr/>
        </p:nvSpPr>
        <p:spPr bwMode="auto">
          <a:xfrm>
            <a:off x="0" y="3048000"/>
            <a:ext cx="1417638" cy="519113"/>
          </a:xfrm>
          <a:prstGeom prst="rect">
            <a:avLst/>
          </a:prstGeom>
          <a:noFill/>
          <a:ln w="12700">
            <a:noFill/>
            <a:miter lim="800000"/>
            <a:headEnd/>
            <a:tailEnd/>
          </a:ln>
          <a:effectLst/>
        </p:spPr>
        <p:txBody>
          <a:bodyPr wrap="none">
            <a:spAutoFit/>
          </a:bodyPr>
          <a:lstStyle/>
          <a:p>
            <a:r>
              <a:rPr lang="en-US" sz="2800"/>
              <a:t>p &lt; 10</a:t>
            </a:r>
            <a:r>
              <a:rPr lang="en-US" sz="2800" baseline="30000"/>
              <a:t>-10</a:t>
            </a:r>
          </a:p>
        </p:txBody>
      </p:sp>
      <p:sp>
        <p:nvSpPr>
          <p:cNvPr id="637963" name="Text Box 11"/>
          <p:cNvSpPr txBox="1">
            <a:spLocks noChangeArrowheads="1"/>
          </p:cNvSpPr>
          <p:nvPr/>
        </p:nvSpPr>
        <p:spPr bwMode="auto">
          <a:xfrm>
            <a:off x="6324600" y="3048000"/>
            <a:ext cx="1539875" cy="519113"/>
          </a:xfrm>
          <a:prstGeom prst="rect">
            <a:avLst/>
          </a:prstGeom>
          <a:noFill/>
          <a:ln w="12700">
            <a:noFill/>
            <a:miter lim="800000"/>
            <a:headEnd/>
            <a:tailEnd/>
          </a:ln>
          <a:effectLst/>
        </p:spPr>
        <p:txBody>
          <a:bodyPr wrap="none">
            <a:spAutoFit/>
          </a:bodyPr>
          <a:lstStyle/>
          <a:p>
            <a:r>
              <a:rPr lang="en-US" sz="2800"/>
              <a:t>p &lt; 0.001</a:t>
            </a:r>
            <a:endParaRPr lang="en-US" sz="2800" baseline="30000"/>
          </a:p>
        </p:txBody>
      </p:sp>
      <p:sp>
        <p:nvSpPr>
          <p:cNvPr id="637964" name="Text Box 12"/>
          <p:cNvSpPr txBox="1">
            <a:spLocks noChangeArrowheads="1"/>
          </p:cNvSpPr>
          <p:nvPr/>
        </p:nvSpPr>
        <p:spPr bwMode="auto">
          <a:xfrm>
            <a:off x="3886200" y="5867400"/>
            <a:ext cx="1362075" cy="519113"/>
          </a:xfrm>
          <a:prstGeom prst="rect">
            <a:avLst/>
          </a:prstGeom>
          <a:noFill/>
          <a:ln w="12700">
            <a:noFill/>
            <a:miter lim="800000"/>
            <a:headEnd/>
            <a:tailEnd/>
          </a:ln>
          <a:effectLst/>
        </p:spPr>
        <p:txBody>
          <a:bodyPr wrap="none">
            <a:spAutoFit/>
          </a:bodyPr>
          <a:lstStyle/>
          <a:p>
            <a:r>
              <a:rPr lang="en-US" sz="2800"/>
              <a:t>p &lt; 0.05</a:t>
            </a:r>
            <a:endParaRPr lang="en-US" sz="2800" baseline="300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p:txBody>
          <a:bodyPr/>
          <a:lstStyle/>
          <a:p>
            <a:r>
              <a:rPr lang="en-US"/>
              <a:t>Block Design vs. Rapid Event Related</a:t>
            </a:r>
          </a:p>
        </p:txBody>
      </p:sp>
      <p:sp>
        <p:nvSpPr>
          <p:cNvPr id="638979" name="Rectangle 3"/>
          <p:cNvSpPr>
            <a:spLocks noGrp="1" noChangeArrowheads="1"/>
          </p:cNvSpPr>
          <p:nvPr>
            <p:ph type="body" sz="half" idx="1"/>
          </p:nvPr>
        </p:nvSpPr>
        <p:spPr/>
        <p:txBody>
          <a:bodyPr/>
          <a:lstStyle/>
          <a:p>
            <a:r>
              <a:rPr lang="en-US" sz="2600"/>
              <a:t>Block Design</a:t>
            </a:r>
          </a:p>
          <a:p>
            <a:r>
              <a:rPr lang="en-US" sz="2600"/>
              <a:t>Biggest flaws:</a:t>
            </a:r>
          </a:p>
          <a:p>
            <a:r>
              <a:rPr lang="en-US" sz="2600"/>
              <a:t>-- requires blocked trials of same type</a:t>
            </a:r>
          </a:p>
          <a:p>
            <a:endParaRPr lang="en-US" sz="2600"/>
          </a:p>
          <a:p>
            <a:endParaRPr lang="en-US" sz="2600"/>
          </a:p>
        </p:txBody>
      </p:sp>
      <p:sp>
        <p:nvSpPr>
          <p:cNvPr id="638980" name="Rectangle 4"/>
          <p:cNvSpPr>
            <a:spLocks noGrp="1" noChangeArrowheads="1"/>
          </p:cNvSpPr>
          <p:nvPr>
            <p:ph type="body" sz="half" idx="2"/>
          </p:nvPr>
        </p:nvSpPr>
        <p:spPr/>
        <p:txBody>
          <a:bodyPr/>
          <a:lstStyle/>
          <a:p>
            <a:r>
              <a:rPr lang="en-US" sz="2600">
                <a:solidFill>
                  <a:srgbClr val="CECECE"/>
                </a:solidFill>
                <a:effectLst>
                  <a:outerShdw blurRad="38100" dist="38100" dir="2700000" algn="tl">
                    <a:srgbClr val="FFFFFF"/>
                  </a:outerShdw>
                </a:effectLst>
              </a:rPr>
              <a:t>Rapid Event Related</a:t>
            </a:r>
          </a:p>
          <a:p>
            <a:r>
              <a:rPr lang="en-US" sz="2600">
                <a:solidFill>
                  <a:srgbClr val="CECECE"/>
                </a:solidFill>
                <a:effectLst>
                  <a:outerShdw blurRad="38100" dist="38100" dir="2700000" algn="tl">
                    <a:srgbClr val="FFFFFF"/>
                  </a:outerShdw>
                </a:effectLst>
              </a:rPr>
              <a:t>Biggest flaws:</a:t>
            </a:r>
          </a:p>
          <a:p>
            <a:r>
              <a:rPr lang="en-US" sz="2600">
                <a:solidFill>
                  <a:srgbClr val="CECECE"/>
                </a:solidFill>
                <a:effectLst>
                  <a:outerShdw blurRad="38100" dist="38100" dir="2700000" algn="tl">
                    <a:srgbClr val="FFFFFF"/>
                  </a:outerShdw>
                </a:effectLst>
              </a:rPr>
              <a:t>-- Somewhat less detectability</a:t>
            </a:r>
          </a:p>
          <a:p>
            <a:r>
              <a:rPr lang="en-US" sz="2600"/>
              <a:t>-- experimentally much more difficult: requires stimulus randomization, jittering and PRECISE scanner synchronization</a:t>
            </a:r>
          </a:p>
          <a:p>
            <a:endParaRPr lang="en-US" sz="26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p:txBody>
          <a:bodyPr/>
          <a:lstStyle/>
          <a:p>
            <a:r>
              <a:rPr lang="en-US"/>
              <a:t>Problem: Experimentally Difficult</a:t>
            </a:r>
          </a:p>
        </p:txBody>
      </p:sp>
      <p:pic>
        <p:nvPicPr>
          <p:cNvPr id="640003" name="Picture 3" descr="ERnonact"/>
          <p:cNvPicPr>
            <a:picLocks noChangeAspect="1" noChangeArrowheads="1"/>
          </p:cNvPicPr>
          <p:nvPr/>
        </p:nvPicPr>
        <p:blipFill>
          <a:blip r:embed="rId3" cstate="print"/>
          <a:srcRect/>
          <a:stretch>
            <a:fillRect/>
          </a:stretch>
        </p:blipFill>
        <p:spPr bwMode="auto">
          <a:xfrm>
            <a:off x="6858000" y="1447800"/>
            <a:ext cx="2425700" cy="2417763"/>
          </a:xfrm>
          <a:prstGeom prst="rect">
            <a:avLst/>
          </a:prstGeom>
          <a:noFill/>
        </p:spPr>
      </p:pic>
      <p:pic>
        <p:nvPicPr>
          <p:cNvPr id="640004" name="Picture 4" descr="MRact"/>
          <p:cNvPicPr>
            <a:picLocks noChangeAspect="1" noChangeArrowheads="1"/>
          </p:cNvPicPr>
          <p:nvPr/>
        </p:nvPicPr>
        <p:blipFill>
          <a:blip r:embed="rId4" cstate="print"/>
          <a:srcRect/>
          <a:stretch>
            <a:fillRect/>
          </a:stretch>
        </p:blipFill>
        <p:spPr bwMode="auto">
          <a:xfrm>
            <a:off x="3810000" y="4038600"/>
            <a:ext cx="2425700" cy="2417763"/>
          </a:xfrm>
          <a:prstGeom prst="rect">
            <a:avLst/>
          </a:prstGeom>
          <a:noFill/>
        </p:spPr>
      </p:pic>
      <p:pic>
        <p:nvPicPr>
          <p:cNvPr id="640005" name="Picture 5" descr="MRnonact"/>
          <p:cNvPicPr>
            <a:picLocks noChangeAspect="1" noChangeArrowheads="1"/>
          </p:cNvPicPr>
          <p:nvPr/>
        </p:nvPicPr>
        <p:blipFill>
          <a:blip r:embed="rId5" cstate="print"/>
          <a:srcRect/>
          <a:stretch>
            <a:fillRect/>
          </a:stretch>
        </p:blipFill>
        <p:spPr bwMode="auto">
          <a:xfrm>
            <a:off x="3810000" y="1447800"/>
            <a:ext cx="2425700" cy="2417763"/>
          </a:xfrm>
          <a:prstGeom prst="rect">
            <a:avLst/>
          </a:prstGeom>
          <a:noFill/>
        </p:spPr>
      </p:pic>
      <p:pic>
        <p:nvPicPr>
          <p:cNvPr id="640006" name="Picture 6" descr="ERact"/>
          <p:cNvPicPr>
            <a:picLocks noChangeAspect="1" noChangeArrowheads="1"/>
          </p:cNvPicPr>
          <p:nvPr/>
        </p:nvPicPr>
        <p:blipFill>
          <a:blip r:embed="rId6" cstate="print"/>
          <a:srcRect/>
          <a:stretch>
            <a:fillRect/>
          </a:stretch>
        </p:blipFill>
        <p:spPr bwMode="auto">
          <a:xfrm>
            <a:off x="6858000" y="4038600"/>
            <a:ext cx="2438400" cy="2430463"/>
          </a:xfrm>
          <a:prstGeom prst="rect">
            <a:avLst/>
          </a:prstGeom>
          <a:noFill/>
        </p:spPr>
      </p:pic>
      <p:pic>
        <p:nvPicPr>
          <p:cNvPr id="640007" name="Picture 7" descr="actno"/>
          <p:cNvPicPr>
            <a:picLocks noChangeAspect="1" noChangeArrowheads="1"/>
          </p:cNvPicPr>
          <p:nvPr/>
        </p:nvPicPr>
        <p:blipFill>
          <a:blip r:embed="rId7" cstate="print"/>
          <a:srcRect/>
          <a:stretch>
            <a:fillRect/>
          </a:stretch>
        </p:blipFill>
        <p:spPr bwMode="auto">
          <a:xfrm>
            <a:off x="1828800" y="1524000"/>
            <a:ext cx="1600200" cy="2438400"/>
          </a:xfrm>
          <a:prstGeom prst="rect">
            <a:avLst/>
          </a:prstGeom>
          <a:noFill/>
        </p:spPr>
      </p:pic>
      <p:pic>
        <p:nvPicPr>
          <p:cNvPr id="640008" name="Picture 8" descr="actyes"/>
          <p:cNvPicPr>
            <a:picLocks noChangeAspect="1" noChangeArrowheads="1"/>
          </p:cNvPicPr>
          <p:nvPr/>
        </p:nvPicPr>
        <p:blipFill>
          <a:blip r:embed="rId8" cstate="print"/>
          <a:srcRect/>
          <a:stretch>
            <a:fillRect/>
          </a:stretch>
        </p:blipFill>
        <p:spPr bwMode="auto">
          <a:xfrm>
            <a:off x="1828800" y="4038600"/>
            <a:ext cx="1600200" cy="24384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2050" name="Picture 2" descr="act"/>
          <p:cNvPicPr>
            <a:picLocks noChangeAspect="1" noChangeArrowheads="1"/>
          </p:cNvPicPr>
          <p:nvPr/>
        </p:nvPicPr>
        <p:blipFill>
          <a:blip r:embed="rId2" cstate="print"/>
          <a:srcRect/>
          <a:stretch>
            <a:fillRect/>
          </a:stretch>
        </p:blipFill>
        <p:spPr bwMode="auto">
          <a:xfrm>
            <a:off x="5029200" y="1828800"/>
            <a:ext cx="1752600" cy="2590800"/>
          </a:xfrm>
          <a:prstGeom prst="rect">
            <a:avLst/>
          </a:prstGeom>
          <a:noFill/>
        </p:spPr>
      </p:pic>
      <p:pic>
        <p:nvPicPr>
          <p:cNvPr id="642051" name="Picture 3" descr="MRact"/>
          <p:cNvPicPr>
            <a:picLocks noChangeAspect="1" noChangeArrowheads="1"/>
          </p:cNvPicPr>
          <p:nvPr/>
        </p:nvPicPr>
        <p:blipFill>
          <a:blip r:embed="rId3" cstate="print"/>
          <a:srcRect/>
          <a:stretch>
            <a:fillRect/>
          </a:stretch>
        </p:blipFill>
        <p:spPr bwMode="auto">
          <a:xfrm>
            <a:off x="1143000" y="1905000"/>
            <a:ext cx="2425700" cy="2417763"/>
          </a:xfrm>
          <a:prstGeom prst="rect">
            <a:avLst/>
          </a:prstGeom>
          <a:noFill/>
        </p:spPr>
      </p:pic>
      <p:sp>
        <p:nvSpPr>
          <p:cNvPr id="642052" name="Line 4"/>
          <p:cNvSpPr>
            <a:spLocks noChangeShapeType="1"/>
          </p:cNvSpPr>
          <p:nvPr/>
        </p:nvSpPr>
        <p:spPr bwMode="auto">
          <a:xfrm>
            <a:off x="3733800" y="3200400"/>
            <a:ext cx="1066800" cy="0"/>
          </a:xfrm>
          <a:prstGeom prst="line">
            <a:avLst/>
          </a:prstGeom>
          <a:noFill/>
          <a:ln w="57150">
            <a:solidFill>
              <a:schemeClr val="tx1"/>
            </a:solidFill>
            <a:round/>
            <a:headEnd/>
            <a:tailEnd type="triangle" w="med" len="med"/>
          </a:ln>
          <a:effectLst/>
        </p:spPr>
        <p:txBody>
          <a:bodyPr/>
          <a:lstStyle/>
          <a:p>
            <a:endParaRPr lang="en-US"/>
          </a:p>
        </p:txBody>
      </p:sp>
      <p:sp>
        <p:nvSpPr>
          <p:cNvPr id="642053" name="Text Box 5"/>
          <p:cNvSpPr txBox="1">
            <a:spLocks noChangeArrowheads="1"/>
          </p:cNvSpPr>
          <p:nvPr/>
        </p:nvSpPr>
        <p:spPr bwMode="auto">
          <a:xfrm>
            <a:off x="3733800" y="3352800"/>
            <a:ext cx="1219200" cy="457200"/>
          </a:xfrm>
          <a:prstGeom prst="rect">
            <a:avLst/>
          </a:prstGeom>
          <a:noFill/>
          <a:ln w="12700">
            <a:noFill/>
            <a:miter lim="800000"/>
            <a:headEnd/>
            <a:tailEnd/>
          </a:ln>
          <a:effectLst/>
        </p:spPr>
        <p:txBody>
          <a:bodyPr>
            <a:spAutoFit/>
          </a:bodyPr>
          <a:lstStyle/>
          <a:p>
            <a:pPr>
              <a:spcBef>
                <a:spcPct val="50000"/>
              </a:spcBef>
            </a:pPr>
            <a:r>
              <a:rPr lang="en-US" sz="2400"/>
              <a:t>Robust</a:t>
            </a:r>
          </a:p>
        </p:txBody>
      </p:sp>
      <p:sp>
        <p:nvSpPr>
          <p:cNvPr id="642054" name="Rectangle 6"/>
          <p:cNvSpPr>
            <a:spLocks noGrp="1" noChangeArrowheads="1"/>
          </p:cNvSpPr>
          <p:nvPr>
            <p:ph type="title"/>
          </p:nvPr>
        </p:nvSpPr>
        <p:spPr>
          <a:noFill/>
          <a:ln/>
        </p:spPr>
        <p:txBody>
          <a:bodyPr/>
          <a:lstStyle/>
          <a:p>
            <a:r>
              <a:rPr lang="en-US"/>
              <a:t>Block Design Analysis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26" name="Picture 2" descr="http://www.toyvault.com/nightmares/Voodoo%20Dolls.jpg">
            <a:hlinkClick r:id="rId2"/>
          </p:cNvPr>
          <p:cNvPicPr>
            <a:picLocks noChangeAspect="1" noChangeArrowheads="1"/>
          </p:cNvPicPr>
          <p:nvPr/>
        </p:nvPicPr>
        <p:blipFill>
          <a:blip r:embed="rId3" cstate="print"/>
          <a:srcRect l="15194" t="7597" r="15484" b="10103"/>
          <a:stretch>
            <a:fillRect/>
          </a:stretch>
        </p:blipFill>
        <p:spPr bwMode="auto">
          <a:xfrm>
            <a:off x="1204119" y="760412"/>
            <a:ext cx="5562600" cy="49530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3074" name="Picture 2" descr="act"/>
          <p:cNvPicPr>
            <a:picLocks noChangeAspect="1" noChangeArrowheads="1"/>
          </p:cNvPicPr>
          <p:nvPr/>
        </p:nvPicPr>
        <p:blipFill>
          <a:blip r:embed="rId2" cstate="print"/>
          <a:srcRect/>
          <a:stretch>
            <a:fillRect/>
          </a:stretch>
        </p:blipFill>
        <p:spPr bwMode="auto">
          <a:xfrm>
            <a:off x="5029200" y="1828800"/>
            <a:ext cx="1392238" cy="2057400"/>
          </a:xfrm>
          <a:prstGeom prst="rect">
            <a:avLst/>
          </a:prstGeom>
          <a:noFill/>
        </p:spPr>
      </p:pic>
      <p:pic>
        <p:nvPicPr>
          <p:cNvPr id="643075" name="Picture 3" descr="MRnonact"/>
          <p:cNvPicPr>
            <a:picLocks noChangeAspect="1" noChangeArrowheads="1"/>
          </p:cNvPicPr>
          <p:nvPr/>
        </p:nvPicPr>
        <p:blipFill>
          <a:blip r:embed="rId3" cstate="print"/>
          <a:srcRect/>
          <a:stretch>
            <a:fillRect/>
          </a:stretch>
        </p:blipFill>
        <p:spPr bwMode="auto">
          <a:xfrm>
            <a:off x="1219200" y="1905000"/>
            <a:ext cx="2425700" cy="2417763"/>
          </a:xfrm>
          <a:prstGeom prst="rect">
            <a:avLst/>
          </a:prstGeom>
          <a:noFill/>
        </p:spPr>
      </p:pic>
      <p:sp>
        <p:nvSpPr>
          <p:cNvPr id="643076" name="Line 4"/>
          <p:cNvSpPr>
            <a:spLocks noChangeShapeType="1"/>
          </p:cNvSpPr>
          <p:nvPr/>
        </p:nvSpPr>
        <p:spPr bwMode="auto">
          <a:xfrm>
            <a:off x="3733800" y="3200400"/>
            <a:ext cx="1066800" cy="0"/>
          </a:xfrm>
          <a:prstGeom prst="line">
            <a:avLst/>
          </a:prstGeom>
          <a:noFill/>
          <a:ln w="57150" cap="rnd">
            <a:solidFill>
              <a:schemeClr val="tx1"/>
            </a:solidFill>
            <a:prstDash val="sysDot"/>
            <a:round/>
            <a:headEnd/>
            <a:tailEnd type="triangle" w="med" len="med"/>
          </a:ln>
          <a:effectLst/>
        </p:spPr>
        <p:txBody>
          <a:bodyPr/>
          <a:lstStyle/>
          <a:p>
            <a:endParaRPr lang="en-US"/>
          </a:p>
        </p:txBody>
      </p:sp>
      <p:pic>
        <p:nvPicPr>
          <p:cNvPr id="643077" name="Picture 5" descr="yuck"/>
          <p:cNvPicPr>
            <a:picLocks noChangeAspect="1" noChangeArrowheads="1"/>
          </p:cNvPicPr>
          <p:nvPr/>
        </p:nvPicPr>
        <p:blipFill>
          <a:blip r:embed="rId4" cstate="print"/>
          <a:srcRect/>
          <a:stretch>
            <a:fillRect/>
          </a:stretch>
        </p:blipFill>
        <p:spPr bwMode="auto">
          <a:xfrm>
            <a:off x="4953000" y="4111625"/>
            <a:ext cx="1600200" cy="2365375"/>
          </a:xfrm>
          <a:prstGeom prst="rect">
            <a:avLst/>
          </a:prstGeom>
          <a:noFill/>
        </p:spPr>
      </p:pic>
      <p:sp>
        <p:nvSpPr>
          <p:cNvPr id="643078" name="Line 6"/>
          <p:cNvSpPr>
            <a:spLocks noChangeShapeType="1"/>
          </p:cNvSpPr>
          <p:nvPr/>
        </p:nvSpPr>
        <p:spPr bwMode="auto">
          <a:xfrm>
            <a:off x="3733800" y="3200400"/>
            <a:ext cx="1143000" cy="1752600"/>
          </a:xfrm>
          <a:prstGeom prst="line">
            <a:avLst/>
          </a:prstGeom>
          <a:noFill/>
          <a:ln w="57150">
            <a:solidFill>
              <a:schemeClr val="tx1"/>
            </a:solidFill>
            <a:round/>
            <a:headEnd/>
            <a:tailEnd type="triangle" w="med" len="med"/>
          </a:ln>
          <a:effectLst/>
        </p:spPr>
        <p:txBody>
          <a:bodyPr/>
          <a:lstStyle/>
          <a:p>
            <a:endParaRPr lang="en-US"/>
          </a:p>
        </p:txBody>
      </p:sp>
      <p:sp>
        <p:nvSpPr>
          <p:cNvPr id="643079" name="Rectangle 7"/>
          <p:cNvSpPr>
            <a:spLocks noGrp="1" noChangeArrowheads="1"/>
          </p:cNvSpPr>
          <p:nvPr>
            <p:ph type="title"/>
          </p:nvPr>
        </p:nvSpPr>
        <p:spPr>
          <a:noFill/>
          <a:ln/>
        </p:spPr>
        <p:txBody>
          <a:bodyPr/>
          <a:lstStyle/>
          <a:p>
            <a:r>
              <a:rPr lang="en-US"/>
              <a:t>Event Related Analysis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p:txBody>
          <a:bodyPr/>
          <a:lstStyle/>
          <a:p>
            <a:r>
              <a:rPr lang="en-US"/>
              <a:t>Block Design vs. Rapid Event Related: Positives</a:t>
            </a:r>
          </a:p>
        </p:txBody>
      </p:sp>
      <p:sp>
        <p:nvSpPr>
          <p:cNvPr id="644099" name="Rectangle 3"/>
          <p:cNvSpPr>
            <a:spLocks noGrp="1" noChangeArrowheads="1"/>
          </p:cNvSpPr>
          <p:nvPr>
            <p:ph type="body" sz="half" idx="1"/>
          </p:nvPr>
        </p:nvSpPr>
        <p:spPr/>
        <p:txBody>
          <a:bodyPr/>
          <a:lstStyle/>
          <a:p>
            <a:r>
              <a:rPr lang="en-US" sz="2600"/>
              <a:t>Block Design</a:t>
            </a:r>
          </a:p>
          <a:p>
            <a:r>
              <a:rPr lang="en-US" sz="2600"/>
              <a:t>Accurate estimate of amplitude of response to each stimulus type</a:t>
            </a:r>
          </a:p>
          <a:p>
            <a:endParaRPr lang="en-US" sz="2600"/>
          </a:p>
          <a:p>
            <a:endParaRPr lang="en-US" sz="2600"/>
          </a:p>
        </p:txBody>
      </p:sp>
      <p:sp>
        <p:nvSpPr>
          <p:cNvPr id="644100" name="Rectangle 4"/>
          <p:cNvSpPr>
            <a:spLocks noGrp="1" noChangeArrowheads="1"/>
          </p:cNvSpPr>
          <p:nvPr>
            <p:ph type="body" sz="half" idx="2"/>
          </p:nvPr>
        </p:nvSpPr>
        <p:spPr/>
        <p:txBody>
          <a:bodyPr/>
          <a:lstStyle/>
          <a:p>
            <a:r>
              <a:rPr lang="en-US" sz="2600"/>
              <a:t>Rapid Event Related</a:t>
            </a:r>
          </a:p>
          <a:p>
            <a:r>
              <a:rPr lang="en-US" sz="2600"/>
              <a:t>Accurate estimate of amplitude of response to a single stimulus AND exact temporal dynamics of response to single stimulus</a:t>
            </a:r>
          </a:p>
          <a:p>
            <a:endParaRPr lang="en-US" sz="26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p:txBody>
          <a:bodyPr/>
          <a:lstStyle/>
          <a:p>
            <a:r>
              <a:rPr lang="en-US"/>
              <a:t>The response to a single cognitive event</a:t>
            </a:r>
          </a:p>
        </p:txBody>
      </p:sp>
      <p:sp>
        <p:nvSpPr>
          <p:cNvPr id="645123" name="Rectangle 3"/>
          <p:cNvSpPr>
            <a:spLocks noChangeArrowheads="1"/>
          </p:cNvSpPr>
          <p:nvPr/>
        </p:nvSpPr>
        <p:spPr bwMode="auto">
          <a:xfrm>
            <a:off x="1676400" y="1752600"/>
            <a:ext cx="930275" cy="457200"/>
          </a:xfrm>
          <a:prstGeom prst="rect">
            <a:avLst/>
          </a:prstGeom>
          <a:noFill/>
          <a:ln w="12700">
            <a:noFill/>
            <a:miter lim="800000"/>
            <a:headEnd/>
            <a:tailEnd/>
          </a:ln>
          <a:effectLst/>
        </p:spPr>
        <p:txBody>
          <a:bodyPr wrap="none">
            <a:spAutoFit/>
          </a:bodyPr>
          <a:lstStyle/>
          <a:p>
            <a:r>
              <a:rPr lang="en-US" sz="2400">
                <a:solidFill>
                  <a:schemeClr val="tx2"/>
                </a:solidFill>
                <a:effectLst>
                  <a:outerShdw blurRad="38100" dist="38100" dir="2700000" algn="tl">
                    <a:srgbClr val="FFFFFF"/>
                  </a:outerShdw>
                </a:effectLst>
                <a:latin typeface="Arial" charset="0"/>
              </a:rPr>
              <a:t>Block</a:t>
            </a:r>
          </a:p>
        </p:txBody>
      </p:sp>
      <p:sp>
        <p:nvSpPr>
          <p:cNvPr id="645124" name="Rectangle 4"/>
          <p:cNvSpPr>
            <a:spLocks noChangeArrowheads="1"/>
          </p:cNvSpPr>
          <p:nvPr/>
        </p:nvSpPr>
        <p:spPr bwMode="auto">
          <a:xfrm>
            <a:off x="3657600" y="1752600"/>
            <a:ext cx="2982913" cy="457200"/>
          </a:xfrm>
          <a:prstGeom prst="rect">
            <a:avLst/>
          </a:prstGeom>
          <a:noFill/>
          <a:ln w="12700">
            <a:noFill/>
            <a:miter lim="800000"/>
            <a:headEnd/>
            <a:tailEnd/>
          </a:ln>
          <a:effectLst/>
        </p:spPr>
        <p:txBody>
          <a:bodyPr wrap="none">
            <a:spAutoFit/>
          </a:bodyPr>
          <a:lstStyle/>
          <a:p>
            <a:r>
              <a:rPr lang="en-US" sz="2400">
                <a:solidFill>
                  <a:schemeClr val="tx2"/>
                </a:solidFill>
                <a:effectLst>
                  <a:outerShdw blurRad="38100" dist="38100" dir="2700000" algn="tl">
                    <a:srgbClr val="FFFFFF"/>
                  </a:outerShdw>
                </a:effectLst>
                <a:latin typeface="Arial" charset="0"/>
              </a:rPr>
              <a:t>Rapid Event Related</a:t>
            </a:r>
          </a:p>
        </p:txBody>
      </p:sp>
      <p:pic>
        <p:nvPicPr>
          <p:cNvPr id="645125" name="Picture 5"/>
          <p:cNvPicPr>
            <a:picLocks noChangeAspect="1" noChangeArrowheads="1"/>
          </p:cNvPicPr>
          <p:nvPr/>
        </p:nvPicPr>
        <p:blipFill>
          <a:blip r:embed="rId2" cstate="print"/>
          <a:srcRect r="66466"/>
          <a:stretch>
            <a:fillRect/>
          </a:stretch>
        </p:blipFill>
        <p:spPr bwMode="auto">
          <a:xfrm>
            <a:off x="1524000" y="2286000"/>
            <a:ext cx="1905000" cy="3505200"/>
          </a:xfrm>
          <a:prstGeom prst="rect">
            <a:avLst/>
          </a:prstGeom>
          <a:noFill/>
          <a:ln w="12700">
            <a:noFill/>
            <a:miter lim="800000"/>
            <a:headEnd/>
            <a:tailEnd/>
          </a:ln>
          <a:effectLst/>
        </p:spPr>
      </p:pic>
      <p:pic>
        <p:nvPicPr>
          <p:cNvPr id="645126" name="Picture 6"/>
          <p:cNvPicPr>
            <a:picLocks noChangeAspect="1" noChangeArrowheads="1"/>
          </p:cNvPicPr>
          <p:nvPr/>
        </p:nvPicPr>
        <p:blipFill>
          <a:blip r:embed="rId3" cstate="print"/>
          <a:srcRect r="69768"/>
          <a:stretch>
            <a:fillRect/>
          </a:stretch>
        </p:blipFill>
        <p:spPr bwMode="auto">
          <a:xfrm>
            <a:off x="4191000" y="2209800"/>
            <a:ext cx="1614488" cy="35052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p:txBody>
          <a:bodyPr/>
          <a:lstStyle/>
          <a:p>
            <a:r>
              <a:rPr lang="en-US"/>
              <a:t>Temporal Dynamics</a:t>
            </a:r>
          </a:p>
        </p:txBody>
      </p:sp>
      <p:sp>
        <p:nvSpPr>
          <p:cNvPr id="646147" name="Rectangle 3"/>
          <p:cNvSpPr>
            <a:spLocks noChangeArrowheads="1"/>
          </p:cNvSpPr>
          <p:nvPr/>
        </p:nvSpPr>
        <p:spPr bwMode="auto">
          <a:xfrm>
            <a:off x="6096000" y="2286000"/>
            <a:ext cx="2133600" cy="3276600"/>
          </a:xfrm>
          <a:prstGeom prst="rect">
            <a:avLst/>
          </a:prstGeom>
          <a:solidFill>
            <a:schemeClr val="tx1"/>
          </a:solidFill>
          <a:ln w="12700">
            <a:solidFill>
              <a:schemeClr val="tx1"/>
            </a:solidFill>
            <a:miter lim="800000"/>
            <a:headEnd/>
            <a:tailEnd/>
          </a:ln>
          <a:effectLst/>
        </p:spPr>
        <p:txBody>
          <a:bodyPr wrap="none" anchor="ctr"/>
          <a:lstStyle/>
          <a:p>
            <a:endParaRPr lang="en-US"/>
          </a:p>
        </p:txBody>
      </p:sp>
      <p:pic>
        <p:nvPicPr>
          <p:cNvPr id="646148" name="Picture 4"/>
          <p:cNvPicPr>
            <a:picLocks noChangeAspect="1" noChangeArrowheads="1"/>
          </p:cNvPicPr>
          <p:nvPr/>
        </p:nvPicPr>
        <p:blipFill>
          <a:blip r:embed="rId2" cstate="print"/>
          <a:srcRect/>
          <a:stretch>
            <a:fillRect/>
          </a:stretch>
        </p:blipFill>
        <p:spPr bwMode="auto">
          <a:xfrm>
            <a:off x="6248400" y="2590800"/>
            <a:ext cx="1752600" cy="1317625"/>
          </a:xfrm>
          <a:prstGeom prst="rect">
            <a:avLst/>
          </a:prstGeom>
          <a:noFill/>
          <a:ln w="12700">
            <a:noFill/>
            <a:miter lim="800000"/>
            <a:headEnd/>
            <a:tailEnd/>
          </a:ln>
          <a:effectLst/>
        </p:spPr>
      </p:pic>
      <p:pic>
        <p:nvPicPr>
          <p:cNvPr id="646149" name="Picture 5"/>
          <p:cNvPicPr>
            <a:picLocks noChangeAspect="1" noChangeArrowheads="1"/>
          </p:cNvPicPr>
          <p:nvPr/>
        </p:nvPicPr>
        <p:blipFill>
          <a:blip r:embed="rId3" cstate="print"/>
          <a:srcRect/>
          <a:stretch>
            <a:fillRect/>
          </a:stretch>
        </p:blipFill>
        <p:spPr bwMode="auto">
          <a:xfrm>
            <a:off x="6324600" y="4038600"/>
            <a:ext cx="1727200" cy="1298575"/>
          </a:xfrm>
          <a:prstGeom prst="rect">
            <a:avLst/>
          </a:prstGeom>
          <a:noFill/>
          <a:ln w="12700">
            <a:noFill/>
            <a:miter lim="800000"/>
            <a:headEnd/>
            <a:tailEnd/>
          </a:ln>
          <a:effectLst/>
        </p:spPr>
      </p:pic>
      <p:sp>
        <p:nvSpPr>
          <p:cNvPr id="646150" name="Rectangle 6"/>
          <p:cNvSpPr>
            <a:spLocks noChangeArrowheads="1"/>
          </p:cNvSpPr>
          <p:nvPr/>
        </p:nvSpPr>
        <p:spPr bwMode="auto">
          <a:xfrm>
            <a:off x="6248400" y="2590800"/>
            <a:ext cx="1752600" cy="1295400"/>
          </a:xfrm>
          <a:prstGeom prst="rect">
            <a:avLst/>
          </a:prstGeom>
          <a:noFill/>
          <a:ln w="57150">
            <a:solidFill>
              <a:srgbClr val="00FF00"/>
            </a:solidFill>
            <a:miter lim="800000"/>
            <a:headEnd/>
            <a:tailEnd/>
          </a:ln>
          <a:effectLst/>
        </p:spPr>
        <p:txBody>
          <a:bodyPr wrap="none" anchor="ctr"/>
          <a:lstStyle/>
          <a:p>
            <a:endParaRPr lang="en-US"/>
          </a:p>
        </p:txBody>
      </p:sp>
      <p:sp>
        <p:nvSpPr>
          <p:cNvPr id="646151" name="Rectangle 7"/>
          <p:cNvSpPr>
            <a:spLocks noChangeArrowheads="1"/>
          </p:cNvSpPr>
          <p:nvPr/>
        </p:nvSpPr>
        <p:spPr bwMode="auto">
          <a:xfrm>
            <a:off x="6324600" y="4038600"/>
            <a:ext cx="1676400" cy="1295400"/>
          </a:xfrm>
          <a:prstGeom prst="rect">
            <a:avLst/>
          </a:prstGeom>
          <a:noFill/>
          <a:ln w="57150">
            <a:solidFill>
              <a:schemeClr val="bg1"/>
            </a:solidFill>
            <a:miter lim="800000"/>
            <a:headEnd/>
            <a:tailEnd/>
          </a:ln>
          <a:effectLst/>
        </p:spPr>
        <p:txBody>
          <a:bodyPr wrap="none" anchor="ctr"/>
          <a:lstStyle/>
          <a:p>
            <a:endParaRPr lang="en-US"/>
          </a:p>
        </p:txBody>
      </p:sp>
      <p:pic>
        <p:nvPicPr>
          <p:cNvPr id="646152" name="Picture 8" descr="irf"/>
          <p:cNvPicPr>
            <a:picLocks noChangeAspect="1" noChangeArrowheads="1"/>
          </p:cNvPicPr>
          <p:nvPr/>
        </p:nvPicPr>
        <p:blipFill>
          <a:blip r:embed="rId4" cstate="print"/>
          <a:srcRect/>
          <a:stretch>
            <a:fillRect/>
          </a:stretch>
        </p:blipFill>
        <p:spPr bwMode="auto">
          <a:xfrm>
            <a:off x="2133600" y="2438400"/>
            <a:ext cx="3810000" cy="3205163"/>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p:txBody>
          <a:bodyPr/>
          <a:lstStyle/>
          <a:p>
            <a:r>
              <a:rPr lang="en-US"/>
              <a:t>Conclusions	</a:t>
            </a:r>
          </a:p>
        </p:txBody>
      </p:sp>
      <p:sp>
        <p:nvSpPr>
          <p:cNvPr id="647171" name="Rectangle 3"/>
          <p:cNvSpPr>
            <a:spLocks noGrp="1" noChangeArrowheads="1"/>
          </p:cNvSpPr>
          <p:nvPr>
            <p:ph type="body" idx="1"/>
          </p:nvPr>
        </p:nvSpPr>
        <p:spPr>
          <a:xfrm>
            <a:off x="1219200" y="1981200"/>
            <a:ext cx="7872413" cy="4022725"/>
          </a:xfrm>
        </p:spPr>
        <p:txBody>
          <a:bodyPr/>
          <a:lstStyle/>
          <a:p>
            <a:r>
              <a:rPr lang="en-US" sz="2400"/>
              <a:t>New experimental designs are one of the most fertile areas of fMRI research--clever event-related designs allow the study of previously inaccessible cognitive and neuroscience processes</a:t>
            </a:r>
          </a:p>
          <a:p>
            <a:r>
              <a:rPr lang="en-US" sz="2400"/>
              <a:t>Event-related designs require sophisticated data analysis and precise timing techniques—if possible, pilot experiments should be block design to assess viability</a:t>
            </a:r>
          </a:p>
          <a:p>
            <a:r>
              <a:rPr lang="en-US" sz="2400"/>
              <a:t>Use the simplest techniques that are able to answer your experimental question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1241425" y="206375"/>
            <a:ext cx="7978775" cy="1060450"/>
          </a:xfrm>
          <a:noFill/>
          <a:ln/>
        </p:spPr>
        <p:txBody>
          <a:bodyPr/>
          <a:lstStyle/>
          <a:p>
            <a:r>
              <a:rPr lang="en-US"/>
              <a:t>Multiple Regression--the math behind it</a:t>
            </a:r>
          </a:p>
        </p:txBody>
      </p:sp>
      <p:sp>
        <p:nvSpPr>
          <p:cNvPr id="374787" name="Rectangle 3"/>
          <p:cNvSpPr>
            <a:spLocks noGrp="1" noChangeArrowheads="1"/>
          </p:cNvSpPr>
          <p:nvPr>
            <p:ph type="body" sz="half" idx="1"/>
          </p:nvPr>
        </p:nvSpPr>
        <p:spPr>
          <a:xfrm>
            <a:off x="1676400" y="1701800"/>
            <a:ext cx="8001000" cy="4022725"/>
          </a:xfrm>
          <a:noFill/>
          <a:ln/>
        </p:spPr>
        <p:txBody>
          <a:bodyPr/>
          <a:lstStyle/>
          <a:p>
            <a:pPr>
              <a:spcBef>
                <a:spcPts val="500"/>
              </a:spcBef>
              <a:spcAft>
                <a:spcPts val="500"/>
              </a:spcAft>
              <a:buFont typeface="Wingdings" pitchFamily="2" charset="2"/>
              <a:buNone/>
            </a:pPr>
            <a:r>
              <a:rPr lang="en-US" sz="2600">
                <a:effectLst/>
              </a:rPr>
              <a:t>    y = </a:t>
            </a:r>
            <a:r>
              <a:rPr lang="en-US" sz="2600">
                <a:effectLst/>
                <a:sym typeface="Symbol" pitchFamily="18" charset="2"/>
              </a:rPr>
              <a:t></a:t>
            </a:r>
            <a:r>
              <a:rPr lang="en-US" sz="2600" baseline="-25000">
                <a:effectLst/>
              </a:rPr>
              <a:t>0</a:t>
            </a:r>
            <a:r>
              <a:rPr lang="en-US" sz="2600">
                <a:effectLst/>
              </a:rPr>
              <a:t>x</a:t>
            </a:r>
            <a:r>
              <a:rPr lang="en-US" sz="2600" baseline="-25000">
                <a:effectLst/>
              </a:rPr>
              <a:t>0</a:t>
            </a:r>
            <a:r>
              <a:rPr lang="en-US" sz="2600">
                <a:effectLst/>
              </a:rPr>
              <a:t> + </a:t>
            </a:r>
            <a:r>
              <a:rPr lang="en-US" sz="2600">
                <a:effectLst/>
                <a:sym typeface="Symbol" pitchFamily="18" charset="2"/>
              </a:rPr>
              <a:t></a:t>
            </a:r>
            <a:r>
              <a:rPr lang="en-US" sz="2600" baseline="-25000">
                <a:effectLst/>
              </a:rPr>
              <a:t>1</a:t>
            </a:r>
            <a:r>
              <a:rPr lang="en-US" sz="2600">
                <a:effectLst/>
              </a:rPr>
              <a:t>x</a:t>
            </a:r>
            <a:r>
              <a:rPr lang="en-US" sz="2600" baseline="-25000">
                <a:effectLst/>
              </a:rPr>
              <a:t>1</a:t>
            </a:r>
            <a:r>
              <a:rPr lang="en-US" sz="2600">
                <a:effectLst/>
              </a:rPr>
              <a:t> + </a:t>
            </a:r>
            <a:r>
              <a:rPr lang="en-US" sz="2600">
                <a:effectLst/>
                <a:sym typeface="Symbol" pitchFamily="18" charset="2"/>
              </a:rPr>
              <a:t></a:t>
            </a:r>
            <a:r>
              <a:rPr lang="en-US" sz="2600" baseline="-25000">
                <a:effectLst/>
              </a:rPr>
              <a:t>2</a:t>
            </a:r>
            <a:r>
              <a:rPr lang="en-US" sz="2600">
                <a:effectLst/>
              </a:rPr>
              <a:t>x</a:t>
            </a:r>
            <a:r>
              <a:rPr lang="en-US" sz="2600" baseline="-25000">
                <a:effectLst/>
              </a:rPr>
              <a:t>2 </a:t>
            </a:r>
            <a:r>
              <a:rPr lang="en-US" sz="2600">
                <a:effectLst/>
              </a:rPr>
              <a:t>+ .... + </a:t>
            </a:r>
            <a:r>
              <a:rPr lang="en-US" sz="2600">
                <a:effectLst/>
                <a:sym typeface="Symbol" pitchFamily="18" charset="2"/>
              </a:rPr>
              <a:t></a:t>
            </a:r>
            <a:r>
              <a:rPr lang="en-US" sz="2600" baseline="-25000">
                <a:effectLst/>
              </a:rPr>
              <a:t>p</a:t>
            </a:r>
            <a:r>
              <a:rPr lang="en-US" sz="2600">
                <a:effectLst/>
              </a:rPr>
              <a:t>x</a:t>
            </a:r>
            <a:r>
              <a:rPr lang="en-US" sz="2600" baseline="-25000">
                <a:effectLst/>
              </a:rPr>
              <a:t>p</a:t>
            </a:r>
            <a:r>
              <a:rPr lang="en-US" sz="2600">
                <a:effectLst/>
              </a:rPr>
              <a:t>+ </a:t>
            </a:r>
            <a:r>
              <a:rPr lang="en-US" sz="2600">
                <a:effectLst/>
                <a:sym typeface="Symbol" pitchFamily="18" charset="2"/>
              </a:rPr>
              <a:t></a:t>
            </a:r>
          </a:p>
          <a:p>
            <a:pPr>
              <a:spcBef>
                <a:spcPts val="500"/>
              </a:spcBef>
              <a:spcAft>
                <a:spcPts val="500"/>
              </a:spcAft>
              <a:buFont typeface="Wingdings" pitchFamily="2" charset="2"/>
              <a:buNone/>
            </a:pPr>
            <a:r>
              <a:rPr lang="en-US" sz="2600">
                <a:effectLst/>
                <a:sym typeface="Symbol" pitchFamily="18" charset="2"/>
              </a:rPr>
              <a:t>    y: MR time series</a:t>
            </a:r>
          </a:p>
          <a:p>
            <a:pPr>
              <a:spcBef>
                <a:spcPts val="500"/>
              </a:spcBef>
              <a:spcAft>
                <a:spcPts val="500"/>
              </a:spcAft>
              <a:buFont typeface="Wingdings" pitchFamily="2" charset="2"/>
              <a:buNone/>
            </a:pPr>
            <a:r>
              <a:rPr lang="en-US" sz="2600">
                <a:effectLst/>
              </a:rPr>
              <a:t>x: regressors of the same length as the time series</a:t>
            </a:r>
          </a:p>
          <a:p>
            <a:pPr>
              <a:spcBef>
                <a:spcPts val="500"/>
              </a:spcBef>
              <a:spcAft>
                <a:spcPts val="500"/>
              </a:spcAft>
              <a:buFont typeface="Wingdings" pitchFamily="2" charset="2"/>
              <a:buNone/>
            </a:pPr>
            <a:r>
              <a:rPr lang="en-US" sz="2600">
                <a:effectLst/>
              </a:rPr>
              <a:t>Underlying inference assumptions:</a:t>
            </a:r>
          </a:p>
          <a:p>
            <a:pPr>
              <a:spcBef>
                <a:spcPts val="500"/>
              </a:spcBef>
              <a:spcAft>
                <a:spcPts val="500"/>
              </a:spcAft>
              <a:buFont typeface="Wingdings" pitchFamily="2" charset="2"/>
              <a:buNone/>
            </a:pPr>
            <a:r>
              <a:rPr lang="en-US" sz="2600">
                <a:effectLst/>
              </a:rPr>
              <a:t>(1) Constant Variance and (2) Normal Populations </a:t>
            </a:r>
          </a:p>
          <a:p>
            <a:pPr>
              <a:spcBef>
                <a:spcPts val="500"/>
              </a:spcBef>
              <a:spcAft>
                <a:spcPts val="500"/>
              </a:spcAft>
              <a:buFont typeface="Wingdings" pitchFamily="2" charset="2"/>
              <a:buNone/>
            </a:pPr>
            <a:r>
              <a:rPr lang="en-US" sz="2600">
                <a:effectLst/>
              </a:rPr>
              <a:t>y has a constant variance for any x</a:t>
            </a:r>
            <a:r>
              <a:rPr lang="en-US" sz="2600" baseline="-25000">
                <a:effectLst/>
              </a:rPr>
              <a:t>i</a:t>
            </a:r>
            <a:r>
              <a:rPr lang="en-US" sz="2600">
                <a:effectLst/>
              </a:rPr>
              <a:t> and y has a normal distribution for any x</a:t>
            </a:r>
            <a:r>
              <a:rPr lang="en-US" sz="2600" baseline="-25000">
                <a:effectLst/>
              </a:rPr>
              <a:t>i</a:t>
            </a:r>
          </a:p>
          <a:p>
            <a:pPr>
              <a:spcBef>
                <a:spcPts val="500"/>
              </a:spcBef>
              <a:spcAft>
                <a:spcPts val="500"/>
              </a:spcAft>
            </a:pPr>
            <a:endParaRPr lang="en-US" sz="2600" baseline="-25000">
              <a:effectLst/>
            </a:endParaRPr>
          </a:p>
          <a:p>
            <a:pPr>
              <a:spcBef>
                <a:spcPts val="500"/>
              </a:spcBef>
              <a:spcAft>
                <a:spcPts val="500"/>
              </a:spcAft>
            </a:pPr>
            <a:endParaRPr lang="en-US" sz="2600" baseline="-25000">
              <a:effectLst/>
            </a:endParaRPr>
          </a:p>
        </p:txBody>
      </p:sp>
      <p:graphicFrame>
        <p:nvGraphicFramePr>
          <p:cNvPr id="374788" name="Object 4"/>
          <p:cNvGraphicFramePr>
            <a:graphicFrameLocks noChangeAspect="1"/>
          </p:cNvGraphicFramePr>
          <p:nvPr/>
        </p:nvGraphicFramePr>
        <p:xfrm>
          <a:off x="8458200" y="1676400"/>
          <a:ext cx="1219200" cy="727075"/>
        </p:xfrm>
        <a:graphic>
          <a:graphicData uri="http://schemas.openxmlformats.org/presentationml/2006/ole">
            <p:oleObj spid="_x0000_s591874" name="Artwork" r:id="rId4" imgW="2491956" imgH="1486029" progId="">
              <p:embed/>
            </p:oleObj>
          </a:graphicData>
        </a:graphic>
      </p:graphicFrame>
      <p:graphicFrame>
        <p:nvGraphicFramePr>
          <p:cNvPr id="374789" name="Object 5"/>
          <p:cNvGraphicFramePr>
            <a:graphicFrameLocks noChangeAspect="1"/>
          </p:cNvGraphicFramePr>
          <p:nvPr/>
        </p:nvGraphicFramePr>
        <p:xfrm>
          <a:off x="7162800" y="1676400"/>
          <a:ext cx="1219200" cy="733425"/>
        </p:xfrm>
        <a:graphic>
          <a:graphicData uri="http://schemas.openxmlformats.org/presentationml/2006/ole">
            <p:oleObj spid="_x0000_s591875" name="Artwork" r:id="rId5" imgW="2491956" imgH="1501270" progId="">
              <p:embed/>
            </p:oleObj>
          </a:graphicData>
        </a:graphic>
      </p:graphicFrame>
      <p:graphicFrame>
        <p:nvGraphicFramePr>
          <p:cNvPr id="374790" name="Object 6"/>
          <p:cNvGraphicFramePr>
            <a:graphicFrameLocks noChangeAspect="1"/>
          </p:cNvGraphicFramePr>
          <p:nvPr/>
        </p:nvGraphicFramePr>
        <p:xfrm>
          <a:off x="0" y="1447800"/>
          <a:ext cx="1905000" cy="1120775"/>
        </p:xfrm>
        <a:graphic>
          <a:graphicData uri="http://schemas.openxmlformats.org/presentationml/2006/ole">
            <p:oleObj spid="_x0000_s591876" name="Worksheet" r:id="rId6" imgW="1898280" imgH="1116360" progId="Excel.Sheet.8">
              <p:embed/>
            </p:oleObj>
          </a:graphicData>
        </a:graphic>
      </p:graphicFrame>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1241425" y="206375"/>
            <a:ext cx="7978775" cy="1060450"/>
          </a:xfrm>
          <a:noFill/>
          <a:ln/>
        </p:spPr>
        <p:txBody>
          <a:bodyPr/>
          <a:lstStyle/>
          <a:p>
            <a:r>
              <a:rPr lang="en-US"/>
              <a:t>Multiple Regression--the math behind it</a:t>
            </a:r>
          </a:p>
        </p:txBody>
      </p:sp>
      <p:sp>
        <p:nvSpPr>
          <p:cNvPr id="376835" name="Rectangle 3"/>
          <p:cNvSpPr>
            <a:spLocks noGrp="1" noChangeArrowheads="1"/>
          </p:cNvSpPr>
          <p:nvPr>
            <p:ph type="body" sz="half" idx="1"/>
          </p:nvPr>
        </p:nvSpPr>
        <p:spPr>
          <a:xfrm>
            <a:off x="1279525" y="1701800"/>
            <a:ext cx="8397875" cy="4022725"/>
          </a:xfrm>
          <a:noFill/>
          <a:ln/>
        </p:spPr>
        <p:txBody>
          <a:bodyPr/>
          <a:lstStyle/>
          <a:p>
            <a:pPr>
              <a:lnSpc>
                <a:spcPct val="90000"/>
              </a:lnSpc>
              <a:spcBef>
                <a:spcPts val="500"/>
              </a:spcBef>
              <a:spcAft>
                <a:spcPts val="500"/>
              </a:spcAft>
            </a:pPr>
            <a:r>
              <a:rPr lang="en-US" sz="2200">
                <a:effectLst/>
              </a:rPr>
              <a:t>y = </a:t>
            </a:r>
            <a:r>
              <a:rPr lang="en-US" sz="2200">
                <a:effectLst/>
                <a:sym typeface="Symbol" pitchFamily="18" charset="2"/>
              </a:rPr>
              <a:t></a:t>
            </a:r>
            <a:r>
              <a:rPr lang="en-US" sz="2200" baseline="-25000">
                <a:effectLst/>
              </a:rPr>
              <a:t>0</a:t>
            </a:r>
            <a:r>
              <a:rPr lang="en-US" sz="2200">
                <a:effectLst/>
              </a:rPr>
              <a:t>x</a:t>
            </a:r>
            <a:r>
              <a:rPr lang="en-US" sz="2200" baseline="-25000">
                <a:effectLst/>
              </a:rPr>
              <a:t>0</a:t>
            </a:r>
            <a:r>
              <a:rPr lang="en-US" sz="2200">
                <a:effectLst/>
              </a:rPr>
              <a:t> + </a:t>
            </a:r>
            <a:r>
              <a:rPr lang="en-US" sz="2200">
                <a:effectLst/>
                <a:sym typeface="Symbol" pitchFamily="18" charset="2"/>
              </a:rPr>
              <a:t></a:t>
            </a:r>
            <a:r>
              <a:rPr lang="en-US" sz="2200" baseline="-25000">
                <a:effectLst/>
              </a:rPr>
              <a:t>1</a:t>
            </a:r>
            <a:r>
              <a:rPr lang="en-US" sz="2200">
                <a:effectLst/>
              </a:rPr>
              <a:t>x</a:t>
            </a:r>
            <a:r>
              <a:rPr lang="en-US" sz="2200" baseline="-25000">
                <a:effectLst/>
              </a:rPr>
              <a:t>1</a:t>
            </a:r>
            <a:r>
              <a:rPr lang="en-US" sz="2200">
                <a:effectLst/>
              </a:rPr>
              <a:t> + </a:t>
            </a:r>
            <a:r>
              <a:rPr lang="en-US" sz="2200">
                <a:effectLst/>
                <a:sym typeface="Symbol" pitchFamily="18" charset="2"/>
              </a:rPr>
              <a:t></a:t>
            </a:r>
            <a:r>
              <a:rPr lang="en-US" sz="2200" baseline="-25000">
                <a:effectLst/>
              </a:rPr>
              <a:t>2</a:t>
            </a:r>
            <a:r>
              <a:rPr lang="en-US" sz="2200">
                <a:effectLst/>
              </a:rPr>
              <a:t>x</a:t>
            </a:r>
            <a:r>
              <a:rPr lang="en-US" sz="2200" baseline="-25000">
                <a:effectLst/>
              </a:rPr>
              <a:t>2 </a:t>
            </a:r>
            <a:r>
              <a:rPr lang="en-US" sz="2200">
                <a:effectLst/>
              </a:rPr>
              <a:t>+ .... + </a:t>
            </a:r>
            <a:r>
              <a:rPr lang="en-US" sz="2200">
                <a:effectLst/>
                <a:sym typeface="Symbol" pitchFamily="18" charset="2"/>
              </a:rPr>
              <a:t></a:t>
            </a:r>
            <a:r>
              <a:rPr lang="en-US" sz="2200" baseline="-25000">
                <a:effectLst/>
              </a:rPr>
              <a:t>p</a:t>
            </a:r>
            <a:r>
              <a:rPr lang="en-US" sz="2200">
                <a:effectLst/>
              </a:rPr>
              <a:t>x</a:t>
            </a:r>
            <a:r>
              <a:rPr lang="en-US" sz="2200" baseline="-25000">
                <a:effectLst/>
              </a:rPr>
              <a:t>p</a:t>
            </a:r>
            <a:r>
              <a:rPr lang="en-US" sz="2200">
                <a:effectLst/>
              </a:rPr>
              <a:t>+ </a:t>
            </a:r>
            <a:r>
              <a:rPr lang="en-US" sz="2200">
                <a:effectLst/>
                <a:sym typeface="Symbol" pitchFamily="18" charset="2"/>
              </a:rPr>
              <a:t></a:t>
            </a:r>
            <a:endParaRPr lang="en-US" sz="2200">
              <a:effectLst/>
            </a:endParaRPr>
          </a:p>
          <a:p>
            <a:pPr>
              <a:lnSpc>
                <a:spcPct val="90000"/>
              </a:lnSpc>
              <a:spcBef>
                <a:spcPts val="500"/>
              </a:spcBef>
              <a:spcAft>
                <a:spcPts val="500"/>
              </a:spcAft>
            </a:pPr>
            <a:r>
              <a:rPr lang="en-US" sz="2200">
                <a:effectLst/>
              </a:rPr>
              <a:t>Inference assumption: (3) Independence</a:t>
            </a:r>
          </a:p>
          <a:p>
            <a:pPr>
              <a:lnSpc>
                <a:spcPct val="90000"/>
              </a:lnSpc>
              <a:spcBef>
                <a:spcPts val="500"/>
              </a:spcBef>
              <a:spcAft>
                <a:spcPts val="500"/>
              </a:spcAft>
            </a:pPr>
            <a:r>
              <a:rPr lang="en-US" sz="2200">
                <a:effectLst/>
              </a:rPr>
              <a:t>each measured y is statistically independent </a:t>
            </a:r>
          </a:p>
          <a:p>
            <a:pPr>
              <a:lnSpc>
                <a:spcPct val="90000"/>
              </a:lnSpc>
              <a:spcBef>
                <a:spcPts val="500"/>
              </a:spcBef>
              <a:spcAft>
                <a:spcPts val="500"/>
              </a:spcAft>
            </a:pPr>
            <a:r>
              <a:rPr lang="en-US" sz="2200">
                <a:effectLst/>
              </a:rPr>
              <a:t>Always violated: extensive autocorrelation in the fMRI time series due to</a:t>
            </a:r>
          </a:p>
          <a:p>
            <a:pPr>
              <a:lnSpc>
                <a:spcPct val="90000"/>
              </a:lnSpc>
              <a:spcBef>
                <a:spcPts val="500"/>
              </a:spcBef>
              <a:spcAft>
                <a:spcPts val="500"/>
              </a:spcAft>
            </a:pPr>
            <a:r>
              <a:rPr lang="en-US" sz="2200">
                <a:effectLst/>
              </a:rPr>
              <a:t>i) respiratory induced signal change</a:t>
            </a:r>
          </a:p>
          <a:p>
            <a:pPr>
              <a:lnSpc>
                <a:spcPct val="90000"/>
              </a:lnSpc>
              <a:spcBef>
                <a:spcPts val="500"/>
              </a:spcBef>
              <a:spcAft>
                <a:spcPts val="500"/>
              </a:spcAft>
            </a:pPr>
            <a:r>
              <a:rPr lang="en-US" sz="2200">
                <a:effectLst/>
              </a:rPr>
              <a:t>ii) cardiac signal change, aliased to lower frequencies</a:t>
            </a:r>
          </a:p>
          <a:p>
            <a:pPr>
              <a:lnSpc>
                <a:spcPct val="90000"/>
              </a:lnSpc>
              <a:spcBef>
                <a:spcPts val="500"/>
              </a:spcBef>
              <a:spcAft>
                <a:spcPts val="500"/>
              </a:spcAft>
            </a:pPr>
            <a:r>
              <a:rPr lang="en-US" sz="2200">
                <a:effectLst/>
              </a:rPr>
              <a:t>iii) stimulus uncorrelated synchronous neuronal activity</a:t>
            </a:r>
          </a:p>
          <a:p>
            <a:pPr>
              <a:lnSpc>
                <a:spcPct val="90000"/>
              </a:lnSpc>
              <a:spcBef>
                <a:spcPts val="500"/>
              </a:spcBef>
              <a:spcAft>
                <a:spcPts val="500"/>
              </a:spcAft>
            </a:pPr>
            <a:r>
              <a:rPr lang="en-US" sz="2200">
                <a:effectLst/>
              </a:rPr>
              <a:t>iv) stimulus correlated responses not fit by the model</a:t>
            </a:r>
          </a:p>
          <a:p>
            <a:pPr>
              <a:lnSpc>
                <a:spcPct val="90000"/>
              </a:lnSpc>
              <a:spcBef>
                <a:spcPts val="500"/>
              </a:spcBef>
              <a:spcAft>
                <a:spcPts val="500"/>
              </a:spcAft>
            </a:pPr>
            <a:r>
              <a:rPr lang="en-US" sz="2200">
                <a:effectLst/>
              </a:rPr>
              <a:t> Calculate </a:t>
            </a:r>
            <a:r>
              <a:rPr lang="en-US" sz="2200">
                <a:effectLst/>
                <a:sym typeface="Symbol" pitchFamily="18" charset="2"/>
              </a:rPr>
              <a:t> at each time point to measure autocorrelation, reduce degrees of freedom accordingly</a:t>
            </a:r>
            <a:endParaRPr lang="en-US" sz="2200">
              <a:effectLst/>
            </a:endParaRPr>
          </a:p>
        </p:txBody>
      </p:sp>
      <p:graphicFrame>
        <p:nvGraphicFramePr>
          <p:cNvPr id="376836" name="Object 4"/>
          <p:cNvGraphicFramePr>
            <a:graphicFrameLocks noChangeAspect="1"/>
          </p:cNvGraphicFramePr>
          <p:nvPr/>
        </p:nvGraphicFramePr>
        <p:xfrm>
          <a:off x="7467600" y="1752600"/>
          <a:ext cx="1905000" cy="1120775"/>
        </p:xfrm>
        <a:graphic>
          <a:graphicData uri="http://schemas.openxmlformats.org/presentationml/2006/ole">
            <p:oleObj spid="_x0000_s592898" name="Worksheet" r:id="rId4" imgW="1898280" imgH="1116360" progId="Excel.Sheet.8">
              <p:embed/>
            </p:oleObj>
          </a:graphicData>
        </a:graphic>
      </p:graphicFrame>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r>
              <a:rPr lang="en-US"/>
              <a:t>References II</a:t>
            </a:r>
          </a:p>
        </p:txBody>
      </p:sp>
      <p:sp>
        <p:nvSpPr>
          <p:cNvPr id="546819" name="Rectangle 3"/>
          <p:cNvSpPr>
            <a:spLocks noGrp="1" noChangeArrowheads="1"/>
          </p:cNvSpPr>
          <p:nvPr>
            <p:ph type="body" sz="half" idx="1"/>
          </p:nvPr>
        </p:nvSpPr>
        <p:spPr>
          <a:xfrm>
            <a:off x="1241425" y="1935163"/>
            <a:ext cx="7826375" cy="4022725"/>
          </a:xfrm>
        </p:spPr>
        <p:txBody>
          <a:bodyPr/>
          <a:lstStyle/>
          <a:p>
            <a:pPr>
              <a:lnSpc>
                <a:spcPct val="90000"/>
              </a:lnSpc>
            </a:pPr>
            <a:r>
              <a:rPr lang="en-US" sz="2200"/>
              <a:t>Buckner RL., Event-related fMRI and the hemodynamic response. Hum Brain Mapp. 1998;6(5-6):373-7. </a:t>
            </a:r>
          </a:p>
          <a:p>
            <a:pPr>
              <a:lnSpc>
                <a:spcPct val="90000"/>
              </a:lnSpc>
            </a:pPr>
            <a:r>
              <a:rPr lang="en-US" sz="2200"/>
              <a:t>Friston KJ, et al. Nonlinear event-related responses in fMRI. Magn Reson Med. 1998 Jan;39(1):41-52. </a:t>
            </a:r>
          </a:p>
          <a:p>
            <a:pPr>
              <a:lnSpc>
                <a:spcPct val="90000"/>
              </a:lnSpc>
            </a:pPr>
            <a:r>
              <a:rPr lang="en-US" sz="2200"/>
              <a:t>Vazquez AL, et al. Nonlinear aspects of the BOLD response in functional MRI. Neuroimage. 1998 Feb;7(2):108-18. </a:t>
            </a:r>
          </a:p>
          <a:p>
            <a:pPr>
              <a:lnSpc>
                <a:spcPct val="90000"/>
              </a:lnSpc>
            </a:pPr>
            <a:r>
              <a:rPr lang="en-US" sz="2200"/>
              <a:t>Josephs, et al. Event-related functional magnetic resonance imaging: modelling, inference and optimization. Philos Trans R Soc Lond B Biol Sci. 1999 Jul 29;354(1387):1215-28. </a:t>
            </a:r>
          </a:p>
          <a:p>
            <a:pPr>
              <a:lnSpc>
                <a:spcPct val="90000"/>
              </a:lnSpc>
            </a:pPr>
            <a:r>
              <a:rPr lang="en-US" sz="2200"/>
              <a:t>Cohen, Mark S. 1997. Parametric Analysis of fMRI Data Using Linear Systems Methods NeuroImage, 6: 93-103 </a:t>
            </a:r>
          </a:p>
          <a:p>
            <a:pPr>
              <a:lnSpc>
                <a:spcPct val="90000"/>
              </a:lnSpc>
            </a:pPr>
            <a:endParaRPr lang="en-US" sz="2200"/>
          </a:p>
          <a:p>
            <a:pPr>
              <a:lnSpc>
                <a:spcPct val="90000"/>
              </a:lnSpc>
              <a:buFont typeface="Wingdings" pitchFamily="2" charset="2"/>
              <a:buNone/>
            </a:pPr>
            <a:r>
              <a:rPr lang="en-US" sz="2200">
                <a:cs typeface="Times New Roman" pitchFamily="18" charset="0"/>
              </a:rPr>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r>
              <a:rPr lang="en-US"/>
              <a:t>References III</a:t>
            </a:r>
          </a:p>
        </p:txBody>
      </p:sp>
      <p:sp>
        <p:nvSpPr>
          <p:cNvPr id="548867" name="Rectangle 3"/>
          <p:cNvSpPr>
            <a:spLocks noGrp="1" noChangeArrowheads="1"/>
          </p:cNvSpPr>
          <p:nvPr>
            <p:ph type="body" sz="half" idx="1"/>
          </p:nvPr>
        </p:nvSpPr>
        <p:spPr>
          <a:xfrm>
            <a:off x="1241425" y="1935163"/>
            <a:ext cx="7673975" cy="4022725"/>
          </a:xfrm>
        </p:spPr>
        <p:txBody>
          <a:bodyPr/>
          <a:lstStyle/>
          <a:p>
            <a:pPr>
              <a:lnSpc>
                <a:spcPct val="90000"/>
              </a:lnSpc>
            </a:pPr>
            <a:r>
              <a:rPr lang="en-US" sz="2600">
                <a:cs typeface="Times New Roman" pitchFamily="18" charset="0"/>
              </a:rPr>
              <a:t>Dale AM. Optimal experimental design for event-related fMRI. Hum Brain Mapp. 1999;8(2-3):109-14</a:t>
            </a:r>
          </a:p>
          <a:p>
            <a:pPr>
              <a:lnSpc>
                <a:spcPct val="90000"/>
              </a:lnSpc>
            </a:pPr>
            <a:r>
              <a:rPr lang="en-US" sz="2600">
                <a:cs typeface="Times New Roman" pitchFamily="18" charset="0"/>
              </a:rPr>
              <a:t>FM Miezin, L Maccotta, JM Ollinger, SE Petersen and RL Buckner. "Characterizing the Hemodynamic Response: Effects of Presentation Rate, Sampling Procedure, and the Possibility of Ordering Brain Activity Based on Relative Timing" NeuroImage, 2000 Vol 11 No. 6 pp. 735-759.</a:t>
            </a:r>
          </a:p>
          <a:p>
            <a:pPr>
              <a:lnSpc>
                <a:spcPct val="90000"/>
              </a:lnSpc>
              <a:spcBef>
                <a:spcPct val="0"/>
              </a:spcBef>
              <a:buClrTx/>
              <a:buFontTx/>
              <a:buChar char="•"/>
            </a:pPr>
            <a:r>
              <a:rPr lang="en-US" sz="2400">
                <a:effectLst/>
              </a:rPr>
              <a:t>Worsley, K.J., Liao, C., Grabove, M., Petre, V., Ha, B., Evans, A.C. (2000). </a:t>
            </a:r>
            <a:r>
              <a:rPr lang="en-US" sz="2400">
                <a:effectLst/>
                <a:hlinkClick r:id="rId3"/>
              </a:rPr>
              <a:t>A general statistical analysis for fMRI data. </a:t>
            </a:r>
            <a:r>
              <a:rPr lang="en-US" sz="2400" i="1">
                <a:effectLst/>
              </a:rPr>
              <a:t>HBM 2000 (abstracts)</a:t>
            </a:r>
            <a:endParaRPr lang="en-US" sz="2400">
              <a:effectLst/>
            </a:endParaRPr>
          </a:p>
          <a:p>
            <a:pPr>
              <a:lnSpc>
                <a:spcPct val="90000"/>
              </a:lnSpc>
              <a:spcBef>
                <a:spcPct val="0"/>
              </a:spcBef>
              <a:buClrTx/>
              <a:buFontTx/>
              <a:buNone/>
            </a:pPr>
            <a:endParaRPr lang="en-US" sz="2400">
              <a:cs typeface="Times New Roman" pitchFamily="18" charset="0"/>
            </a:endParaRPr>
          </a:p>
          <a:p>
            <a:pPr>
              <a:lnSpc>
                <a:spcPct val="90000"/>
              </a:lnSpc>
              <a:buFont typeface="Wingdings" pitchFamily="2" charset="2"/>
              <a:buNone/>
            </a:pPr>
            <a:endParaRPr lang="en-US" sz="260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ChangeArrowheads="1"/>
          </p:cNvSpPr>
          <p:nvPr>
            <p:ph type="title"/>
          </p:nvPr>
        </p:nvSpPr>
        <p:spPr/>
        <p:txBody>
          <a:bodyPr/>
          <a:lstStyle/>
          <a:p>
            <a:r>
              <a:rPr lang="en-US" b="1"/>
              <a:t>A</a:t>
            </a:r>
            <a:r>
              <a:rPr lang="en-US"/>
              <a:t>nalysis of </a:t>
            </a:r>
            <a:r>
              <a:rPr lang="en-US" b="1"/>
              <a:t>F</a:t>
            </a:r>
            <a:r>
              <a:rPr lang="en-US"/>
              <a:t>unctional </a:t>
            </a:r>
            <a:r>
              <a:rPr lang="en-US" b="1"/>
              <a:t>N</a:t>
            </a:r>
            <a:r>
              <a:rPr lang="en-US"/>
              <a:t>euro</a:t>
            </a:r>
            <a:r>
              <a:rPr lang="en-US" b="1"/>
              <a:t>I</a:t>
            </a:r>
            <a:r>
              <a:rPr lang="en-US"/>
              <a:t>mages</a:t>
            </a:r>
            <a:br>
              <a:rPr lang="en-US"/>
            </a:br>
            <a:r>
              <a:rPr lang="en-US"/>
              <a:t>afni.nimh.nih.gov</a:t>
            </a:r>
          </a:p>
        </p:txBody>
      </p:sp>
      <p:sp>
        <p:nvSpPr>
          <p:cNvPr id="874499" name="Rectangle 3"/>
          <p:cNvSpPr>
            <a:spLocks noGrp="1" noChangeArrowheads="1"/>
          </p:cNvSpPr>
          <p:nvPr>
            <p:ph type="body" idx="1"/>
          </p:nvPr>
        </p:nvSpPr>
        <p:spPr>
          <a:xfrm>
            <a:off x="1241425" y="1935163"/>
            <a:ext cx="4092575" cy="4022725"/>
          </a:xfrm>
        </p:spPr>
        <p:txBody>
          <a:bodyPr/>
          <a:lstStyle/>
          <a:p>
            <a:pPr>
              <a:lnSpc>
                <a:spcPct val="90000"/>
              </a:lnSpc>
            </a:pPr>
            <a:r>
              <a:rPr lang="en-US"/>
              <a:t>Robert W. Cox, Ph.D.</a:t>
            </a:r>
          </a:p>
          <a:p>
            <a:pPr>
              <a:lnSpc>
                <a:spcPct val="90000"/>
              </a:lnSpc>
            </a:pPr>
            <a:r>
              <a:rPr lang="en-US"/>
              <a:t>Chief, Scientific and Statistical Computing Core, NIMH</a:t>
            </a:r>
          </a:p>
          <a:p>
            <a:pPr>
              <a:lnSpc>
                <a:spcPct val="90000"/>
              </a:lnSpc>
            </a:pPr>
            <a:r>
              <a:rPr lang="en-US"/>
              <a:t>Intramural Program Director, NIfTI (NeuroImaging Informatics Technology Initiative) </a:t>
            </a:r>
          </a:p>
        </p:txBody>
      </p:sp>
      <p:pic>
        <p:nvPicPr>
          <p:cNvPr id="874500" name="Picture 4" descr="cox3"/>
          <p:cNvPicPr>
            <a:picLocks noChangeAspect="1" noChangeArrowheads="1"/>
          </p:cNvPicPr>
          <p:nvPr/>
        </p:nvPicPr>
        <p:blipFill>
          <a:blip r:embed="rId2" cstate="print"/>
          <a:srcRect/>
          <a:stretch>
            <a:fillRect/>
          </a:stretch>
        </p:blipFill>
        <p:spPr bwMode="auto">
          <a:xfrm>
            <a:off x="5638800" y="2133600"/>
            <a:ext cx="3101975" cy="32988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0319" y="6018212"/>
            <a:ext cx="7315200" cy="338554"/>
          </a:xfrm>
          <a:prstGeom prst="rect">
            <a:avLst/>
          </a:prstGeom>
          <a:noFill/>
        </p:spPr>
        <p:txBody>
          <a:bodyPr wrap="square" rtlCol="0">
            <a:spAutoFit/>
          </a:bodyPr>
          <a:lstStyle/>
          <a:p>
            <a:r>
              <a:rPr lang="en-US" dirty="0" err="1" smtClean="0">
                <a:latin typeface="+mj-lt"/>
              </a:rPr>
              <a:t>Vul</a:t>
            </a:r>
            <a:r>
              <a:rPr lang="en-US" dirty="0" smtClean="0">
                <a:latin typeface="+mj-lt"/>
              </a:rPr>
              <a:t> et al, </a:t>
            </a:r>
            <a:r>
              <a:rPr lang="en-US" i="1" dirty="0" smtClean="0">
                <a:latin typeface="+mj-lt"/>
              </a:rPr>
              <a:t>Perspectives in Psychological Science</a:t>
            </a:r>
            <a:r>
              <a:rPr lang="en-US" dirty="0" smtClean="0">
                <a:latin typeface="+mj-lt"/>
              </a:rPr>
              <a:t>,  2009</a:t>
            </a:r>
            <a:endParaRPr lang="en-US" dirty="0">
              <a:latin typeface="+mj-lt"/>
            </a:endParaRPr>
          </a:p>
        </p:txBody>
      </p:sp>
      <p:pic>
        <p:nvPicPr>
          <p:cNvPr id="247811" name="Picture 3" descr="\\.psf\MacHome\Work\Talks\Vul.tiff"/>
          <p:cNvPicPr>
            <a:picLocks noChangeAspect="1" noChangeArrowheads="1"/>
          </p:cNvPicPr>
          <p:nvPr/>
        </p:nvPicPr>
        <p:blipFill>
          <a:blip r:embed="rId2" cstate="print"/>
          <a:srcRect/>
          <a:stretch>
            <a:fillRect/>
          </a:stretch>
        </p:blipFill>
        <p:spPr bwMode="auto">
          <a:xfrm>
            <a:off x="346869" y="1827212"/>
            <a:ext cx="8705850" cy="3343275"/>
          </a:xfrm>
          <a:prstGeom prst="rect">
            <a:avLst/>
          </a:prstGeom>
          <a:noFill/>
        </p:spPr>
      </p:pic>
      <p:sp>
        <p:nvSpPr>
          <p:cNvPr id="4" name="Rectangle 6"/>
          <p:cNvSpPr>
            <a:spLocks noGrp="1" noChangeArrowheads="1"/>
          </p:cNvSpPr>
          <p:nvPr>
            <p:ph type="title"/>
          </p:nvPr>
        </p:nvSpPr>
        <p:spPr>
          <a:xfrm>
            <a:off x="366713" y="303212"/>
            <a:ext cx="9509125" cy="1060450"/>
          </a:xfrm>
          <a:noFill/>
        </p:spPr>
        <p:txBody>
          <a:bodyPr/>
          <a:lstStyle/>
          <a:p>
            <a:r>
              <a:rPr lang="en-US" dirty="0" smtClean="0"/>
              <a:t>Why do we need to combine fMRI with anything?</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Grp="1" noChangeArrowheads="1"/>
          </p:cNvSpPr>
          <p:nvPr>
            <p:ph type="title"/>
          </p:nvPr>
        </p:nvSpPr>
        <p:spPr/>
        <p:txBody>
          <a:bodyPr/>
          <a:lstStyle/>
          <a:p>
            <a:r>
              <a:rPr lang="en-US"/>
              <a:t>Why is AFNI so great?</a:t>
            </a:r>
          </a:p>
        </p:txBody>
      </p:sp>
      <p:sp>
        <p:nvSpPr>
          <p:cNvPr id="875523" name="Rectangle 3"/>
          <p:cNvSpPr>
            <a:spLocks noGrp="1" noChangeArrowheads="1"/>
          </p:cNvSpPr>
          <p:nvPr>
            <p:ph type="body" idx="1"/>
          </p:nvPr>
        </p:nvSpPr>
        <p:spPr>
          <a:xfrm>
            <a:off x="1241425" y="1935163"/>
            <a:ext cx="8359775" cy="4465637"/>
          </a:xfrm>
        </p:spPr>
        <p:txBody>
          <a:bodyPr/>
          <a:lstStyle/>
          <a:p>
            <a:pPr>
              <a:lnSpc>
                <a:spcPct val="90000"/>
              </a:lnSpc>
              <a:buFont typeface="Wingdings" pitchFamily="2" charset="2"/>
              <a:buNone/>
            </a:pPr>
            <a:r>
              <a:rPr lang="en-US" sz="2400" b="1"/>
              <a:t>For novice users:</a:t>
            </a:r>
          </a:p>
          <a:p>
            <a:pPr>
              <a:lnSpc>
                <a:spcPct val="90000"/>
              </a:lnSpc>
              <a:buFont typeface="Wingdings" pitchFamily="2" charset="2"/>
              <a:buNone/>
            </a:pPr>
            <a:r>
              <a:rPr lang="en-US" sz="2400"/>
              <a:t>Excellent manuals and technical support</a:t>
            </a:r>
          </a:p>
          <a:p>
            <a:pPr>
              <a:lnSpc>
                <a:spcPct val="90000"/>
              </a:lnSpc>
              <a:buFont typeface="Wingdings" pitchFamily="2" charset="2"/>
              <a:buNone/>
            </a:pPr>
            <a:r>
              <a:rPr lang="en-US" sz="2400"/>
              <a:t>Easy to use and interactive; won’t overwrite data</a:t>
            </a:r>
          </a:p>
          <a:p>
            <a:pPr>
              <a:lnSpc>
                <a:spcPct val="90000"/>
              </a:lnSpc>
              <a:buFont typeface="Wingdings" pitchFamily="2" charset="2"/>
              <a:buNone/>
            </a:pPr>
            <a:endParaRPr lang="en-US" sz="2400"/>
          </a:p>
          <a:p>
            <a:pPr>
              <a:lnSpc>
                <a:spcPct val="90000"/>
              </a:lnSpc>
              <a:buFont typeface="Wingdings" pitchFamily="2" charset="2"/>
              <a:buNone/>
            </a:pPr>
            <a:r>
              <a:rPr lang="en-US" sz="2400" b="1"/>
              <a:t>For advanced users:</a:t>
            </a:r>
          </a:p>
          <a:p>
            <a:pPr>
              <a:lnSpc>
                <a:spcPct val="90000"/>
              </a:lnSpc>
              <a:buFont typeface="Wingdings" pitchFamily="2" charset="2"/>
              <a:buNone/>
            </a:pPr>
            <a:r>
              <a:rPr lang="en-US" sz="2400"/>
              <a:t>Infinitely expandable, Dozens of sophisticated tools</a:t>
            </a:r>
          </a:p>
          <a:p>
            <a:pPr>
              <a:lnSpc>
                <a:spcPct val="90000"/>
              </a:lnSpc>
              <a:buFont typeface="Wingdings" pitchFamily="2" charset="2"/>
              <a:buNone/>
            </a:pPr>
            <a:r>
              <a:rPr lang="en-US" sz="2400"/>
              <a:t>Fast &amp; Interactive: helps you do better experiments (lets you immediately visualize experimental manipulations and alternative analysis techniques)</a:t>
            </a:r>
          </a:p>
          <a:p>
            <a:pPr>
              <a:lnSpc>
                <a:spcPct val="90000"/>
              </a:lnSpc>
              <a:buFont typeface="Wingdings" pitchFamily="2" charset="2"/>
              <a:buNone/>
            </a:pPr>
            <a:r>
              <a:rPr lang="en-US" sz="2400"/>
              <a:t>Powerful and Flexible</a:t>
            </a:r>
          </a:p>
          <a:p>
            <a:pPr>
              <a:lnSpc>
                <a:spcPct val="90000"/>
              </a:lnSpc>
              <a:buFont typeface="Wingdings" pitchFamily="2" charset="2"/>
              <a:buNone/>
            </a:pPr>
            <a:r>
              <a:rPr lang="en-US" sz="2400"/>
              <a:t>SUMA!!</a:t>
            </a:r>
          </a:p>
          <a:p>
            <a:pPr>
              <a:lnSpc>
                <a:spcPct val="90000"/>
              </a:lnSpc>
              <a:buFont typeface="Wingdings" pitchFamily="2" charset="2"/>
              <a:buNone/>
            </a:pPr>
            <a:endParaRPr lang="en-US" sz="24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ChangeArrowheads="1"/>
          </p:cNvSpPr>
          <p:nvPr>
            <p:ph type="title"/>
          </p:nvPr>
        </p:nvSpPr>
        <p:spPr>
          <a:xfrm>
            <a:off x="1371600" y="0"/>
            <a:ext cx="8466138" cy="1042988"/>
          </a:xfrm>
        </p:spPr>
        <p:txBody>
          <a:bodyPr/>
          <a:lstStyle/>
          <a:p>
            <a:r>
              <a:rPr lang="en-US" sz="3000" u="sng"/>
              <a:t>An FMRI Analysis </a:t>
            </a:r>
            <a:r>
              <a:rPr lang="en-US" sz="3000" i="1" u="sng"/>
              <a:t>Environment</a:t>
            </a:r>
            <a:endParaRPr lang="en-US" sz="3000" u="sng"/>
          </a:p>
        </p:txBody>
      </p:sp>
      <p:sp>
        <p:nvSpPr>
          <p:cNvPr id="876547" name="Rectangle 3"/>
          <p:cNvSpPr>
            <a:spLocks noGrp="1" noChangeArrowheads="1"/>
          </p:cNvSpPr>
          <p:nvPr>
            <p:ph type="body" idx="1"/>
          </p:nvPr>
        </p:nvSpPr>
        <p:spPr>
          <a:xfrm>
            <a:off x="212725" y="1676400"/>
            <a:ext cx="9648825" cy="4616450"/>
          </a:xfrm>
        </p:spPr>
        <p:txBody>
          <a:bodyPr/>
          <a:lstStyle/>
          <a:p>
            <a:r>
              <a:rPr lang="en-US" b="1"/>
              <a:t> Philosophy:</a:t>
            </a:r>
          </a:p>
          <a:p>
            <a:pPr lvl="1"/>
            <a:r>
              <a:rPr lang="en-US" b="1"/>
              <a:t> Encompass all needed classes of data and computations</a:t>
            </a:r>
          </a:p>
          <a:p>
            <a:pPr lvl="1"/>
            <a:r>
              <a:rPr lang="en-US" b="1"/>
              <a:t> Extensibility + Openness + Scalability: Anticipating what will be needed to solve problems that have not yet been posed</a:t>
            </a:r>
          </a:p>
          <a:p>
            <a:pPr lvl="1"/>
            <a:r>
              <a:rPr lang="en-US" b="1"/>
              <a:t> Interactive vs. Batch operations: Stay close to data or view from a distance</a:t>
            </a:r>
          </a:p>
          <a:p>
            <a:r>
              <a:rPr lang="en-US" b="1"/>
              <a:t> Components:</a:t>
            </a:r>
          </a:p>
          <a:p>
            <a:pPr lvl="1"/>
            <a:r>
              <a:rPr lang="en-US" b="1"/>
              <a:t> </a:t>
            </a:r>
            <a:r>
              <a:rPr lang="en-US" sz="2200" b="1"/>
              <a:t>Data Objects: Arrays of 3D arrays + auxiliary data</a:t>
            </a:r>
          </a:p>
          <a:p>
            <a:pPr lvl="1"/>
            <a:r>
              <a:rPr lang="en-US" sz="2200" b="1"/>
              <a:t> Data Viewers: Numbers, Graphs, Slices, Volumes</a:t>
            </a:r>
          </a:p>
          <a:p>
            <a:pPr lvl="1"/>
            <a:r>
              <a:rPr lang="en-US" sz="2200" b="1"/>
              <a:t> Data Processors: Plugins, Plugouts, Batch Programs</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ChangeArrowheads="1"/>
          </p:cNvSpPr>
          <p:nvPr>
            <p:ph type="title"/>
          </p:nvPr>
        </p:nvSpPr>
        <p:spPr>
          <a:xfrm>
            <a:off x="1190625" y="-103188"/>
            <a:ext cx="7526338" cy="563563"/>
          </a:xfrm>
        </p:spPr>
        <p:txBody>
          <a:bodyPr/>
          <a:lstStyle/>
          <a:p>
            <a:r>
              <a:rPr lang="en-US" sz="3000" u="sng"/>
              <a:t/>
            </a:r>
            <a:br>
              <a:rPr lang="en-US" sz="3000" u="sng"/>
            </a:br>
            <a:r>
              <a:rPr lang="en-US" sz="3000" i="1" u="sng"/>
              <a:t>AFNI</a:t>
            </a:r>
            <a:r>
              <a:rPr lang="en-US" sz="3000" u="sng"/>
              <a:t> Controller Window</a:t>
            </a:r>
            <a:endParaRPr lang="en-US" sz="3000"/>
          </a:p>
        </p:txBody>
      </p:sp>
      <p:pic>
        <p:nvPicPr>
          <p:cNvPr id="878595" name="Picture 3" descr="AFNICON"/>
          <p:cNvPicPr>
            <a:picLocks noChangeAspect="1" noChangeArrowheads="1"/>
          </p:cNvPicPr>
          <p:nvPr/>
        </p:nvPicPr>
        <p:blipFill>
          <a:blip r:embed="rId3" cstate="print"/>
          <a:srcRect/>
          <a:stretch>
            <a:fillRect/>
          </a:stretch>
        </p:blipFill>
        <p:spPr bwMode="auto">
          <a:xfrm>
            <a:off x="15875" y="1074738"/>
            <a:ext cx="9875838" cy="5084762"/>
          </a:xfrm>
          <a:prstGeom prst="rect">
            <a:avLst/>
          </a:prstGeom>
          <a:noFill/>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ChangeArrowheads="1"/>
          </p:cNvSpPr>
          <p:nvPr>
            <p:ph type="title"/>
          </p:nvPr>
        </p:nvSpPr>
        <p:spPr>
          <a:noFill/>
          <a:ln/>
        </p:spPr>
        <p:txBody>
          <a:bodyPr lIns="90488" rIns="90488" anchor="ctr"/>
          <a:lstStyle/>
          <a:p>
            <a:r>
              <a:rPr lang="en-US" sz="3000" u="sng"/>
              <a:t>Interactive Analysis with </a:t>
            </a:r>
            <a:r>
              <a:rPr lang="en-US" sz="3000" i="1" u="sng"/>
              <a:t>AFNI</a:t>
            </a:r>
            <a:endParaRPr lang="en-US" sz="3000" i="1"/>
          </a:p>
        </p:txBody>
      </p:sp>
      <p:pic>
        <p:nvPicPr>
          <p:cNvPr id="880643" name="Picture 3"/>
          <p:cNvPicPr>
            <a:picLocks noChangeArrowheads="1"/>
          </p:cNvPicPr>
          <p:nvPr/>
        </p:nvPicPr>
        <p:blipFill>
          <a:blip r:embed="rId2" cstate="print"/>
          <a:srcRect/>
          <a:stretch>
            <a:fillRect/>
          </a:stretch>
        </p:blipFill>
        <p:spPr bwMode="auto">
          <a:xfrm>
            <a:off x="44450" y="2540000"/>
            <a:ext cx="9794875" cy="3535363"/>
          </a:xfrm>
          <a:prstGeom prst="rect">
            <a:avLst/>
          </a:prstGeom>
          <a:noFill/>
          <a:ln w="12700">
            <a:noFill/>
            <a:miter lim="800000"/>
            <a:headEnd/>
            <a:tailEnd/>
          </a:ln>
          <a:effectLst/>
        </p:spPr>
      </p:pic>
      <p:sp>
        <p:nvSpPr>
          <p:cNvPr id="880644" name="Line 4"/>
          <p:cNvSpPr>
            <a:spLocks noChangeShapeType="1"/>
          </p:cNvSpPr>
          <p:nvPr/>
        </p:nvSpPr>
        <p:spPr bwMode="auto">
          <a:xfrm>
            <a:off x="9113838" y="2239963"/>
            <a:ext cx="206375" cy="1030287"/>
          </a:xfrm>
          <a:prstGeom prst="line">
            <a:avLst/>
          </a:prstGeom>
          <a:noFill/>
          <a:ln w="38100">
            <a:solidFill>
              <a:schemeClr val="accent2"/>
            </a:solidFill>
            <a:round/>
            <a:headEnd/>
            <a:tailEnd type="triangle" w="med" len="med"/>
          </a:ln>
          <a:effectLst/>
        </p:spPr>
        <p:txBody>
          <a:bodyPr wrap="none" anchor="ctr"/>
          <a:lstStyle/>
          <a:p>
            <a:endParaRPr lang="en-US"/>
          </a:p>
        </p:txBody>
      </p:sp>
      <p:sp>
        <p:nvSpPr>
          <p:cNvPr id="880645" name="Rectangle 5"/>
          <p:cNvSpPr>
            <a:spLocks noChangeArrowheads="1"/>
          </p:cNvSpPr>
          <p:nvPr/>
        </p:nvSpPr>
        <p:spPr bwMode="auto">
          <a:xfrm>
            <a:off x="7118350" y="1624013"/>
            <a:ext cx="2084388" cy="819150"/>
          </a:xfrm>
          <a:prstGeom prst="rect">
            <a:avLst/>
          </a:prstGeom>
          <a:noFill/>
          <a:ln w="12700">
            <a:noFill/>
            <a:miter lim="800000"/>
            <a:headEnd/>
            <a:tailEnd/>
          </a:ln>
          <a:effectLst/>
        </p:spPr>
        <p:txBody>
          <a:bodyPr wrap="none" lIns="90488" tIns="44450" rIns="90488" bIns="44450">
            <a:spAutoFit/>
          </a:bodyPr>
          <a:lstStyle/>
          <a:p>
            <a:r>
              <a:rPr lang="en-US" sz="2400"/>
              <a:t>Graphing voxel</a:t>
            </a:r>
          </a:p>
          <a:p>
            <a:r>
              <a:rPr lang="en-US" sz="2400"/>
              <a:t>time series data</a:t>
            </a:r>
          </a:p>
        </p:txBody>
      </p:sp>
      <p:sp>
        <p:nvSpPr>
          <p:cNvPr id="880646" name="Rectangle 6"/>
          <p:cNvSpPr>
            <a:spLocks noChangeArrowheads="1"/>
          </p:cNvSpPr>
          <p:nvPr/>
        </p:nvSpPr>
        <p:spPr bwMode="auto">
          <a:xfrm>
            <a:off x="2363788" y="1624013"/>
            <a:ext cx="2773362" cy="801687"/>
          </a:xfrm>
          <a:prstGeom prst="rect">
            <a:avLst/>
          </a:prstGeom>
          <a:noFill/>
          <a:ln w="12700">
            <a:noFill/>
            <a:miter lim="800000"/>
            <a:headEnd/>
            <a:tailEnd/>
          </a:ln>
          <a:effectLst/>
        </p:spPr>
        <p:txBody>
          <a:bodyPr wrap="none" lIns="90488" tIns="44450" rIns="90488" bIns="44450">
            <a:spAutoFit/>
          </a:bodyPr>
          <a:lstStyle/>
          <a:p>
            <a:r>
              <a:rPr lang="en-US" sz="2400"/>
              <a:t>Displaying EP images</a:t>
            </a:r>
          </a:p>
          <a:p>
            <a:r>
              <a:rPr lang="en-US" sz="2400"/>
              <a:t>from time series</a:t>
            </a:r>
          </a:p>
        </p:txBody>
      </p:sp>
      <p:sp>
        <p:nvSpPr>
          <p:cNvPr id="880647" name="Line 7"/>
          <p:cNvSpPr>
            <a:spLocks noChangeShapeType="1"/>
          </p:cNvSpPr>
          <p:nvPr/>
        </p:nvSpPr>
        <p:spPr bwMode="auto">
          <a:xfrm flipH="1">
            <a:off x="4271963" y="2239963"/>
            <a:ext cx="160337" cy="1403350"/>
          </a:xfrm>
          <a:prstGeom prst="line">
            <a:avLst/>
          </a:prstGeom>
          <a:noFill/>
          <a:ln w="38100">
            <a:solidFill>
              <a:srgbClr val="FAFD00"/>
            </a:solidFill>
            <a:round/>
            <a:headEnd/>
            <a:tailEnd type="triangle" w="med" len="med"/>
          </a:ln>
          <a:effectLst/>
        </p:spPr>
        <p:txBody>
          <a:bodyPr wrap="none" anchor="ctr"/>
          <a:lstStyle/>
          <a:p>
            <a:endParaRPr lang="en-US"/>
          </a:p>
        </p:txBody>
      </p:sp>
      <p:sp>
        <p:nvSpPr>
          <p:cNvPr id="880648" name="Rectangle 8"/>
          <p:cNvSpPr>
            <a:spLocks noChangeArrowheads="1"/>
          </p:cNvSpPr>
          <p:nvPr/>
        </p:nvSpPr>
        <p:spPr bwMode="auto">
          <a:xfrm>
            <a:off x="241300" y="1474788"/>
            <a:ext cx="1068388" cy="801687"/>
          </a:xfrm>
          <a:prstGeom prst="rect">
            <a:avLst/>
          </a:prstGeom>
          <a:noFill/>
          <a:ln w="12700">
            <a:noFill/>
            <a:miter lim="800000"/>
            <a:headEnd/>
            <a:tailEnd/>
          </a:ln>
          <a:effectLst/>
        </p:spPr>
        <p:txBody>
          <a:bodyPr wrap="none" lIns="90488" tIns="44450" rIns="90488" bIns="44450">
            <a:spAutoFit/>
          </a:bodyPr>
          <a:lstStyle/>
          <a:p>
            <a:r>
              <a:rPr lang="en-US" sz="2400"/>
              <a:t>Control</a:t>
            </a:r>
          </a:p>
          <a:p>
            <a:r>
              <a:rPr lang="en-US" sz="2400"/>
              <a:t>Panel</a:t>
            </a:r>
          </a:p>
        </p:txBody>
      </p:sp>
      <p:sp>
        <p:nvSpPr>
          <p:cNvPr id="880649" name="Line 9"/>
          <p:cNvSpPr>
            <a:spLocks noChangeShapeType="1"/>
          </p:cNvSpPr>
          <p:nvPr/>
        </p:nvSpPr>
        <p:spPr bwMode="auto">
          <a:xfrm>
            <a:off x="1066800" y="2090738"/>
            <a:ext cx="352425" cy="808037"/>
          </a:xfrm>
          <a:prstGeom prst="line">
            <a:avLst/>
          </a:prstGeom>
          <a:noFill/>
          <a:ln w="38100">
            <a:solidFill>
              <a:schemeClr val="tx2"/>
            </a:solidFill>
            <a:round/>
            <a:headEnd/>
            <a:tailEnd type="triangle" w="med" len="med"/>
          </a:ln>
          <a:effectLst/>
        </p:spPr>
        <p:txBody>
          <a:bodyPr wrap="none" anchor="ctr"/>
          <a:lstStyle/>
          <a:p>
            <a:endParaRPr lang="en-US"/>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1666" name="Picture 2"/>
          <p:cNvPicPr>
            <a:picLocks noChangeArrowheads="1"/>
          </p:cNvPicPr>
          <p:nvPr/>
        </p:nvPicPr>
        <p:blipFill>
          <a:blip r:embed="rId2" cstate="print"/>
          <a:srcRect/>
          <a:stretch>
            <a:fillRect/>
          </a:stretch>
        </p:blipFill>
        <p:spPr bwMode="auto">
          <a:xfrm>
            <a:off x="101600" y="1901825"/>
            <a:ext cx="9737725" cy="4760913"/>
          </a:xfrm>
          <a:prstGeom prst="rect">
            <a:avLst/>
          </a:prstGeom>
          <a:noFill/>
          <a:ln w="12700">
            <a:noFill/>
            <a:miter lim="800000"/>
            <a:headEnd/>
            <a:tailEnd/>
          </a:ln>
          <a:effectLst/>
        </p:spPr>
      </p:pic>
      <p:sp>
        <p:nvSpPr>
          <p:cNvPr id="881667" name="Rectangle 3"/>
          <p:cNvSpPr>
            <a:spLocks noChangeArrowheads="1"/>
          </p:cNvSpPr>
          <p:nvPr/>
        </p:nvSpPr>
        <p:spPr bwMode="auto">
          <a:xfrm>
            <a:off x="4119563" y="1177925"/>
            <a:ext cx="5302250" cy="800100"/>
          </a:xfrm>
          <a:prstGeom prst="rect">
            <a:avLst/>
          </a:prstGeom>
          <a:noFill/>
          <a:ln w="12700">
            <a:noFill/>
            <a:miter lim="800000"/>
            <a:headEnd/>
            <a:tailEnd/>
          </a:ln>
          <a:effectLst/>
        </p:spPr>
        <p:txBody>
          <a:bodyPr lIns="90488" tIns="44450" rIns="90488" bIns="44450">
            <a:spAutoFit/>
          </a:bodyPr>
          <a:lstStyle/>
          <a:p>
            <a:r>
              <a:rPr lang="en-US" sz="2400"/>
              <a:t>FIM overlaid on SPGR, in Talairach coords</a:t>
            </a:r>
          </a:p>
        </p:txBody>
      </p:sp>
      <p:sp>
        <p:nvSpPr>
          <p:cNvPr id="881668" name="Line 4"/>
          <p:cNvSpPr>
            <a:spLocks noChangeShapeType="1"/>
          </p:cNvSpPr>
          <p:nvPr/>
        </p:nvSpPr>
        <p:spPr bwMode="auto">
          <a:xfrm flipH="1">
            <a:off x="9174163" y="1346200"/>
            <a:ext cx="231775" cy="1030288"/>
          </a:xfrm>
          <a:prstGeom prst="line">
            <a:avLst/>
          </a:prstGeom>
          <a:noFill/>
          <a:ln w="38100">
            <a:solidFill>
              <a:schemeClr val="tx2"/>
            </a:solidFill>
            <a:round/>
            <a:headEnd/>
            <a:tailEnd type="triangle" w="med" len="med"/>
          </a:ln>
          <a:effectLst/>
        </p:spPr>
        <p:txBody>
          <a:bodyPr wrap="none" anchor="ctr"/>
          <a:lstStyle/>
          <a:p>
            <a:endParaRPr lang="en-US"/>
          </a:p>
        </p:txBody>
      </p:sp>
      <p:sp>
        <p:nvSpPr>
          <p:cNvPr id="881669" name="Rectangle 5"/>
          <p:cNvSpPr>
            <a:spLocks noChangeArrowheads="1"/>
          </p:cNvSpPr>
          <p:nvPr/>
        </p:nvSpPr>
        <p:spPr bwMode="auto">
          <a:xfrm>
            <a:off x="1193800" y="1177925"/>
            <a:ext cx="2370138" cy="454025"/>
          </a:xfrm>
          <a:prstGeom prst="rect">
            <a:avLst/>
          </a:prstGeom>
          <a:noFill/>
          <a:ln w="12700">
            <a:noFill/>
            <a:miter lim="800000"/>
            <a:headEnd/>
            <a:tailEnd/>
          </a:ln>
          <a:effectLst/>
        </p:spPr>
        <p:txBody>
          <a:bodyPr wrap="none" lIns="90488" tIns="44450" rIns="90488" bIns="44450">
            <a:spAutoFit/>
          </a:bodyPr>
          <a:lstStyle/>
          <a:p>
            <a:r>
              <a:rPr lang="en-US" sz="2400"/>
              <a:t>Multislice layouts</a:t>
            </a:r>
          </a:p>
        </p:txBody>
      </p:sp>
      <p:sp>
        <p:nvSpPr>
          <p:cNvPr id="881670" name="Line 6"/>
          <p:cNvSpPr>
            <a:spLocks noChangeShapeType="1"/>
          </p:cNvSpPr>
          <p:nvPr/>
        </p:nvSpPr>
        <p:spPr bwMode="auto">
          <a:xfrm>
            <a:off x="3479800" y="1420813"/>
            <a:ext cx="573088" cy="1104900"/>
          </a:xfrm>
          <a:prstGeom prst="line">
            <a:avLst/>
          </a:prstGeom>
          <a:noFill/>
          <a:ln w="38100">
            <a:solidFill>
              <a:schemeClr val="tx2"/>
            </a:solidFill>
            <a:round/>
            <a:headEnd/>
            <a:tailEnd type="triangle" w="med" len="med"/>
          </a:ln>
          <a:effectLst/>
        </p:spPr>
        <p:txBody>
          <a:bodyPr wrap="none" anchor="ctr"/>
          <a:lstStyle/>
          <a:p>
            <a:endParaRPr lang="en-US"/>
          </a:p>
        </p:txBody>
      </p:sp>
      <p:sp>
        <p:nvSpPr>
          <p:cNvPr id="881671" name="Rectangle 7"/>
          <p:cNvSpPr>
            <a:spLocks noChangeArrowheads="1"/>
          </p:cNvSpPr>
          <p:nvPr/>
        </p:nvSpPr>
        <p:spPr bwMode="auto">
          <a:xfrm>
            <a:off x="2584450" y="284163"/>
            <a:ext cx="5643563" cy="741362"/>
          </a:xfrm>
          <a:prstGeom prst="rect">
            <a:avLst/>
          </a:prstGeom>
          <a:noFill/>
          <a:ln w="12700">
            <a:noFill/>
            <a:miter lim="800000"/>
            <a:headEnd/>
            <a:tailEnd/>
          </a:ln>
          <a:effectLst/>
        </p:spPr>
        <p:txBody>
          <a:bodyPr wrap="none" lIns="90488" tIns="44450" rIns="90488" bIns="44450">
            <a:spAutoFit/>
          </a:bodyPr>
          <a:lstStyle/>
          <a:p>
            <a:r>
              <a:rPr lang="en-US" sz="4400" u="sng">
                <a:solidFill>
                  <a:schemeClr val="tx2"/>
                </a:solidFill>
              </a:rPr>
              <a:t>Looking at the Results</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ChangeArrowheads="1"/>
          </p:cNvSpPr>
          <p:nvPr>
            <p:ph type="title"/>
          </p:nvPr>
        </p:nvSpPr>
        <p:spPr/>
        <p:txBody>
          <a:bodyPr/>
          <a:lstStyle/>
          <a:p>
            <a:r>
              <a:rPr lang="en-US"/>
              <a:t>SUMA</a:t>
            </a:r>
          </a:p>
        </p:txBody>
      </p:sp>
      <p:sp>
        <p:nvSpPr>
          <p:cNvPr id="882691" name="Rectangle 3"/>
          <p:cNvSpPr>
            <a:spLocks noChangeArrowheads="1"/>
          </p:cNvSpPr>
          <p:nvPr/>
        </p:nvSpPr>
        <p:spPr bwMode="auto">
          <a:xfrm>
            <a:off x="-4195763" y="-642938"/>
            <a:ext cx="9875838" cy="0"/>
          </a:xfrm>
          <a:prstGeom prst="rect">
            <a:avLst/>
          </a:prstGeom>
          <a:noFill/>
          <a:ln w="12700">
            <a:noFill/>
            <a:miter lim="800000"/>
            <a:headEnd/>
            <a:tailEnd/>
          </a:ln>
          <a:effectLst/>
        </p:spPr>
        <p:txBody>
          <a:bodyPr wrap="none" lIns="1142640" tIns="914112" rIns="1142640" bIns="914112" anchor="ctr">
            <a:spAutoFit/>
          </a:bodyPr>
          <a:lstStyle/>
          <a:p>
            <a:endParaRPr lang="en-US"/>
          </a:p>
        </p:txBody>
      </p:sp>
      <p:pic>
        <p:nvPicPr>
          <p:cNvPr id="882692" name="Picture 4" descr="suma_half"/>
          <p:cNvPicPr>
            <a:picLocks noChangeAspect="1" noChangeArrowheads="1"/>
          </p:cNvPicPr>
          <p:nvPr/>
        </p:nvPicPr>
        <p:blipFill>
          <a:blip r:embed="rId2" cstate="print"/>
          <a:srcRect/>
          <a:stretch>
            <a:fillRect/>
          </a:stretch>
        </p:blipFill>
        <p:spPr bwMode="auto">
          <a:xfrm>
            <a:off x="0" y="0"/>
            <a:ext cx="9875838" cy="6667500"/>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p:txBody>
          <a:bodyPr/>
          <a:lstStyle/>
          <a:p>
            <a:r>
              <a:rPr lang="en-US"/>
              <a:t>Cortical Surface Models</a:t>
            </a:r>
          </a:p>
        </p:txBody>
      </p:sp>
      <p:pic>
        <p:nvPicPr>
          <p:cNvPr id="883715" name="Picture 3" descr="segmentation-slices-thumb"/>
          <p:cNvPicPr>
            <a:picLocks noChangeAspect="1" noChangeArrowheads="1"/>
          </p:cNvPicPr>
          <p:nvPr/>
        </p:nvPicPr>
        <p:blipFill>
          <a:blip r:embed="rId2" cstate="print"/>
          <a:srcRect/>
          <a:stretch>
            <a:fillRect/>
          </a:stretch>
        </p:blipFill>
        <p:spPr bwMode="auto">
          <a:xfrm>
            <a:off x="228600" y="1697038"/>
            <a:ext cx="2525713" cy="2071687"/>
          </a:xfrm>
          <a:prstGeom prst="rect">
            <a:avLst/>
          </a:prstGeom>
          <a:noFill/>
        </p:spPr>
      </p:pic>
      <p:sp>
        <p:nvSpPr>
          <p:cNvPr id="883716" name="Line 4"/>
          <p:cNvSpPr>
            <a:spLocks noChangeShapeType="1"/>
          </p:cNvSpPr>
          <p:nvPr/>
        </p:nvSpPr>
        <p:spPr bwMode="auto">
          <a:xfrm>
            <a:off x="2500313" y="2779713"/>
            <a:ext cx="776287" cy="0"/>
          </a:xfrm>
          <a:prstGeom prst="line">
            <a:avLst/>
          </a:prstGeom>
          <a:noFill/>
          <a:ln w="28575">
            <a:solidFill>
              <a:schemeClr val="tx1"/>
            </a:solidFill>
            <a:round/>
            <a:headEnd/>
            <a:tailEnd type="triangle" w="med" len="med"/>
          </a:ln>
          <a:effectLst/>
        </p:spPr>
        <p:txBody>
          <a:bodyPr wrap="none" anchor="ctr"/>
          <a:lstStyle/>
          <a:p>
            <a:endParaRPr lang="en-US"/>
          </a:p>
        </p:txBody>
      </p:sp>
      <p:pic>
        <p:nvPicPr>
          <p:cNvPr id="883717" name="Picture 5" descr="smoothwm-zoom_thumb"/>
          <p:cNvPicPr>
            <a:picLocks noChangeAspect="1" noChangeArrowheads="1"/>
          </p:cNvPicPr>
          <p:nvPr/>
        </p:nvPicPr>
        <p:blipFill>
          <a:blip r:embed="rId3" cstate="print"/>
          <a:srcRect/>
          <a:stretch>
            <a:fillRect/>
          </a:stretch>
        </p:blipFill>
        <p:spPr bwMode="auto">
          <a:xfrm>
            <a:off x="3719513" y="3960813"/>
            <a:ext cx="2057400" cy="1687512"/>
          </a:xfrm>
          <a:prstGeom prst="rect">
            <a:avLst/>
          </a:prstGeom>
          <a:noFill/>
        </p:spPr>
      </p:pic>
      <p:pic>
        <p:nvPicPr>
          <p:cNvPr id="883718"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3109913" y="1774825"/>
            <a:ext cx="2743200" cy="2130425"/>
          </a:xfrm>
          <a:prstGeom prst="rect">
            <a:avLst/>
          </a:prstGeom>
          <a:noFill/>
          <a:ln w="9525">
            <a:noFill/>
            <a:miter lim="800000"/>
            <a:headEnd/>
            <a:tailEnd/>
          </a:ln>
          <a:effectLst/>
        </p:spPr>
      </p:pic>
      <p:pic>
        <p:nvPicPr>
          <p:cNvPr id="883719" name="Picture 7"/>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6386513" y="1293813"/>
            <a:ext cx="3489325" cy="3268662"/>
          </a:xfrm>
          <a:prstGeom prst="rect">
            <a:avLst/>
          </a:prstGeom>
          <a:noFill/>
          <a:ln w="9525">
            <a:noFill/>
            <a:miter lim="800000"/>
            <a:headEnd/>
            <a:tailEnd/>
          </a:ln>
          <a:effectLst/>
        </p:spPr>
      </p:pic>
      <p:sp>
        <p:nvSpPr>
          <p:cNvPr id="883720" name="Line 8"/>
          <p:cNvSpPr>
            <a:spLocks noChangeShapeType="1"/>
          </p:cNvSpPr>
          <p:nvPr/>
        </p:nvSpPr>
        <p:spPr bwMode="auto">
          <a:xfrm>
            <a:off x="5929313" y="2779713"/>
            <a:ext cx="776287" cy="0"/>
          </a:xfrm>
          <a:prstGeom prst="line">
            <a:avLst/>
          </a:prstGeom>
          <a:noFill/>
          <a:ln w="28575">
            <a:solidFill>
              <a:schemeClr val="tx1"/>
            </a:solidFill>
            <a:round/>
            <a:headEnd/>
            <a:tailEnd type="triangle" w="med" len="med"/>
          </a:ln>
          <a:effectLst/>
        </p:spPr>
        <p:txBody>
          <a:bodyPr wrap="none" anchor="ctr"/>
          <a:lstStyle/>
          <a:p>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4738"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5715000" y="762000"/>
            <a:ext cx="3657600" cy="3427413"/>
          </a:xfrm>
          <a:prstGeom prst="rect">
            <a:avLst/>
          </a:prstGeom>
          <a:noFill/>
          <a:ln w="12700">
            <a:noFill/>
            <a:miter lim="800000"/>
            <a:headEnd/>
            <a:tailEnd/>
          </a:ln>
          <a:effectLst/>
        </p:spPr>
      </p:pic>
      <p:sp>
        <p:nvSpPr>
          <p:cNvPr id="884739" name="Rectangle 3"/>
          <p:cNvSpPr>
            <a:spLocks noGrp="1" noChangeArrowheads="1"/>
          </p:cNvSpPr>
          <p:nvPr>
            <p:ph type="title"/>
          </p:nvPr>
        </p:nvSpPr>
        <p:spPr/>
        <p:txBody>
          <a:bodyPr/>
          <a:lstStyle/>
          <a:p>
            <a:r>
              <a:rPr lang="en-US" sz="3000"/>
              <a:t>Cortical Surface Models Single Subjects</a:t>
            </a:r>
          </a:p>
        </p:txBody>
      </p:sp>
      <p:sp>
        <p:nvSpPr>
          <p:cNvPr id="884740" name="Rectangle 4"/>
          <p:cNvSpPr>
            <a:spLocks noChangeArrowheads="1"/>
          </p:cNvSpPr>
          <p:nvPr/>
        </p:nvSpPr>
        <p:spPr bwMode="auto">
          <a:xfrm>
            <a:off x="304800" y="3048000"/>
            <a:ext cx="660400" cy="457200"/>
          </a:xfrm>
          <a:prstGeom prst="rect">
            <a:avLst/>
          </a:prstGeom>
          <a:noFill/>
          <a:ln w="12700">
            <a:noFill/>
            <a:miter lim="800000"/>
            <a:headEnd/>
            <a:tailEnd/>
          </a:ln>
          <a:effectLst/>
        </p:spPr>
        <p:txBody>
          <a:bodyPr wrap="none">
            <a:spAutoFit/>
          </a:bodyPr>
          <a:lstStyle/>
          <a:p>
            <a:r>
              <a:rPr lang="en-US" sz="2400" i="1">
                <a:effectLst>
                  <a:outerShdw blurRad="38100" dist="38100" dir="2700000" algn="tl">
                    <a:srgbClr val="000000"/>
                  </a:outerShdw>
                </a:effectLst>
              </a:rPr>
              <a:t>n</a:t>
            </a:r>
            <a:r>
              <a:rPr lang="en-US" sz="2400">
                <a:effectLst>
                  <a:outerShdw blurRad="38100" dist="38100" dir="2700000" algn="tl">
                    <a:srgbClr val="000000"/>
                  </a:outerShdw>
                </a:effectLst>
              </a:rPr>
              <a:t>=4</a:t>
            </a:r>
          </a:p>
        </p:txBody>
      </p:sp>
      <p:pic>
        <p:nvPicPr>
          <p:cNvPr id="884741" name="Picture 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457200" y="1600200"/>
            <a:ext cx="1844675" cy="1433513"/>
          </a:xfrm>
          <a:prstGeom prst="rect">
            <a:avLst/>
          </a:prstGeom>
          <a:noFill/>
          <a:ln w="12700">
            <a:noFill/>
            <a:miter lim="800000"/>
            <a:headEnd/>
            <a:tailEnd/>
          </a:ln>
          <a:effectLst/>
        </p:spPr>
      </p:pic>
      <p:pic>
        <p:nvPicPr>
          <p:cNvPr id="884742"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2362200" y="1011238"/>
            <a:ext cx="3306763" cy="3100387"/>
          </a:xfrm>
          <a:prstGeom prst="rect">
            <a:avLst/>
          </a:prstGeom>
          <a:noFill/>
          <a:ln w="12700">
            <a:noFill/>
            <a:miter lim="800000"/>
            <a:headEnd/>
            <a:tailEnd/>
          </a:ln>
          <a:effectLst/>
        </p:spPr>
      </p:pic>
      <p:pic>
        <p:nvPicPr>
          <p:cNvPr id="884743" name="Picture 7"/>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2057400" y="3352800"/>
            <a:ext cx="3273425" cy="3067050"/>
          </a:xfrm>
          <a:prstGeom prst="rect">
            <a:avLst/>
          </a:prstGeom>
          <a:noFill/>
          <a:ln w="12700">
            <a:noFill/>
            <a:miter lim="800000"/>
            <a:headEnd/>
            <a:tailEnd/>
          </a:ln>
          <a:effectLst/>
        </p:spPr>
      </p:pic>
      <p:pic>
        <p:nvPicPr>
          <p:cNvPr id="884744" name="Picture 8"/>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5715000" y="3602038"/>
            <a:ext cx="3306763" cy="3100387"/>
          </a:xfrm>
          <a:prstGeom prst="rect">
            <a:avLst/>
          </a:prstGeom>
          <a:noFill/>
          <a:ln w="12700">
            <a:noFill/>
            <a:miter lim="800000"/>
            <a:headEnd/>
            <a:tailEnd/>
          </a:ln>
          <a:effectLst/>
        </p:spPr>
      </p:pic>
      <p:sp>
        <p:nvSpPr>
          <p:cNvPr id="884745" name="Oval 9"/>
          <p:cNvSpPr>
            <a:spLocks noChangeArrowheads="1"/>
          </p:cNvSpPr>
          <p:nvPr/>
        </p:nvSpPr>
        <p:spPr bwMode="auto">
          <a:xfrm>
            <a:off x="4495800" y="2667000"/>
            <a:ext cx="457200" cy="457200"/>
          </a:xfrm>
          <a:prstGeom prst="ellipse">
            <a:avLst/>
          </a:prstGeom>
          <a:noFill/>
          <a:ln w="38100">
            <a:solidFill>
              <a:schemeClr val="tx1"/>
            </a:solidFill>
            <a:round/>
            <a:headEnd/>
            <a:tailEnd/>
          </a:ln>
          <a:effectLst/>
        </p:spPr>
        <p:txBody>
          <a:bodyPr wrap="none" anchor="ctr"/>
          <a:lstStyle/>
          <a:p>
            <a:endParaRPr lang="en-US"/>
          </a:p>
        </p:txBody>
      </p:sp>
      <p:sp>
        <p:nvSpPr>
          <p:cNvPr id="884746" name="Oval 10"/>
          <p:cNvSpPr>
            <a:spLocks noChangeArrowheads="1"/>
          </p:cNvSpPr>
          <p:nvPr/>
        </p:nvSpPr>
        <p:spPr bwMode="auto">
          <a:xfrm>
            <a:off x="4038600" y="5029200"/>
            <a:ext cx="457200" cy="457200"/>
          </a:xfrm>
          <a:prstGeom prst="ellipse">
            <a:avLst/>
          </a:prstGeom>
          <a:noFill/>
          <a:ln w="38100">
            <a:solidFill>
              <a:schemeClr val="tx1"/>
            </a:solidFill>
            <a:round/>
            <a:headEnd/>
            <a:tailEnd/>
          </a:ln>
          <a:effectLst/>
        </p:spPr>
        <p:txBody>
          <a:bodyPr wrap="none" anchor="ctr"/>
          <a:lstStyle/>
          <a:p>
            <a:endParaRPr lang="en-US"/>
          </a:p>
        </p:txBody>
      </p:sp>
      <p:sp>
        <p:nvSpPr>
          <p:cNvPr id="884747" name="Oval 11"/>
          <p:cNvSpPr>
            <a:spLocks noChangeArrowheads="1"/>
          </p:cNvSpPr>
          <p:nvPr/>
        </p:nvSpPr>
        <p:spPr bwMode="auto">
          <a:xfrm>
            <a:off x="7848600" y="2590800"/>
            <a:ext cx="457200" cy="457200"/>
          </a:xfrm>
          <a:prstGeom prst="ellipse">
            <a:avLst/>
          </a:prstGeom>
          <a:noFill/>
          <a:ln w="38100">
            <a:solidFill>
              <a:schemeClr val="tx1"/>
            </a:solidFill>
            <a:round/>
            <a:headEnd/>
            <a:tailEnd/>
          </a:ln>
          <a:effectLst/>
        </p:spPr>
        <p:txBody>
          <a:bodyPr wrap="none" anchor="ctr"/>
          <a:lstStyle/>
          <a:p>
            <a:endParaRPr lang="en-US"/>
          </a:p>
        </p:txBody>
      </p:sp>
      <p:sp>
        <p:nvSpPr>
          <p:cNvPr id="884748" name="Oval 12"/>
          <p:cNvSpPr>
            <a:spLocks noChangeArrowheads="1"/>
          </p:cNvSpPr>
          <p:nvPr/>
        </p:nvSpPr>
        <p:spPr bwMode="auto">
          <a:xfrm>
            <a:off x="8001000" y="5105400"/>
            <a:ext cx="457200" cy="457200"/>
          </a:xfrm>
          <a:prstGeom prst="ellipse">
            <a:avLst/>
          </a:prstGeom>
          <a:noFill/>
          <a:ln w="381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5762" name="Picture 2" descr="AFNIwindow6"/>
          <p:cNvPicPr>
            <a:picLocks noChangeAspect="1" noChangeArrowheads="1"/>
          </p:cNvPicPr>
          <p:nvPr/>
        </p:nvPicPr>
        <p:blipFill>
          <a:blip r:embed="rId3" cstate="print"/>
          <a:srcRect/>
          <a:stretch>
            <a:fillRect/>
          </a:stretch>
        </p:blipFill>
        <p:spPr bwMode="auto">
          <a:xfrm>
            <a:off x="1066800" y="1822450"/>
            <a:ext cx="8656638" cy="4368800"/>
          </a:xfrm>
          <a:prstGeom prst="rect">
            <a:avLst/>
          </a:prstGeom>
          <a:noFill/>
        </p:spPr>
      </p:pic>
      <p:sp>
        <p:nvSpPr>
          <p:cNvPr id="885763" name="Rectangle 3"/>
          <p:cNvSpPr>
            <a:spLocks noGrp="1" noChangeArrowheads="1"/>
          </p:cNvSpPr>
          <p:nvPr>
            <p:ph type="title"/>
          </p:nvPr>
        </p:nvSpPr>
        <p:spPr/>
        <p:txBody>
          <a:bodyPr/>
          <a:lstStyle/>
          <a:p>
            <a:r>
              <a:rPr lang="en-US"/>
              <a:t>AFNI</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lstStyle/>
          <a:p>
            <a:r>
              <a:rPr lang="en-US"/>
              <a:t>AFNI </a:t>
            </a:r>
          </a:p>
        </p:txBody>
      </p:sp>
      <p:pic>
        <p:nvPicPr>
          <p:cNvPr id="887811" name="Picture 3" descr="AFNIwindow1"/>
          <p:cNvPicPr>
            <a:picLocks noChangeAspect="1" noChangeArrowheads="1"/>
          </p:cNvPicPr>
          <p:nvPr/>
        </p:nvPicPr>
        <p:blipFill>
          <a:blip r:embed="rId3" cstate="print"/>
          <a:srcRect/>
          <a:stretch>
            <a:fillRect/>
          </a:stretch>
        </p:blipFill>
        <p:spPr bwMode="auto">
          <a:xfrm>
            <a:off x="2438400" y="2471738"/>
            <a:ext cx="7437438" cy="3754437"/>
          </a:xfrm>
          <a:prstGeom prst="rect">
            <a:avLst/>
          </a:prstGeom>
          <a:noFill/>
        </p:spPr>
      </p:pic>
      <p:pic>
        <p:nvPicPr>
          <p:cNvPr id="887812" name="Picture 4" descr="AFNIwindow2"/>
          <p:cNvPicPr>
            <a:picLocks noChangeAspect="1" noChangeArrowheads="1"/>
          </p:cNvPicPr>
          <p:nvPr/>
        </p:nvPicPr>
        <p:blipFill>
          <a:blip r:embed="rId4" cstate="print"/>
          <a:srcRect/>
          <a:stretch>
            <a:fillRect/>
          </a:stretch>
        </p:blipFill>
        <p:spPr bwMode="auto">
          <a:xfrm>
            <a:off x="381000" y="1600200"/>
            <a:ext cx="2084388" cy="2636838"/>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1" name="Picture 3" descr="\\.psf\MacHome\Work\Talks\Vul.tiff"/>
          <p:cNvPicPr>
            <a:picLocks noChangeAspect="1" noChangeArrowheads="1"/>
          </p:cNvPicPr>
          <p:nvPr/>
        </p:nvPicPr>
        <p:blipFill>
          <a:blip r:embed="rId3" cstate="print"/>
          <a:srcRect/>
          <a:stretch>
            <a:fillRect/>
          </a:stretch>
        </p:blipFill>
        <p:spPr bwMode="auto">
          <a:xfrm>
            <a:off x="346869" y="1827212"/>
            <a:ext cx="8705850" cy="3343275"/>
          </a:xfrm>
          <a:prstGeom prst="rect">
            <a:avLst/>
          </a:prstGeom>
          <a:noFill/>
        </p:spPr>
      </p:pic>
      <p:pic>
        <p:nvPicPr>
          <p:cNvPr id="250882" name="Picture 2" descr="\\.psf\MacHome\Work\Talks\Vul2.tiff"/>
          <p:cNvPicPr>
            <a:picLocks noChangeAspect="1" noChangeArrowheads="1"/>
          </p:cNvPicPr>
          <p:nvPr/>
        </p:nvPicPr>
        <p:blipFill>
          <a:blip r:embed="rId4" cstate="print"/>
          <a:srcRect/>
          <a:stretch>
            <a:fillRect/>
          </a:stretch>
        </p:blipFill>
        <p:spPr bwMode="auto">
          <a:xfrm>
            <a:off x="289719" y="5256212"/>
            <a:ext cx="9180286" cy="762000"/>
          </a:xfrm>
          <a:prstGeom prst="rect">
            <a:avLst/>
          </a:prstGeom>
          <a:noFill/>
        </p:spPr>
      </p:pic>
      <p:sp>
        <p:nvSpPr>
          <p:cNvPr id="7" name="TextBox 6"/>
          <p:cNvSpPr txBox="1"/>
          <p:nvPr/>
        </p:nvSpPr>
        <p:spPr>
          <a:xfrm>
            <a:off x="1356519" y="1293812"/>
            <a:ext cx="7315200" cy="338554"/>
          </a:xfrm>
          <a:prstGeom prst="rect">
            <a:avLst/>
          </a:prstGeom>
          <a:noFill/>
        </p:spPr>
        <p:txBody>
          <a:bodyPr wrap="square" rtlCol="0">
            <a:spAutoFit/>
          </a:bodyPr>
          <a:lstStyle/>
          <a:p>
            <a:r>
              <a:rPr lang="en-US" dirty="0" err="1" smtClean="0">
                <a:latin typeface="+mj-lt"/>
              </a:rPr>
              <a:t>Vul</a:t>
            </a:r>
            <a:r>
              <a:rPr lang="en-US" dirty="0" smtClean="0">
                <a:latin typeface="+mj-lt"/>
              </a:rPr>
              <a:t> et al, </a:t>
            </a:r>
            <a:r>
              <a:rPr lang="en-US" i="1" dirty="0" smtClean="0">
                <a:latin typeface="+mj-lt"/>
              </a:rPr>
              <a:t>Perspectives in Psychological Science</a:t>
            </a:r>
            <a:r>
              <a:rPr lang="en-US" dirty="0" smtClean="0">
                <a:latin typeface="+mj-lt"/>
              </a:rPr>
              <a:t>,  2009</a:t>
            </a:r>
            <a:endParaRPr lang="en-US" dirty="0">
              <a:latin typeface="+mj-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p:txBody>
          <a:bodyPr/>
          <a:lstStyle/>
          <a:p>
            <a:r>
              <a:rPr lang="en-US"/>
              <a:t>AFNI Makes it easy to examine the effects of different regressors</a:t>
            </a:r>
          </a:p>
        </p:txBody>
      </p:sp>
      <p:pic>
        <p:nvPicPr>
          <p:cNvPr id="889859" name="Picture 3" descr="AFNIwindow1"/>
          <p:cNvPicPr>
            <a:picLocks noChangeAspect="1" noChangeArrowheads="1"/>
          </p:cNvPicPr>
          <p:nvPr/>
        </p:nvPicPr>
        <p:blipFill>
          <a:blip r:embed="rId3" cstate="print"/>
          <a:srcRect/>
          <a:stretch>
            <a:fillRect/>
          </a:stretch>
        </p:blipFill>
        <p:spPr bwMode="auto">
          <a:xfrm>
            <a:off x="2438400" y="2471738"/>
            <a:ext cx="7437438" cy="3754437"/>
          </a:xfrm>
          <a:prstGeom prst="rect">
            <a:avLst/>
          </a:prstGeom>
          <a:noFill/>
        </p:spPr>
      </p:pic>
      <p:pic>
        <p:nvPicPr>
          <p:cNvPr id="889860" name="Picture 4" descr="AFNIwindow2"/>
          <p:cNvPicPr>
            <a:picLocks noChangeAspect="1" noChangeArrowheads="1"/>
          </p:cNvPicPr>
          <p:nvPr/>
        </p:nvPicPr>
        <p:blipFill>
          <a:blip r:embed="rId4" cstate="print"/>
          <a:srcRect/>
          <a:stretch>
            <a:fillRect/>
          </a:stretch>
        </p:blipFill>
        <p:spPr bwMode="auto">
          <a:xfrm>
            <a:off x="381000" y="1600200"/>
            <a:ext cx="2084388" cy="2636838"/>
          </a:xfrm>
          <a:prstGeom prst="rect">
            <a:avLst/>
          </a:prstGeom>
          <a:noFill/>
        </p:spPr>
      </p:pic>
      <p:pic>
        <p:nvPicPr>
          <p:cNvPr id="889861" name="Picture 5" descr="AFNIwindow3"/>
          <p:cNvPicPr>
            <a:picLocks noChangeAspect="1" noChangeArrowheads="1"/>
          </p:cNvPicPr>
          <p:nvPr/>
        </p:nvPicPr>
        <p:blipFill>
          <a:blip r:embed="rId5" cstate="print"/>
          <a:srcRect/>
          <a:stretch>
            <a:fillRect/>
          </a:stretch>
        </p:blipFill>
        <p:spPr bwMode="auto">
          <a:xfrm>
            <a:off x="5943600" y="1676400"/>
            <a:ext cx="1943100" cy="3954463"/>
          </a:xfrm>
          <a:prstGeom prst="rect">
            <a:avLst/>
          </a:prstGeom>
          <a:noFill/>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p:txBody>
          <a:bodyPr/>
          <a:lstStyle/>
          <a:p>
            <a:r>
              <a:rPr lang="en-US"/>
              <a:t>AFNI Makes it easy to examine the effects of different regressors</a:t>
            </a:r>
          </a:p>
        </p:txBody>
      </p:sp>
      <p:pic>
        <p:nvPicPr>
          <p:cNvPr id="891907" name="Picture 3" descr="AFNIwindow1"/>
          <p:cNvPicPr>
            <a:picLocks noChangeAspect="1" noChangeArrowheads="1"/>
          </p:cNvPicPr>
          <p:nvPr/>
        </p:nvPicPr>
        <p:blipFill>
          <a:blip r:embed="rId3" cstate="print"/>
          <a:srcRect/>
          <a:stretch>
            <a:fillRect/>
          </a:stretch>
        </p:blipFill>
        <p:spPr bwMode="auto">
          <a:xfrm>
            <a:off x="2438400" y="2471738"/>
            <a:ext cx="7437438" cy="3754437"/>
          </a:xfrm>
          <a:prstGeom prst="rect">
            <a:avLst/>
          </a:prstGeom>
          <a:noFill/>
        </p:spPr>
      </p:pic>
      <p:pic>
        <p:nvPicPr>
          <p:cNvPr id="891908" name="Picture 4" descr="AFNIwindow2"/>
          <p:cNvPicPr>
            <a:picLocks noChangeAspect="1" noChangeArrowheads="1"/>
          </p:cNvPicPr>
          <p:nvPr/>
        </p:nvPicPr>
        <p:blipFill>
          <a:blip r:embed="rId4" cstate="print"/>
          <a:srcRect/>
          <a:stretch>
            <a:fillRect/>
          </a:stretch>
        </p:blipFill>
        <p:spPr bwMode="auto">
          <a:xfrm>
            <a:off x="381000" y="1600200"/>
            <a:ext cx="2084388" cy="2636838"/>
          </a:xfrm>
          <a:prstGeom prst="rect">
            <a:avLst/>
          </a:prstGeom>
          <a:noFill/>
        </p:spPr>
      </p:pic>
      <p:pic>
        <p:nvPicPr>
          <p:cNvPr id="891909" name="Picture 5" descr="AFNIwindow4"/>
          <p:cNvPicPr>
            <a:picLocks noChangeAspect="1" noChangeArrowheads="1"/>
          </p:cNvPicPr>
          <p:nvPr/>
        </p:nvPicPr>
        <p:blipFill>
          <a:blip r:embed="rId5" cstate="print"/>
          <a:srcRect/>
          <a:stretch>
            <a:fillRect/>
          </a:stretch>
        </p:blipFill>
        <p:spPr bwMode="auto">
          <a:xfrm>
            <a:off x="5943600" y="1676400"/>
            <a:ext cx="1943100" cy="3954463"/>
          </a:xfrm>
          <a:prstGeom prst="rect">
            <a:avLst/>
          </a:prstGeom>
          <a:noFill/>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3954" name="Picture 2" descr="AFNIwindow6"/>
          <p:cNvPicPr>
            <a:picLocks noChangeAspect="1" noChangeArrowheads="1"/>
          </p:cNvPicPr>
          <p:nvPr/>
        </p:nvPicPr>
        <p:blipFill>
          <a:blip r:embed="rId3" cstate="print"/>
          <a:srcRect/>
          <a:stretch>
            <a:fillRect/>
          </a:stretch>
        </p:blipFill>
        <p:spPr bwMode="auto">
          <a:xfrm>
            <a:off x="2438400" y="2514600"/>
            <a:ext cx="7285038" cy="3676650"/>
          </a:xfrm>
          <a:prstGeom prst="rect">
            <a:avLst/>
          </a:prstGeom>
          <a:noFill/>
        </p:spPr>
      </p:pic>
      <p:pic>
        <p:nvPicPr>
          <p:cNvPr id="893955" name="Picture 3" descr="AFNIwindow5"/>
          <p:cNvPicPr>
            <a:picLocks noChangeAspect="1" noChangeArrowheads="1"/>
          </p:cNvPicPr>
          <p:nvPr/>
        </p:nvPicPr>
        <p:blipFill>
          <a:blip r:embed="rId4" cstate="print"/>
          <a:srcRect/>
          <a:stretch>
            <a:fillRect/>
          </a:stretch>
        </p:blipFill>
        <p:spPr bwMode="auto">
          <a:xfrm>
            <a:off x="381000" y="1600200"/>
            <a:ext cx="2108200" cy="2667000"/>
          </a:xfrm>
          <a:prstGeom prst="rect">
            <a:avLst/>
          </a:prstGeom>
          <a:noFill/>
        </p:spPr>
      </p:pic>
      <p:sp>
        <p:nvSpPr>
          <p:cNvPr id="893956" name="Rectangle 4"/>
          <p:cNvSpPr>
            <a:spLocks noGrp="1" noChangeArrowheads="1"/>
          </p:cNvSpPr>
          <p:nvPr>
            <p:ph type="title"/>
          </p:nvPr>
        </p:nvSpPr>
        <p:spPr/>
        <p:txBody>
          <a:bodyPr/>
          <a:lstStyle/>
          <a:p>
            <a:r>
              <a:rPr lang="en-US"/>
              <a:t>AFNI Makes it easy to examine the effects of different regressors</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Text Box 2"/>
          <p:cNvSpPr txBox="1">
            <a:spLocks noChangeArrowheads="1"/>
          </p:cNvSpPr>
          <p:nvPr/>
        </p:nvSpPr>
        <p:spPr bwMode="auto">
          <a:xfrm>
            <a:off x="206375" y="649288"/>
            <a:ext cx="3024188" cy="4078287"/>
          </a:xfrm>
          <a:prstGeom prst="rect">
            <a:avLst/>
          </a:prstGeom>
          <a:noFill/>
          <a:ln w="12700">
            <a:noFill/>
            <a:miter lim="800000"/>
            <a:headEnd/>
            <a:tailEnd/>
          </a:ln>
          <a:effectLst/>
        </p:spPr>
        <p:txBody>
          <a:bodyPr wrap="none" anchor="ctr">
            <a:spAutoFit/>
          </a:bodyPr>
          <a:lstStyle/>
          <a:p>
            <a:pPr algn="ctr">
              <a:lnSpc>
                <a:spcPct val="50000"/>
              </a:lnSpc>
              <a:spcBef>
                <a:spcPct val="50000"/>
              </a:spcBef>
            </a:pPr>
            <a:r>
              <a:rPr lang="en-US" sz="4000" b="1" u="sng">
                <a:solidFill>
                  <a:schemeClr val="tx2"/>
                </a:solidFill>
              </a:rPr>
              <a:t>Sample</a:t>
            </a:r>
          </a:p>
          <a:p>
            <a:pPr algn="ctr">
              <a:lnSpc>
                <a:spcPct val="50000"/>
              </a:lnSpc>
              <a:spcBef>
                <a:spcPct val="50000"/>
              </a:spcBef>
            </a:pPr>
            <a:r>
              <a:rPr lang="en-US" sz="4000" b="1" u="sng">
                <a:solidFill>
                  <a:schemeClr val="tx2"/>
                </a:solidFill>
              </a:rPr>
              <a:t>Rendering</a:t>
            </a:r>
            <a:r>
              <a:rPr lang="en-US" sz="4000" b="1">
                <a:solidFill>
                  <a:schemeClr val="tx2"/>
                </a:solidFill>
              </a:rPr>
              <a:t>:</a:t>
            </a:r>
          </a:p>
          <a:p>
            <a:pPr algn="ctr">
              <a:lnSpc>
                <a:spcPct val="50000"/>
              </a:lnSpc>
              <a:spcBef>
                <a:spcPct val="50000"/>
              </a:spcBef>
            </a:pPr>
            <a:endParaRPr lang="en-US" sz="4000" b="1" u="sng">
              <a:solidFill>
                <a:schemeClr val="tx2"/>
              </a:solidFill>
            </a:endParaRPr>
          </a:p>
          <a:p>
            <a:pPr algn="ctr">
              <a:lnSpc>
                <a:spcPct val="50000"/>
              </a:lnSpc>
              <a:spcBef>
                <a:spcPct val="50000"/>
              </a:spcBef>
            </a:pPr>
            <a:r>
              <a:rPr lang="en-US" sz="2400" b="1">
                <a:solidFill>
                  <a:schemeClr val="tx2"/>
                </a:solidFill>
              </a:rPr>
              <a:t>Coronal slice</a:t>
            </a:r>
          </a:p>
          <a:p>
            <a:pPr algn="ctr">
              <a:lnSpc>
                <a:spcPct val="50000"/>
              </a:lnSpc>
              <a:spcBef>
                <a:spcPct val="50000"/>
              </a:spcBef>
            </a:pPr>
            <a:r>
              <a:rPr lang="en-US" sz="2400" b="1">
                <a:solidFill>
                  <a:schemeClr val="tx2"/>
                </a:solidFill>
              </a:rPr>
              <a:t>viewed from side;</a:t>
            </a:r>
          </a:p>
          <a:p>
            <a:pPr algn="ctr">
              <a:lnSpc>
                <a:spcPct val="50000"/>
              </a:lnSpc>
              <a:spcBef>
                <a:spcPct val="50000"/>
              </a:spcBef>
            </a:pPr>
            <a:r>
              <a:rPr lang="en-US" sz="2400" b="1">
                <a:solidFill>
                  <a:schemeClr val="tx2"/>
                </a:solidFill>
              </a:rPr>
              <a:t>function not cut out</a:t>
            </a:r>
          </a:p>
          <a:p>
            <a:pPr algn="ctr">
              <a:lnSpc>
                <a:spcPct val="50000"/>
              </a:lnSpc>
              <a:spcBef>
                <a:spcPct val="50000"/>
              </a:spcBef>
            </a:pPr>
            <a:endParaRPr lang="en-US" sz="2400" b="1">
              <a:solidFill>
                <a:schemeClr val="tx2"/>
              </a:solidFill>
            </a:endParaRPr>
          </a:p>
          <a:p>
            <a:pPr algn="ctr">
              <a:lnSpc>
                <a:spcPct val="50000"/>
              </a:lnSpc>
              <a:spcBef>
                <a:spcPct val="50000"/>
              </a:spcBef>
            </a:pPr>
            <a:r>
              <a:rPr lang="en-US" sz="2400" b="1">
                <a:solidFill>
                  <a:schemeClr val="tx2"/>
                </a:solidFill>
              </a:rPr>
              <a:t>Rendering is easy to</a:t>
            </a:r>
          </a:p>
          <a:p>
            <a:pPr algn="ctr">
              <a:lnSpc>
                <a:spcPct val="50000"/>
              </a:lnSpc>
              <a:spcBef>
                <a:spcPct val="50000"/>
              </a:spcBef>
            </a:pPr>
            <a:r>
              <a:rPr lang="en-US" sz="2400" b="1">
                <a:solidFill>
                  <a:schemeClr val="tx2"/>
                </a:solidFill>
              </a:rPr>
              <a:t>setup and carry out</a:t>
            </a:r>
          </a:p>
          <a:p>
            <a:pPr algn="ctr">
              <a:lnSpc>
                <a:spcPct val="50000"/>
              </a:lnSpc>
              <a:spcBef>
                <a:spcPct val="50000"/>
              </a:spcBef>
            </a:pPr>
            <a:r>
              <a:rPr lang="en-US" sz="2400" b="1">
                <a:solidFill>
                  <a:schemeClr val="tx2"/>
                </a:solidFill>
              </a:rPr>
              <a:t>from control panel</a:t>
            </a:r>
            <a:endParaRPr lang="en-US" sz="3600" b="1" u="sng"/>
          </a:p>
        </p:txBody>
      </p:sp>
      <p:pic>
        <p:nvPicPr>
          <p:cNvPr id="896003" name="slices.mpeg">
            <a:hlinkClick r:id="" action="ppaction://media"/>
          </p:cNvPr>
          <p:cNvPicPr>
            <a:picLocks noRot="1" noChangeAspect="1" noChangeArrowheads="1"/>
          </p:cNvPicPr>
          <p:nvPr>
            <a:videoFile r:link="rId1"/>
          </p:nvPr>
        </p:nvPicPr>
        <p:blipFill>
          <a:blip r:embed="rId3" cstate="print"/>
          <a:srcRect/>
          <a:stretch>
            <a:fillRect/>
          </a:stretch>
        </p:blipFill>
        <p:spPr bwMode="auto">
          <a:xfrm>
            <a:off x="3625850" y="393700"/>
            <a:ext cx="5926138" cy="592613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9600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896003"/>
                </p:tgtEl>
              </p:cMediaNode>
            </p:video>
            <p:seq concurrent="1" nextAc="seek">
              <p:cTn id="8" restart="whenNotActive" fill="hold" evtFilter="cancelBubble" nodeType="interactiveSeq">
                <p:stCondLst>
                  <p:cond evt="onClick" delay="0">
                    <p:tgtEl>
                      <p:spTgt spid="89600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96003"/>
                                        </p:tgtEl>
                                      </p:cBhvr>
                                    </p:cmd>
                                  </p:childTnLst>
                                </p:cTn>
                              </p:par>
                            </p:childTnLst>
                          </p:cTn>
                        </p:par>
                      </p:childTnLst>
                    </p:cTn>
                  </p:par>
                </p:childTnLst>
              </p:cTn>
              <p:nextCondLst>
                <p:cond evt="onClick" delay="0">
                  <p:tgtEl>
                    <p:spTgt spid="896003"/>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1206500" y="122238"/>
            <a:ext cx="7462838" cy="1042987"/>
          </a:xfrm>
          <a:noFill/>
          <a:ln/>
        </p:spPr>
        <p:txBody>
          <a:bodyPr lIns="90488" rIns="90488" anchor="ctr"/>
          <a:lstStyle/>
          <a:p>
            <a:r>
              <a:rPr lang="en-US" sz="3000" u="sng"/>
              <a:t>Integration of Results</a:t>
            </a:r>
            <a:endParaRPr lang="en-US" sz="3000" i="1"/>
          </a:p>
        </p:txBody>
      </p:sp>
      <p:sp>
        <p:nvSpPr>
          <p:cNvPr id="897027" name="Rectangle 3"/>
          <p:cNvSpPr>
            <a:spLocks noGrp="1" noChangeArrowheads="1"/>
          </p:cNvSpPr>
          <p:nvPr>
            <p:ph type="body" idx="1"/>
          </p:nvPr>
        </p:nvSpPr>
        <p:spPr>
          <a:xfrm>
            <a:off x="173038" y="1117600"/>
            <a:ext cx="9551987" cy="4830763"/>
          </a:xfrm>
          <a:noFill/>
          <a:ln/>
        </p:spPr>
        <p:txBody>
          <a:bodyPr lIns="90488" rIns="90488"/>
          <a:lstStyle/>
          <a:p>
            <a:r>
              <a:rPr lang="en-US" b="1"/>
              <a:t> Done with batch programs (usually in scripts)</a:t>
            </a:r>
          </a:p>
          <a:p>
            <a:r>
              <a:rPr lang="en-US" b="1"/>
              <a:t> </a:t>
            </a:r>
            <a:r>
              <a:rPr lang="en-US" b="1" i="1">
                <a:solidFill>
                  <a:srgbClr val="FAFD00"/>
                </a:solidFill>
                <a:effectLst>
                  <a:outerShdw blurRad="38100" dist="38100" dir="2700000" algn="tl">
                    <a:srgbClr val="FFFFFF"/>
                  </a:outerShdw>
                </a:effectLst>
              </a:rPr>
              <a:t>3dmerge</a:t>
            </a:r>
            <a:r>
              <a:rPr lang="en-US" b="1"/>
              <a:t>: edit and combine 3D datasets</a:t>
            </a:r>
          </a:p>
          <a:p>
            <a:r>
              <a:rPr lang="en-US" b="1"/>
              <a:t> </a:t>
            </a:r>
            <a:r>
              <a:rPr lang="en-US" b="1" i="1">
                <a:solidFill>
                  <a:srgbClr val="FAFD00"/>
                </a:solidFill>
                <a:effectLst>
                  <a:outerShdw blurRad="38100" dist="38100" dir="2700000" algn="tl">
                    <a:srgbClr val="FFFFFF"/>
                  </a:outerShdw>
                </a:effectLst>
              </a:rPr>
              <a:t>3dttest</a:t>
            </a:r>
            <a:r>
              <a:rPr lang="en-US" b="1"/>
              <a:t>: voxel-by-voxel </a:t>
            </a:r>
            <a:r>
              <a:rPr lang="en-US" b="1" i="1"/>
              <a:t>t-</a:t>
            </a:r>
            <a:r>
              <a:rPr lang="en-US" b="1"/>
              <a:t>tests</a:t>
            </a:r>
          </a:p>
          <a:p>
            <a:r>
              <a:rPr lang="en-US" b="1"/>
              <a:t> </a:t>
            </a:r>
            <a:r>
              <a:rPr lang="en-US" b="1" i="1">
                <a:solidFill>
                  <a:srgbClr val="FAFD00"/>
                </a:solidFill>
                <a:effectLst>
                  <a:outerShdw blurRad="38100" dist="38100" dir="2700000" algn="tl">
                    <a:srgbClr val="FFFFFF"/>
                  </a:outerShdw>
                </a:effectLst>
              </a:rPr>
              <a:t>3dANOVA</a:t>
            </a:r>
            <a:r>
              <a:rPr lang="en-US" b="1"/>
              <a:t>:</a:t>
            </a:r>
          </a:p>
          <a:p>
            <a:pPr lvl="1"/>
            <a:r>
              <a:rPr lang="en-US" b="1"/>
              <a:t> Voxel-by-voxel: 1-, 2-, and 3-way layouts</a:t>
            </a:r>
          </a:p>
          <a:p>
            <a:pPr lvl="1"/>
            <a:r>
              <a:rPr lang="en-US" b="1"/>
              <a:t> Fixed and random effects</a:t>
            </a:r>
          </a:p>
          <a:p>
            <a:pPr lvl="1"/>
            <a:r>
              <a:rPr lang="en-US" b="1"/>
              <a:t> Other voxel-by-voxel statistics are available</a:t>
            </a:r>
          </a:p>
          <a:p>
            <a:r>
              <a:rPr lang="en-US" b="1"/>
              <a:t> </a:t>
            </a:r>
            <a:r>
              <a:rPr lang="en-US" b="1" i="1">
                <a:solidFill>
                  <a:srgbClr val="FAFD00"/>
                </a:solidFill>
                <a:effectLst>
                  <a:outerShdw blurRad="38100" dist="38100" dir="2700000" algn="tl">
                    <a:srgbClr val="FFFFFF"/>
                  </a:outerShdw>
                </a:effectLst>
              </a:rPr>
              <a:t>3dpc</a:t>
            </a:r>
            <a:r>
              <a:rPr lang="en-US" b="1"/>
              <a:t>: principal components (space </a:t>
            </a:r>
            <a:r>
              <a:rPr lang="en-US" b="1">
                <a:sym typeface="Symbol" pitchFamily="18" charset="2"/>
              </a:rPr>
              <a:t> time)</a:t>
            </a:r>
            <a:endParaRPr lang="en-US" b="1"/>
          </a:p>
          <a:p>
            <a:r>
              <a:rPr lang="en-US" b="1"/>
              <a:t> ROI analyses are labor-intensive alternative</a:t>
            </a:r>
          </a:p>
          <a:p>
            <a:endParaRPr lang="en-US" b="1"/>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8050" name="Object 2"/>
          <p:cNvGraphicFramePr>
            <a:graphicFrameLocks noChangeAspect="1"/>
          </p:cNvGraphicFramePr>
          <p:nvPr/>
        </p:nvGraphicFramePr>
        <p:xfrm>
          <a:off x="1219200" y="1905000"/>
          <a:ext cx="8229600" cy="4014788"/>
        </p:xfrm>
        <a:graphic>
          <a:graphicData uri="http://schemas.openxmlformats.org/presentationml/2006/ole">
            <p:oleObj spid="_x0000_s593922" name="Slide" r:id="rId3" imgW="4572000" imgH="3429000" progId="PowerPoint.Slide.8">
              <p:embed/>
            </p:oleObj>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9074" name="Picture 2" descr="renderanthip"/>
          <p:cNvPicPr>
            <a:picLocks noChangeAspect="1" noChangeArrowheads="1"/>
          </p:cNvPicPr>
          <p:nvPr/>
        </p:nvPicPr>
        <p:blipFill>
          <a:blip r:embed="rId2" cstate="print">
            <a:lum bright="42000" contrast="54000"/>
          </a:blip>
          <a:srcRect/>
          <a:stretch>
            <a:fillRect/>
          </a:stretch>
        </p:blipFill>
        <p:spPr bwMode="auto">
          <a:xfrm>
            <a:off x="1066800" y="1143000"/>
            <a:ext cx="3505200" cy="3505200"/>
          </a:xfrm>
          <a:prstGeom prst="rect">
            <a:avLst/>
          </a:prstGeom>
          <a:noFill/>
          <a:ln w="9525">
            <a:noFill/>
            <a:miter lim="800000"/>
            <a:headEnd/>
            <a:tailEnd/>
          </a:ln>
        </p:spPr>
      </p:pic>
      <p:pic>
        <p:nvPicPr>
          <p:cNvPr id="899075" name="Picture 3" descr="MASK"/>
          <p:cNvPicPr>
            <a:picLocks noChangeAspect="1" noChangeArrowheads="1"/>
          </p:cNvPicPr>
          <p:nvPr/>
        </p:nvPicPr>
        <p:blipFill>
          <a:blip r:embed="rId3" cstate="print">
            <a:lum bright="-30000" contrast="48000"/>
          </a:blip>
          <a:srcRect/>
          <a:stretch>
            <a:fillRect/>
          </a:stretch>
        </p:blipFill>
        <p:spPr bwMode="auto">
          <a:xfrm>
            <a:off x="304800" y="4800600"/>
            <a:ext cx="8534400" cy="1878013"/>
          </a:xfrm>
          <a:prstGeom prst="rect">
            <a:avLst/>
          </a:prstGeom>
          <a:noFill/>
        </p:spPr>
      </p:pic>
      <p:sp>
        <p:nvSpPr>
          <p:cNvPr id="899076" name="Text Box 4"/>
          <p:cNvSpPr txBox="1">
            <a:spLocks noChangeArrowheads="1"/>
          </p:cNvSpPr>
          <p:nvPr/>
        </p:nvSpPr>
        <p:spPr bwMode="auto">
          <a:xfrm>
            <a:off x="1143000" y="381000"/>
            <a:ext cx="7239000" cy="519113"/>
          </a:xfrm>
          <a:prstGeom prst="rect">
            <a:avLst/>
          </a:prstGeom>
          <a:noFill/>
          <a:ln w="9525">
            <a:noFill/>
            <a:miter lim="800000"/>
            <a:headEnd/>
            <a:tailEnd/>
          </a:ln>
          <a:effectLst/>
        </p:spPr>
        <p:txBody>
          <a:bodyPr>
            <a:spAutoFit/>
          </a:bodyPr>
          <a:lstStyle/>
          <a:p>
            <a:pPr eaLnBrk="1" hangingPunct="1">
              <a:spcBef>
                <a:spcPct val="50000"/>
              </a:spcBef>
            </a:pPr>
            <a:r>
              <a:rPr lang="en-US" sz="2800" b="1"/>
              <a:t>Anterior Hippocampus Mask</a:t>
            </a:r>
          </a:p>
        </p:txBody>
      </p:sp>
      <p:pic>
        <p:nvPicPr>
          <p:cNvPr id="899077" name="Picture 5" descr="renderanthip"/>
          <p:cNvPicPr>
            <a:picLocks noChangeAspect="1" noChangeArrowheads="1"/>
          </p:cNvPicPr>
          <p:nvPr/>
        </p:nvPicPr>
        <p:blipFill>
          <a:blip r:embed="rId4" cstate="print">
            <a:lum bright="42000" contrast="54000"/>
          </a:blip>
          <a:srcRect/>
          <a:stretch>
            <a:fillRect/>
          </a:stretch>
        </p:blipFill>
        <p:spPr bwMode="auto">
          <a:xfrm>
            <a:off x="4648200" y="1143000"/>
            <a:ext cx="3505200" cy="35052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741363" y="171450"/>
            <a:ext cx="8393112" cy="892175"/>
          </a:xfrm>
        </p:spPr>
        <p:txBody>
          <a:bodyPr/>
          <a:lstStyle/>
          <a:p>
            <a:r>
              <a:rPr lang="en-US" b="1"/>
              <a:t>Realtime </a:t>
            </a:r>
            <a:r>
              <a:rPr lang="en-US" b="1" i="1"/>
              <a:t>AFNI</a:t>
            </a:r>
            <a:endParaRPr lang="en-US"/>
          </a:p>
        </p:txBody>
      </p:sp>
      <p:sp>
        <p:nvSpPr>
          <p:cNvPr id="900099" name="Rectangle 3"/>
          <p:cNvSpPr>
            <a:spLocks noGrp="1" noChangeArrowheads="1"/>
          </p:cNvSpPr>
          <p:nvPr>
            <p:ph type="body" idx="1"/>
          </p:nvPr>
        </p:nvSpPr>
        <p:spPr>
          <a:xfrm>
            <a:off x="304800" y="1254125"/>
            <a:ext cx="9264650" cy="4249738"/>
          </a:xfrm>
        </p:spPr>
        <p:txBody>
          <a:bodyPr/>
          <a:lstStyle/>
          <a:p>
            <a:r>
              <a:rPr lang="en-US"/>
              <a:t> </a:t>
            </a:r>
            <a:r>
              <a:rPr lang="en-US" b="1" i="1"/>
              <a:t>AFNI</a:t>
            </a:r>
            <a:r>
              <a:rPr lang="en-US" b="1"/>
              <a:t> software package has a realtime plugin, distributed with every copy</a:t>
            </a:r>
          </a:p>
          <a:p>
            <a:r>
              <a:rPr lang="en-US" b="1"/>
              <a:t> Price: </a:t>
            </a:r>
            <a:r>
              <a:rPr lang="en-US" b="1">
                <a:solidFill>
                  <a:schemeClr val="tx2"/>
                </a:solidFill>
                <a:effectLst>
                  <a:outerShdw blurRad="38100" dist="38100" dir="2700000" algn="tl">
                    <a:srgbClr val="FFFFFF"/>
                  </a:outerShdw>
                </a:effectLst>
              </a:rPr>
              <a:t>USD$0</a:t>
            </a:r>
            <a:r>
              <a:rPr lang="en-US" b="1"/>
              <a:t> [except for time &amp; effort]</a:t>
            </a:r>
          </a:p>
          <a:p>
            <a:pPr>
              <a:lnSpc>
                <a:spcPct val="80000"/>
              </a:lnSpc>
            </a:pPr>
            <a:r>
              <a:rPr lang="en-US" b="1"/>
              <a:t> Runs on Unix</a:t>
            </a:r>
            <a:r>
              <a:rPr lang="en-US" sz="3900" b="1"/>
              <a:t>/</a:t>
            </a:r>
            <a:r>
              <a:rPr lang="en-US" b="1"/>
              <a:t>Linux</a:t>
            </a:r>
          </a:p>
          <a:p>
            <a:r>
              <a:rPr lang="en-US" b="1"/>
              <a:t> Requires input of reconstructed images and geometrical information about them</a:t>
            </a:r>
          </a:p>
          <a:p>
            <a:pPr>
              <a:lnSpc>
                <a:spcPct val="120000"/>
              </a:lnSpc>
            </a:pPr>
            <a:r>
              <a:rPr lang="en-US" b="1">
                <a:solidFill>
                  <a:srgbClr val="FAFD00"/>
                </a:solidFill>
                <a:effectLst>
                  <a:outerShdw blurRad="38100" dist="38100" dir="2700000" algn="tl">
                    <a:srgbClr val="FFFFFF"/>
                  </a:outerShdw>
                </a:effectLst>
              </a:rPr>
              <a:t> For more information see Web site</a:t>
            </a:r>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a:xfrm>
            <a:off x="1281113" y="373063"/>
            <a:ext cx="7461250" cy="1041400"/>
          </a:xfrm>
          <a:noFill/>
          <a:ln/>
        </p:spPr>
        <p:txBody>
          <a:bodyPr lIns="90488" rIns="90488" anchor="ctr"/>
          <a:lstStyle/>
          <a:p>
            <a:pPr>
              <a:lnSpc>
                <a:spcPct val="90000"/>
              </a:lnSpc>
            </a:pPr>
            <a:r>
              <a:rPr lang="en-US" sz="3000"/>
              <a:t>Interactive Functional Brain Mapping</a:t>
            </a:r>
            <a:endParaRPr lang="en-US"/>
          </a:p>
        </p:txBody>
      </p:sp>
      <p:sp>
        <p:nvSpPr>
          <p:cNvPr id="901123" name="Rectangle 3"/>
          <p:cNvSpPr>
            <a:spLocks noGrp="1" noChangeArrowheads="1"/>
          </p:cNvSpPr>
          <p:nvPr>
            <p:ph type="body" idx="1"/>
          </p:nvPr>
        </p:nvSpPr>
        <p:spPr>
          <a:xfrm>
            <a:off x="409575" y="1725613"/>
            <a:ext cx="9466263" cy="4170362"/>
          </a:xfrm>
          <a:noFill/>
          <a:ln/>
        </p:spPr>
        <p:txBody>
          <a:bodyPr lIns="90488" rIns="90488"/>
          <a:lstStyle/>
          <a:p>
            <a:r>
              <a:rPr lang="en-US" b="1"/>
              <a:t> See functional map as scanning proceeds</a:t>
            </a:r>
          </a:p>
        </p:txBody>
      </p:sp>
      <p:pic>
        <p:nvPicPr>
          <p:cNvPr id="901124" name="Picture 4"/>
          <p:cNvPicPr>
            <a:picLocks noChangeArrowheads="1"/>
          </p:cNvPicPr>
          <p:nvPr/>
        </p:nvPicPr>
        <p:blipFill>
          <a:blip r:embed="rId2" cstate="print"/>
          <a:srcRect/>
          <a:stretch>
            <a:fillRect/>
          </a:stretch>
        </p:blipFill>
        <p:spPr bwMode="auto">
          <a:xfrm>
            <a:off x="293688" y="2519363"/>
            <a:ext cx="9363075" cy="3276600"/>
          </a:xfrm>
          <a:prstGeom prst="rect">
            <a:avLst/>
          </a:prstGeom>
          <a:noFill/>
          <a:ln w="12700">
            <a:noFill/>
            <a:miter lim="800000"/>
            <a:headEnd/>
            <a:tailEnd/>
          </a:ln>
          <a:effectLst/>
        </p:spPr>
      </p:pic>
      <p:sp>
        <p:nvSpPr>
          <p:cNvPr id="901125" name="Rectangle 5"/>
          <p:cNvSpPr>
            <a:spLocks noChangeArrowheads="1"/>
          </p:cNvSpPr>
          <p:nvPr/>
        </p:nvSpPr>
        <p:spPr bwMode="auto">
          <a:xfrm>
            <a:off x="557213" y="5821363"/>
            <a:ext cx="8982075" cy="563562"/>
          </a:xfrm>
          <a:prstGeom prst="rect">
            <a:avLst/>
          </a:prstGeom>
          <a:noFill/>
          <a:ln w="12700">
            <a:noFill/>
            <a:miter lim="800000"/>
            <a:headEnd/>
            <a:tailEnd/>
          </a:ln>
          <a:effectLst/>
        </p:spPr>
        <p:txBody>
          <a:bodyPr wrap="none" lIns="90488" tIns="44450" rIns="90488" bIns="44450">
            <a:spAutoFit/>
          </a:bodyPr>
          <a:lstStyle/>
          <a:p>
            <a:r>
              <a:rPr lang="en-US" sz="3200" b="1">
                <a:solidFill>
                  <a:schemeClr val="tx2"/>
                </a:solidFill>
              </a:rPr>
              <a:t>1 minute                 2 minutes               3 minutes</a:t>
            </a:r>
            <a:endParaRPr lang="en-US" sz="3200" b="1"/>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2146" name="Picture 2" descr="d"/>
          <p:cNvPicPr>
            <a:picLocks noChangeAspect="1" noChangeArrowheads="1"/>
          </p:cNvPicPr>
          <p:nvPr/>
        </p:nvPicPr>
        <p:blipFill>
          <a:blip r:embed="rId2" cstate="print"/>
          <a:srcRect/>
          <a:stretch>
            <a:fillRect/>
          </a:stretch>
        </p:blipFill>
        <p:spPr bwMode="auto">
          <a:xfrm>
            <a:off x="9525" y="3175"/>
            <a:ext cx="8010525" cy="6634163"/>
          </a:xfrm>
          <a:prstGeom prst="rect">
            <a:avLst/>
          </a:prstGeom>
          <a:noFill/>
        </p:spPr>
      </p:pic>
      <p:sp>
        <p:nvSpPr>
          <p:cNvPr id="902147" name="Text Box 3"/>
          <p:cNvSpPr txBox="1">
            <a:spLocks noChangeArrowheads="1"/>
          </p:cNvSpPr>
          <p:nvPr/>
        </p:nvSpPr>
        <p:spPr bwMode="auto">
          <a:xfrm>
            <a:off x="7974013" y="835025"/>
            <a:ext cx="1909762" cy="1517650"/>
          </a:xfrm>
          <a:prstGeom prst="rect">
            <a:avLst/>
          </a:prstGeom>
          <a:noFill/>
          <a:ln w="9525">
            <a:noFill/>
            <a:miter lim="800000"/>
            <a:headEnd/>
            <a:tailEnd/>
          </a:ln>
          <a:effectLst/>
        </p:spPr>
        <p:txBody>
          <a:bodyPr>
            <a:spAutoFit/>
          </a:bodyPr>
          <a:lstStyle/>
          <a:p>
            <a:pPr eaLnBrk="1" hangingPunct="1"/>
            <a:r>
              <a:rPr lang="en-US" sz="2400">
                <a:effectLst>
                  <a:outerShdw blurRad="38100" dist="38100" dir="2700000" algn="tl">
                    <a:srgbClr val="000000"/>
                  </a:outerShdw>
                </a:effectLst>
                <a:latin typeface="Arial" charset="0"/>
              </a:rPr>
              <a:t>Estimated</a:t>
            </a:r>
          </a:p>
          <a:p>
            <a:pPr eaLnBrk="1" hangingPunct="1"/>
            <a:r>
              <a:rPr lang="en-US" sz="2400">
                <a:effectLst>
                  <a:outerShdw blurRad="38100" dist="38100" dir="2700000" algn="tl">
                    <a:srgbClr val="000000"/>
                  </a:outerShdw>
                </a:effectLst>
                <a:latin typeface="Arial" charset="0"/>
              </a:rPr>
              <a:t>subject</a:t>
            </a:r>
          </a:p>
          <a:p>
            <a:pPr eaLnBrk="1" hangingPunct="1"/>
            <a:r>
              <a:rPr lang="en-US" sz="2400">
                <a:effectLst>
                  <a:outerShdw blurRad="38100" dist="38100" dir="2700000" algn="tl">
                    <a:srgbClr val="000000"/>
                  </a:outerShdw>
                </a:effectLst>
                <a:latin typeface="Arial" charset="0"/>
              </a:rPr>
              <a:t>movement</a:t>
            </a:r>
          </a:p>
          <a:p>
            <a:pPr eaLnBrk="1" hangingPunct="1"/>
            <a:r>
              <a:rPr lang="en-US" sz="2400">
                <a:effectLst>
                  <a:outerShdw blurRad="38100" dist="38100" dir="2700000" algn="tl">
                    <a:srgbClr val="000000"/>
                  </a:outerShdw>
                </a:effectLst>
                <a:latin typeface="Arial" charset="0"/>
              </a:rPr>
              <a:t>parameters</a:t>
            </a:r>
            <a:endParaRPr lang="en-US" sz="2400">
              <a:latin typeface="Arial" charset="0"/>
            </a:endParaRPr>
          </a:p>
        </p:txBody>
      </p:sp>
      <p:sp>
        <p:nvSpPr>
          <p:cNvPr id="902148" name="Line 4"/>
          <p:cNvSpPr>
            <a:spLocks noChangeShapeType="1"/>
          </p:cNvSpPr>
          <p:nvPr/>
        </p:nvSpPr>
        <p:spPr bwMode="auto">
          <a:xfrm flipH="1">
            <a:off x="7972425" y="2305050"/>
            <a:ext cx="1690688" cy="1770063"/>
          </a:xfrm>
          <a:prstGeom prst="line">
            <a:avLst/>
          </a:prstGeom>
          <a:noFill/>
          <a:ln w="38100">
            <a:solidFill>
              <a:srgbClr val="FFFF00"/>
            </a:solidFill>
            <a:round/>
            <a:headEnd/>
            <a:tailEnd type="triangle" w="med" len="med"/>
          </a:ln>
          <a:effectLst/>
        </p:spPr>
        <p:txBody>
          <a:bodyPr wrap="none" anchor="ctr">
            <a:spAutoFit/>
          </a:bodyPr>
          <a:lstStyle/>
          <a:p>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descr="\\.psf\MacHome\Work\Talks\Vul3.tiff"/>
          <p:cNvPicPr>
            <a:picLocks noChangeAspect="1" noChangeArrowheads="1"/>
          </p:cNvPicPr>
          <p:nvPr/>
        </p:nvPicPr>
        <p:blipFill>
          <a:blip r:embed="rId3" cstate="print"/>
          <a:srcRect/>
          <a:stretch>
            <a:fillRect/>
          </a:stretch>
        </p:blipFill>
        <p:spPr bwMode="auto">
          <a:xfrm>
            <a:off x="23919" y="531812"/>
            <a:ext cx="9792000" cy="4876800"/>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1241425" y="206375"/>
            <a:ext cx="7599363" cy="631825"/>
          </a:xfrm>
        </p:spPr>
        <p:txBody>
          <a:bodyPr/>
          <a:lstStyle/>
          <a:p>
            <a:r>
              <a:rPr lang="en-US" sz="3500"/>
              <a:t>http://afni.nimh.nih.gov</a:t>
            </a:r>
          </a:p>
        </p:txBody>
      </p:sp>
      <p:pic>
        <p:nvPicPr>
          <p:cNvPr id="903171" name="Picture 3" descr="cox7"/>
          <p:cNvPicPr>
            <a:picLocks noChangeAspect="1" noChangeArrowheads="1"/>
          </p:cNvPicPr>
          <p:nvPr/>
        </p:nvPicPr>
        <p:blipFill>
          <a:blip r:embed="rId3" cstate="print"/>
          <a:srcRect/>
          <a:stretch>
            <a:fillRect/>
          </a:stretch>
        </p:blipFill>
        <p:spPr bwMode="auto">
          <a:xfrm>
            <a:off x="914400" y="990600"/>
            <a:ext cx="8270875" cy="5594350"/>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26" name="Picture 2" descr="http://www.toyvault.com/nightmares/Voodoo%20Dolls.jpg">
            <a:hlinkClick r:id="rId2"/>
          </p:cNvPr>
          <p:cNvPicPr>
            <a:picLocks noChangeAspect="1" noChangeArrowheads="1"/>
          </p:cNvPicPr>
          <p:nvPr/>
        </p:nvPicPr>
        <p:blipFill>
          <a:blip r:embed="rId3" cstate="print"/>
          <a:srcRect l="15194" t="7597" r="15484" b="10103"/>
          <a:stretch>
            <a:fillRect/>
          </a:stretch>
        </p:blipFill>
        <p:spPr bwMode="auto">
          <a:xfrm>
            <a:off x="1204119" y="760412"/>
            <a:ext cx="5562600" cy="4953000"/>
          </a:xfrm>
          <a:prstGeom prst="rect">
            <a:avLst/>
          </a:prstGeom>
          <a:noFill/>
        </p:spPr>
      </p:pic>
      <p:sp>
        <p:nvSpPr>
          <p:cNvPr id="3" name="Rectangle 2"/>
          <p:cNvSpPr/>
          <p:nvPr/>
        </p:nvSpPr>
        <p:spPr bwMode="auto">
          <a:xfrm>
            <a:off x="4252119" y="2970212"/>
            <a:ext cx="2438400" cy="25908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26" name="Picture 2" descr="http://www.toyvault.com/nightmares/Voodoo%20Dolls.jpg">
            <a:hlinkClick r:id="rId2"/>
          </p:cNvPr>
          <p:cNvPicPr>
            <a:picLocks noChangeAspect="1" noChangeArrowheads="1"/>
          </p:cNvPicPr>
          <p:nvPr/>
        </p:nvPicPr>
        <p:blipFill>
          <a:blip r:embed="rId3" cstate="print"/>
          <a:srcRect l="15194" t="7597" r="15484" b="10103"/>
          <a:stretch>
            <a:fillRect/>
          </a:stretch>
        </p:blipFill>
        <p:spPr bwMode="auto">
          <a:xfrm>
            <a:off x="1204119" y="760412"/>
            <a:ext cx="5562600" cy="4953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mbossds">
  <a:themeElements>
    <a:clrScheme name="">
      <a:dk1>
        <a:srgbClr val="000000"/>
      </a:dk1>
      <a:lt1>
        <a:srgbClr val="FFFFFF"/>
      </a:lt1>
      <a:dk2>
        <a:srgbClr val="063DE8"/>
      </a:dk2>
      <a:lt2>
        <a:srgbClr val="FAFD00"/>
      </a:lt2>
      <a:accent1>
        <a:srgbClr val="FF5008"/>
      </a:accent1>
      <a:accent2>
        <a:srgbClr val="FE9B03"/>
      </a:accent2>
      <a:accent3>
        <a:srgbClr val="AAAFF2"/>
      </a:accent3>
      <a:accent4>
        <a:srgbClr val="DADADA"/>
      </a:accent4>
      <a:accent5>
        <a:srgbClr val="FFB3AA"/>
      </a:accent5>
      <a:accent6>
        <a:srgbClr val="E68C02"/>
      </a:accent6>
      <a:hlink>
        <a:srgbClr val="EAEC5E"/>
      </a:hlink>
      <a:folHlink>
        <a:srgbClr val="8CF4EA"/>
      </a:folHlink>
    </a:clrScheme>
    <a:fontScheme name="embossd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dirty="0" err="1"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mbossd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mbossd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mbossd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mbossd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mbossd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mbossd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mbossd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c:\msoffice\powerpnt\template\sldshow\embossds.ppt</Template>
  <TotalTime>10499</TotalTime>
  <Pages>64</Pages>
  <Words>3831</Words>
  <Application>Microsoft Office PowerPoint</Application>
  <PresentationFormat>Custom</PresentationFormat>
  <Paragraphs>530</Paragraphs>
  <Slides>92</Slides>
  <Notes>27</Notes>
  <HiddenSlides>0</HiddenSlides>
  <MMClips>3</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92</vt:i4>
      </vt:variant>
    </vt:vector>
  </HeadingPairs>
  <TitlesOfParts>
    <vt:vector size="98" baseType="lpstr">
      <vt:lpstr>embossds</vt:lpstr>
      <vt:lpstr>Chart</vt:lpstr>
      <vt:lpstr>Image</vt:lpstr>
      <vt:lpstr>Worksheet</vt:lpstr>
      <vt:lpstr>Artwork</vt:lpstr>
      <vt:lpstr>Slide</vt:lpstr>
      <vt:lpstr>Some notes on fMRI</vt:lpstr>
      <vt:lpstr>fMRI Is the Most Popular Method for Studying Human Brain Function</vt:lpstr>
      <vt:lpstr>Learning Objectives</vt:lpstr>
      <vt:lpstr>Courses</vt:lpstr>
      <vt:lpstr>Analysis of Functional NeuroImages afni.nimh.nih.gov</vt:lpstr>
      <vt:lpstr>Slide 6</vt:lpstr>
      <vt:lpstr>Why do we need to combine fMRI with anything?</vt:lpstr>
      <vt:lpstr>Slide 8</vt:lpstr>
      <vt:lpstr>Slide 9</vt:lpstr>
      <vt:lpstr>Slide 10</vt:lpstr>
      <vt:lpstr>Slide 11</vt:lpstr>
      <vt:lpstr>Things to look for </vt:lpstr>
      <vt:lpstr>Things to look for </vt:lpstr>
      <vt:lpstr>Slide 14</vt:lpstr>
      <vt:lpstr>Things to look for </vt:lpstr>
      <vt:lpstr>Slide 16</vt:lpstr>
      <vt:lpstr>Things to look for </vt:lpstr>
      <vt:lpstr>Slide 18</vt:lpstr>
      <vt:lpstr>Location of STS-MS</vt:lpstr>
      <vt:lpstr>Things to look for </vt:lpstr>
      <vt:lpstr>Slide 21</vt:lpstr>
      <vt:lpstr>Things to look for </vt:lpstr>
      <vt:lpstr>The BOLD Signal</vt:lpstr>
      <vt:lpstr>Slide 24</vt:lpstr>
      <vt:lpstr>Hemodynamic Response to Single Stimulus</vt:lpstr>
      <vt:lpstr>Introduction to fMRI Data</vt:lpstr>
      <vt:lpstr>Sample MR Time Series</vt:lpstr>
      <vt:lpstr>Things to look for </vt:lpstr>
      <vt:lpstr>Types of fMRI Design</vt:lpstr>
      <vt:lpstr>History of Block Design</vt:lpstr>
      <vt:lpstr>fMRI Block Design</vt:lpstr>
      <vt:lpstr>Slow Event-Related Design</vt:lpstr>
      <vt:lpstr>Rapid Event-Related Design</vt:lpstr>
      <vt:lpstr>Types of fMRI Design</vt:lpstr>
      <vt:lpstr>What's all this fuss about data analysis?</vt:lpstr>
      <vt:lpstr>Software Tools for Analysis of fMRI datasets</vt:lpstr>
      <vt:lpstr>Typical Processing Steps</vt:lpstr>
      <vt:lpstr>Data Reduction</vt:lpstr>
      <vt:lpstr>Examine Results for Each Contrast</vt:lpstr>
      <vt:lpstr>Examine Results for Each Contrast</vt:lpstr>
      <vt:lpstr> AFNI Controller Window</vt:lpstr>
      <vt:lpstr>Types of fMRI Design</vt:lpstr>
      <vt:lpstr>Rapid Event-Related Design</vt:lpstr>
      <vt:lpstr>Isn’t the hemodynamic response too slow?</vt:lpstr>
      <vt:lpstr>How Can It Work?</vt:lpstr>
      <vt:lpstr>Block Design vs. Rapid Event Related: Positives</vt:lpstr>
      <vt:lpstr>Block Design vs. Rapid Event Related: Negatives</vt:lpstr>
      <vt:lpstr>Block Design: Biggest Flaw </vt:lpstr>
      <vt:lpstr>Event Related: Biggest Flaw</vt:lpstr>
      <vt:lpstr>Block Design vs. Rapid Event Related</vt:lpstr>
      <vt:lpstr>Block vs. Event Related Activation Maps</vt:lpstr>
      <vt:lpstr>Block vs. Event Related Activation Maps</vt:lpstr>
      <vt:lpstr>Block vs. Event Related Activation Maps</vt:lpstr>
      <vt:lpstr>Block vs. Event Related Activation Maps</vt:lpstr>
      <vt:lpstr>Block Design vs. Rapid Event Related</vt:lpstr>
      <vt:lpstr>Slide 56</vt:lpstr>
      <vt:lpstr>Block Design vs. Rapid Event Related</vt:lpstr>
      <vt:lpstr>Problem: Experimentally Difficult</vt:lpstr>
      <vt:lpstr>Block Design Analysis</vt:lpstr>
      <vt:lpstr>Event Related Analysis</vt:lpstr>
      <vt:lpstr>Block Design vs. Rapid Event Related: Positives</vt:lpstr>
      <vt:lpstr>The response to a single cognitive event</vt:lpstr>
      <vt:lpstr>Temporal Dynamics</vt:lpstr>
      <vt:lpstr>Conclusions </vt:lpstr>
      <vt:lpstr>Multiple Regression--the math behind it</vt:lpstr>
      <vt:lpstr>Multiple Regression--the math behind it</vt:lpstr>
      <vt:lpstr>References II</vt:lpstr>
      <vt:lpstr>References III</vt:lpstr>
      <vt:lpstr>Analysis of Functional NeuroImages afni.nimh.nih.gov</vt:lpstr>
      <vt:lpstr>Why is AFNI so great?</vt:lpstr>
      <vt:lpstr>An FMRI Analysis Environment</vt:lpstr>
      <vt:lpstr> AFNI Controller Window</vt:lpstr>
      <vt:lpstr>Interactive Analysis with AFNI</vt:lpstr>
      <vt:lpstr>Slide 74</vt:lpstr>
      <vt:lpstr>SUMA</vt:lpstr>
      <vt:lpstr>Cortical Surface Models</vt:lpstr>
      <vt:lpstr>Cortical Surface Models Single Subjects</vt:lpstr>
      <vt:lpstr>AFNI</vt:lpstr>
      <vt:lpstr>AFNI </vt:lpstr>
      <vt:lpstr>AFNI Makes it easy to examine the effects of different regressors</vt:lpstr>
      <vt:lpstr>AFNI Makes it easy to examine the effects of different regressors</vt:lpstr>
      <vt:lpstr>AFNI Makes it easy to examine the effects of different regressors</vt:lpstr>
      <vt:lpstr>Slide 83</vt:lpstr>
      <vt:lpstr>Integration of Results</vt:lpstr>
      <vt:lpstr>Slide 85</vt:lpstr>
      <vt:lpstr>Slide 86</vt:lpstr>
      <vt:lpstr>Realtime AFNI</vt:lpstr>
      <vt:lpstr>Interactive Functional Brain Mapping</vt:lpstr>
      <vt:lpstr>Slide 89</vt:lpstr>
      <vt:lpstr>http://afni.nimh.nih.gov</vt:lpstr>
      <vt:lpstr>Slide 91</vt:lpstr>
      <vt:lpstr>Slide 92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 U Post Doc Talk, 14/4/96</dc:title>
  <dc:subject/>
  <dc:creator/>
  <cp:keywords/>
  <dc:description>for talk notes, see wunotes.doc</dc:description>
  <cp:lastModifiedBy>Reviewer</cp:lastModifiedBy>
  <cp:revision>789</cp:revision>
  <cp:lastPrinted>1998-10-05T21:43:25Z</cp:lastPrinted>
  <dcterms:created xsi:type="dcterms:W3CDTF">2008-11-10T20:41:34Z</dcterms:created>
  <dcterms:modified xsi:type="dcterms:W3CDTF">2009-12-02T22:25:45Z</dcterms:modified>
</cp:coreProperties>
</file>