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1.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embeddings/oleObject2.bin" ContentType="application/vnd.openxmlformats-officedocument.oleObject"/>
  <Override PartName="/ppt/notesSlides/notesSlide47.xml" ContentType="application/vnd.openxmlformats-officedocument.presentationml.notesSlide+xml"/>
  <Override PartName="/ppt/embeddings/oleObject3.bin" ContentType="application/vnd.openxmlformats-officedocument.oleObject"/>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p:sldMasterIdLst>
    <p:sldMasterId id="2147483648" r:id="rId1"/>
  </p:sldMasterIdLst>
  <p:notesMasterIdLst>
    <p:notesMasterId r:id="rId82"/>
  </p:notesMasterIdLst>
  <p:handoutMasterIdLst>
    <p:handoutMasterId r:id="rId83"/>
  </p:handoutMasterIdLst>
  <p:sldIdLst>
    <p:sldId id="779" r:id="rId2"/>
    <p:sldId id="799" r:id="rId3"/>
    <p:sldId id="877" r:id="rId4"/>
    <p:sldId id="878" r:id="rId5"/>
    <p:sldId id="879" r:id="rId6"/>
    <p:sldId id="880" r:id="rId7"/>
    <p:sldId id="885" r:id="rId8"/>
    <p:sldId id="881" r:id="rId9"/>
    <p:sldId id="886" r:id="rId10"/>
    <p:sldId id="876" r:id="rId11"/>
    <p:sldId id="887" r:id="rId12"/>
    <p:sldId id="882" r:id="rId13"/>
    <p:sldId id="884" r:id="rId14"/>
    <p:sldId id="883" r:id="rId15"/>
    <p:sldId id="937" r:id="rId16"/>
    <p:sldId id="938" r:id="rId17"/>
    <p:sldId id="951" r:id="rId18"/>
    <p:sldId id="888" r:id="rId19"/>
    <p:sldId id="890" r:id="rId20"/>
    <p:sldId id="891" r:id="rId21"/>
    <p:sldId id="896" r:id="rId22"/>
    <p:sldId id="894" r:id="rId23"/>
    <p:sldId id="895" r:id="rId24"/>
    <p:sldId id="892" r:id="rId25"/>
    <p:sldId id="943" r:id="rId26"/>
    <p:sldId id="935" r:id="rId27"/>
    <p:sldId id="893" r:id="rId28"/>
    <p:sldId id="898" r:id="rId29"/>
    <p:sldId id="918" r:id="rId30"/>
    <p:sldId id="793" r:id="rId31"/>
    <p:sldId id="919" r:id="rId32"/>
    <p:sldId id="941" r:id="rId33"/>
    <p:sldId id="942" r:id="rId34"/>
    <p:sldId id="940" r:id="rId35"/>
    <p:sldId id="922" r:id="rId36"/>
    <p:sldId id="899" r:id="rId37"/>
    <p:sldId id="901" r:id="rId38"/>
    <p:sldId id="868" r:id="rId39"/>
    <p:sldId id="924" r:id="rId40"/>
    <p:sldId id="795" r:id="rId41"/>
    <p:sldId id="902" r:id="rId42"/>
    <p:sldId id="903" r:id="rId43"/>
    <p:sldId id="906" r:id="rId44"/>
    <p:sldId id="909" r:id="rId45"/>
    <p:sldId id="936" r:id="rId46"/>
    <p:sldId id="914" r:id="rId47"/>
    <p:sldId id="913" r:id="rId48"/>
    <p:sldId id="912" r:id="rId49"/>
    <p:sldId id="932" r:id="rId50"/>
    <p:sldId id="939" r:id="rId51"/>
    <p:sldId id="948" r:id="rId52"/>
    <p:sldId id="949" r:id="rId53"/>
    <p:sldId id="929" r:id="rId54"/>
    <p:sldId id="915" r:id="rId55"/>
    <p:sldId id="780" r:id="rId56"/>
    <p:sldId id="944" r:id="rId57"/>
    <p:sldId id="945" r:id="rId58"/>
    <p:sldId id="786" r:id="rId59"/>
    <p:sldId id="947" r:id="rId60"/>
    <p:sldId id="933" r:id="rId61"/>
    <p:sldId id="784" r:id="rId62"/>
    <p:sldId id="785" r:id="rId63"/>
    <p:sldId id="923" r:id="rId64"/>
    <p:sldId id="787" r:id="rId65"/>
    <p:sldId id="920" r:id="rId66"/>
    <p:sldId id="921" r:id="rId67"/>
    <p:sldId id="925" r:id="rId68"/>
    <p:sldId id="926" r:id="rId69"/>
    <p:sldId id="927" r:id="rId70"/>
    <p:sldId id="928" r:id="rId71"/>
    <p:sldId id="853" r:id="rId72"/>
    <p:sldId id="930" r:id="rId73"/>
    <p:sldId id="862" r:id="rId74"/>
    <p:sldId id="934" r:id="rId75"/>
    <p:sldId id="863" r:id="rId76"/>
    <p:sldId id="917" r:id="rId77"/>
    <p:sldId id="852" r:id="rId78"/>
    <p:sldId id="916" r:id="rId79"/>
    <p:sldId id="931" r:id="rId80"/>
    <p:sldId id="950" r:id="rId81"/>
  </p:sldIdLst>
  <p:sldSz cx="9875838" cy="6702425"/>
  <p:notesSz cx="6858000" cy="91440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1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1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1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1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1600" kern="1200">
        <a:solidFill>
          <a:schemeClr val="tx1"/>
        </a:solidFill>
        <a:latin typeface="Times New Roman" charset="0"/>
        <a:ea typeface="ＭＳ Ｐゴシック" charset="0"/>
        <a:cs typeface="+mn-cs"/>
      </a:defRPr>
    </a:lvl5pPr>
    <a:lvl6pPr marL="2286000" algn="l" defTabSz="457200" rtl="0" eaLnBrk="1" latinLnBrk="0" hangingPunct="1">
      <a:defRPr sz="1600" kern="1200">
        <a:solidFill>
          <a:schemeClr val="tx1"/>
        </a:solidFill>
        <a:latin typeface="Times New Roman" charset="0"/>
        <a:ea typeface="ＭＳ Ｐゴシック" charset="0"/>
        <a:cs typeface="+mn-cs"/>
      </a:defRPr>
    </a:lvl6pPr>
    <a:lvl7pPr marL="2743200" algn="l" defTabSz="457200" rtl="0" eaLnBrk="1" latinLnBrk="0" hangingPunct="1">
      <a:defRPr sz="1600" kern="1200">
        <a:solidFill>
          <a:schemeClr val="tx1"/>
        </a:solidFill>
        <a:latin typeface="Times New Roman" charset="0"/>
        <a:ea typeface="ＭＳ Ｐゴシック" charset="0"/>
        <a:cs typeface="+mn-cs"/>
      </a:defRPr>
    </a:lvl7pPr>
    <a:lvl8pPr marL="3200400" algn="l" defTabSz="457200" rtl="0" eaLnBrk="1" latinLnBrk="0" hangingPunct="1">
      <a:defRPr sz="1600" kern="1200">
        <a:solidFill>
          <a:schemeClr val="tx1"/>
        </a:solidFill>
        <a:latin typeface="Times New Roman" charset="0"/>
        <a:ea typeface="ＭＳ Ｐゴシック" charset="0"/>
        <a:cs typeface="+mn-cs"/>
      </a:defRPr>
    </a:lvl8pPr>
    <a:lvl9pPr marL="3657600" algn="l" defTabSz="457200" rtl="0" eaLnBrk="1" latinLnBrk="0" hangingPunct="1">
      <a:defRPr sz="1600" kern="1200">
        <a:solidFill>
          <a:schemeClr val="tx1"/>
        </a:solidFill>
        <a:latin typeface="Times New Roman"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69696"/>
    <a:srgbClr val="003E00"/>
    <a:srgbClr val="474747"/>
    <a:srgbClr val="00AE00"/>
    <a:srgbClr val="CECECE"/>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86" autoAdjust="0"/>
    <p:restoredTop sz="87864" autoAdjust="0"/>
  </p:normalViewPr>
  <p:slideViewPr>
    <p:cSldViewPr>
      <p:cViewPr>
        <p:scale>
          <a:sx n="75" d="100"/>
          <a:sy n="75" d="100"/>
        </p:scale>
        <p:origin x="-2976" y="-1808"/>
      </p:cViewPr>
      <p:guideLst>
        <p:guide orient="horz" pos="2111"/>
        <p:guide pos="311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66" d="100"/>
        <a:sy n="66" d="100"/>
      </p:scale>
      <p:origin x="0" y="786"/>
    </p:cViewPr>
  </p:sorterViewPr>
  <p:notesViewPr>
    <p:cSldViewPr>
      <p:cViewPr>
        <p:scale>
          <a:sx n="66" d="100"/>
          <a:sy n="66" d="100"/>
        </p:scale>
        <p:origin x="-1608" y="-4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notesMaster" Target="notesMasters/notesMaster1.xml"/><Relationship Id="rId83" Type="http://schemas.openxmlformats.org/officeDocument/2006/relationships/handoutMaster" Target="handoutMasters/handoutMaster1.xml"/><Relationship Id="rId84" Type="http://schemas.openxmlformats.org/officeDocument/2006/relationships/printerSettings" Target="printerSettings/printerSettings1.bin"/><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881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2813" y="2428875"/>
            <a:ext cx="5032375" cy="6029325"/>
          </a:xfrm>
          <a:prstGeom prst="rect">
            <a:avLst/>
          </a:prstGeom>
          <a:noFill/>
          <a:ln w="12700">
            <a:noFill/>
            <a:miter lim="800000"/>
            <a:headEnd/>
            <a:tailEnd/>
          </a:ln>
          <a:effectLst/>
        </p:spPr>
        <p:txBody>
          <a:bodyPr vert="horz" wrap="square" lIns="90411" tIns="44412" rIns="90411" bIns="44412"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2947" name="Rectangle 3"/>
          <p:cNvSpPr>
            <a:spLocks noChangeArrowheads="1" noTextEdit="1"/>
          </p:cNvSpPr>
          <p:nvPr>
            <p:ph type="sldImg" idx="2"/>
          </p:nvPr>
        </p:nvSpPr>
        <p:spPr bwMode="auto">
          <a:xfrm>
            <a:off x="61913" y="177800"/>
            <a:ext cx="3217862" cy="21844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2" name="Rectangle 4"/>
          <p:cNvSpPr>
            <a:spLocks noChangeArrowheads="1"/>
          </p:cNvSpPr>
          <p:nvPr/>
        </p:nvSpPr>
        <p:spPr bwMode="auto">
          <a:xfrm>
            <a:off x="4117975" y="609600"/>
            <a:ext cx="1062038" cy="454025"/>
          </a:xfrm>
          <a:prstGeom prst="rect">
            <a:avLst/>
          </a:prstGeom>
          <a:noFill/>
          <a:ln w="12700">
            <a:noFill/>
            <a:miter lim="800000"/>
            <a:headEnd/>
            <a:tailEnd/>
          </a:ln>
          <a:effectLst/>
        </p:spPr>
        <p:txBody>
          <a:bodyPr lIns="90411" tIns="44412" rIns="90411" bIns="44412">
            <a:spAutoFit/>
          </a:bodyPr>
          <a:lstStyle/>
          <a:p>
            <a:pPr defTabSz="912813"/>
            <a:fld id="{40ACF4AA-FB1E-5849-9323-8B24F550808C}" type="slidenum">
              <a:rPr lang="en-US" sz="2400"/>
              <a:pPr defTabSz="912813"/>
              <a:t>‹#›</a:t>
            </a:fld>
            <a:endParaRPr lang="en-US" sz="2400"/>
          </a:p>
        </p:txBody>
      </p:sp>
    </p:spTree>
    <p:extLst>
      <p:ext uri="{BB962C8B-B14F-4D97-AF65-F5344CB8AC3E}">
        <p14:creationId xmlns:p14="http://schemas.microsoft.com/office/powerpoint/2010/main" val="35912663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body" idx="1"/>
          </p:nvPr>
        </p:nvSpPr>
        <p:spPr>
          <a:xfrm>
            <a:off x="914400" y="2428875"/>
            <a:ext cx="5029200" cy="60293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0482" tIns="44447" rIns="90482" bIns="44447"/>
          <a:lstStyle/>
          <a:p>
            <a:endParaRPr lang="en-US">
              <a:latin typeface="Times New Roman" charset="0"/>
            </a:endParaRPr>
          </a:p>
        </p:txBody>
      </p:sp>
      <p:sp>
        <p:nvSpPr>
          <p:cNvPr id="83971" name="Rectangle 3"/>
          <p:cNvSpPr>
            <a:spLocks noChangeArrowheads="1" noTextEdit="1"/>
          </p:cNvSpPr>
          <p:nvPr>
            <p:ph type="sldImg"/>
          </p:nvPr>
        </p:nvSpPr>
        <p:spPr>
          <a:xfrm>
            <a:off x="63500" y="179388"/>
            <a:ext cx="3214688" cy="2181225"/>
          </a:xfrm>
          <a:ln cap="fla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noTextEdit="1"/>
          </p:cNvSpPr>
          <p:nvPr>
            <p:ph type="sldImg"/>
          </p:nvPr>
        </p:nvSpPr>
        <p:spPr>
          <a:ln/>
        </p:spPr>
      </p:sp>
      <p:sp>
        <p:nvSpPr>
          <p:cNvPr id="931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Dangerous because have to feed a catheter up through the vessels—if puncture one then big trouble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noTextEdit="1"/>
          </p:cNvSpPr>
          <p:nvPr>
            <p:ph type="sldImg"/>
          </p:nvPr>
        </p:nvSpPr>
        <p:spPr>
          <a:ln/>
        </p:spPr>
      </p:sp>
      <p:sp>
        <p:nvSpPr>
          <p:cNvPr id="942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noTextEdit="1"/>
          </p:cNvSpPr>
          <p:nvPr>
            <p:ph type="sldImg"/>
          </p:nvPr>
        </p:nvSpPr>
        <p:spPr>
          <a:ln/>
        </p:spPr>
      </p:sp>
      <p:sp>
        <p:nvSpPr>
          <p:cNvPr id="952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noTextEdit="1"/>
          </p:cNvSpPr>
          <p:nvPr>
            <p:ph type="sldImg"/>
          </p:nvPr>
        </p:nvSpPr>
        <p:spPr>
          <a:ln/>
        </p:spPr>
      </p:sp>
      <p:sp>
        <p:nvSpPr>
          <p:cNvPr id="962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noTextEdit="1"/>
          </p:cNvSpPr>
          <p:nvPr>
            <p:ph type="sldImg"/>
          </p:nvPr>
        </p:nvSpPr>
        <p:spPr>
          <a:ln/>
        </p:spPr>
      </p:sp>
      <p:sp>
        <p:nvSpPr>
          <p:cNvPr id="972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noTextEdit="1"/>
          </p:cNvSpPr>
          <p:nvPr>
            <p:ph type="sldImg"/>
          </p:nvPr>
        </p:nvSpPr>
        <p:spPr>
          <a:ln/>
        </p:spPr>
      </p:sp>
      <p:sp>
        <p:nvSpPr>
          <p:cNvPr id="962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noTextEdit="1"/>
          </p:cNvSpPr>
          <p:nvPr>
            <p:ph type="sldImg"/>
          </p:nvPr>
        </p:nvSpPr>
        <p:spPr>
          <a:ln/>
        </p:spPr>
      </p:sp>
      <p:sp>
        <p:nvSpPr>
          <p:cNvPr id="983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noTextEdit="1"/>
          </p:cNvSpPr>
          <p:nvPr>
            <p:ph type="sldImg"/>
          </p:nvPr>
        </p:nvSpPr>
        <p:spPr>
          <a:ln/>
        </p:spPr>
      </p:sp>
      <p:sp>
        <p:nvSpPr>
          <p:cNvPr id="993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noTextEdit="1"/>
          </p:cNvSpPr>
          <p:nvPr>
            <p:ph type="sldImg"/>
          </p:nvPr>
        </p:nvSpPr>
        <p:spPr>
          <a:ln/>
        </p:spPr>
      </p:sp>
      <p:sp>
        <p:nvSpPr>
          <p:cNvPr id="1003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noTextEdit="1"/>
          </p:cNvSpPr>
          <p:nvPr>
            <p:ph type="sldImg"/>
          </p:nvPr>
        </p:nvSpPr>
        <p:spPr>
          <a:ln/>
        </p:spPr>
      </p:sp>
      <p:sp>
        <p:nvSpPr>
          <p:cNvPr id="1013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noTextEdit="1"/>
          </p:cNvSpPr>
          <p:nvPr>
            <p:ph type="sldImg"/>
          </p:nvPr>
        </p:nvSpPr>
        <p:spPr>
          <a:ln/>
        </p:spPr>
      </p:sp>
      <p:sp>
        <p:nvSpPr>
          <p:cNvPr id="849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CNS is soft tissue surrounded by hard bone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noTextEdit="1"/>
          </p:cNvSpPr>
          <p:nvPr>
            <p:ph type="sldImg"/>
          </p:nvPr>
        </p:nvSpPr>
        <p:spPr>
          <a:ln/>
        </p:spPr>
      </p:sp>
      <p:sp>
        <p:nvSpPr>
          <p:cNvPr id="1024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ChangeArrowheads="1" noTextEdit="1"/>
          </p:cNvSpPr>
          <p:nvPr>
            <p:ph type="sldImg"/>
          </p:nvPr>
        </p:nvSpPr>
        <p:spPr>
          <a:ln/>
        </p:spPr>
      </p:sp>
      <p:sp>
        <p:nvSpPr>
          <p:cNvPr id="1034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noTextEdit="1"/>
          </p:cNvSpPr>
          <p:nvPr>
            <p:ph type="sldImg"/>
          </p:nvPr>
        </p:nvSpPr>
        <p:spPr>
          <a:ln/>
        </p:spPr>
      </p:sp>
      <p:sp>
        <p:nvSpPr>
          <p:cNvPr id="1044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noTextEdit="1"/>
          </p:cNvSpPr>
          <p:nvPr>
            <p:ph type="sldImg"/>
          </p:nvPr>
        </p:nvSpPr>
        <p:spPr>
          <a:ln/>
        </p:spPr>
      </p:sp>
      <p:sp>
        <p:nvSpPr>
          <p:cNvPr id="1054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noTextEdit="1"/>
          </p:cNvSpPr>
          <p:nvPr>
            <p:ph type="sldImg"/>
          </p:nvPr>
        </p:nvSpPr>
        <p:spPr>
          <a:ln/>
        </p:spPr>
      </p:sp>
      <p:sp>
        <p:nvSpPr>
          <p:cNvPr id="106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noTextEdit="1"/>
          </p:cNvSpPr>
          <p:nvPr>
            <p:ph type="sldImg"/>
          </p:nvPr>
        </p:nvSpPr>
        <p:spPr>
          <a:ln/>
        </p:spPr>
      </p:sp>
      <p:sp>
        <p:nvSpPr>
          <p:cNvPr id="1075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noTextEdit="1"/>
          </p:cNvSpPr>
          <p:nvPr>
            <p:ph type="sldImg"/>
          </p:nvPr>
        </p:nvSpPr>
        <p:spPr>
          <a:ln/>
        </p:spPr>
      </p:sp>
      <p:sp>
        <p:nvSpPr>
          <p:cNvPr id="1085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ChangeArrowheads="1" noTextEdit="1"/>
          </p:cNvSpPr>
          <p:nvPr>
            <p:ph type="sldImg"/>
          </p:nvPr>
        </p:nvSpPr>
        <p:spPr>
          <a:ln/>
        </p:spPr>
      </p:sp>
      <p:sp>
        <p:nvSpPr>
          <p:cNvPr id="1095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noTextEdit="1"/>
          </p:cNvSpPr>
          <p:nvPr>
            <p:ph type="sldImg"/>
          </p:nvPr>
        </p:nvSpPr>
        <p:spPr>
          <a:ln/>
        </p:spPr>
      </p:sp>
      <p:sp>
        <p:nvSpPr>
          <p:cNvPr id="1105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Left—CT; right—MRI</a:t>
            </a:r>
          </a:p>
          <a:p>
            <a:endParaRPr lang="en-US">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noTextEdit="1"/>
          </p:cNvSpPr>
          <p:nvPr>
            <p:ph type="sldImg"/>
          </p:nvPr>
        </p:nvSpPr>
        <p:spPr>
          <a:ln/>
        </p:spPr>
      </p:sp>
      <p:sp>
        <p:nvSpPr>
          <p:cNvPr id="1116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noTextEdit="1"/>
          </p:cNvSpPr>
          <p:nvPr>
            <p:ph type="sldImg"/>
          </p:nvPr>
        </p:nvSpPr>
        <p:spPr>
          <a:ln/>
        </p:spPr>
      </p:sp>
      <p:sp>
        <p:nvSpPr>
          <p:cNvPr id="860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noTextEdit="1"/>
          </p:cNvSpPr>
          <p:nvPr>
            <p:ph type="sldImg"/>
          </p:nvPr>
        </p:nvSpPr>
        <p:spPr>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noTextEdit="1"/>
          </p:cNvSpPr>
          <p:nvPr>
            <p:ph type="sldImg"/>
          </p:nvPr>
        </p:nvSpPr>
        <p:spPr>
          <a:ln/>
        </p:spPr>
      </p:sp>
      <p:sp>
        <p:nvSpPr>
          <p:cNvPr id="1136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noTextEdit="1"/>
          </p:cNvSpPr>
          <p:nvPr>
            <p:ph type="sldImg"/>
          </p:nvPr>
        </p:nvSpPr>
        <p:spPr>
          <a:xfrm>
            <a:off x="903288" y="685800"/>
            <a:ext cx="5051425" cy="3429000"/>
          </a:xfrm>
          <a:ln/>
        </p:spPr>
      </p:sp>
      <p:sp>
        <p:nvSpPr>
          <p:cNvPr id="114691" name="Rectangle 3"/>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ChangeArrowheads="1" noTextEdit="1"/>
          </p:cNvSpPr>
          <p:nvPr>
            <p:ph type="sldImg"/>
          </p:nvPr>
        </p:nvSpPr>
        <p:spPr>
          <a:ln/>
        </p:spPr>
      </p:sp>
      <p:sp>
        <p:nvSpPr>
          <p:cNvPr id="1157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noTextEdit="1"/>
          </p:cNvSpPr>
          <p:nvPr>
            <p:ph type="sldImg"/>
          </p:nvPr>
        </p:nvSpPr>
        <p:spPr>
          <a:xfrm>
            <a:off x="901700" y="684213"/>
            <a:ext cx="5056188" cy="3432175"/>
          </a:xfrm>
          <a:ln/>
        </p:spPr>
      </p:sp>
      <p:sp>
        <p:nvSpPr>
          <p:cNvPr id="116739" name="Rectangle 3"/>
          <p:cNvSpPr>
            <a:spLocks noGrp="1" noChangeArrowheads="1"/>
          </p:cNvSpPr>
          <p:nvPr>
            <p:ph type="body" idx="1"/>
          </p:nvPr>
        </p:nvSpPr>
        <p:spPr>
          <a:xfrm>
            <a:off x="914400" y="4343400"/>
            <a:ext cx="50292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ChangeArrowheads="1" noTextEdit="1"/>
          </p:cNvSpPr>
          <p:nvPr>
            <p:ph type="sldImg"/>
          </p:nvPr>
        </p:nvSpPr>
        <p:spPr>
          <a:xfrm>
            <a:off x="901700" y="684213"/>
            <a:ext cx="5056188" cy="3432175"/>
          </a:xfrm>
          <a:ln/>
        </p:spPr>
      </p:sp>
      <p:sp>
        <p:nvSpPr>
          <p:cNvPr id="117763" name="Rectangle 3"/>
          <p:cNvSpPr>
            <a:spLocks noGrp="1" noChangeArrowheads="1"/>
          </p:cNvSpPr>
          <p:nvPr>
            <p:ph type="body" idx="1"/>
          </p:nvPr>
        </p:nvSpPr>
        <p:spPr>
          <a:xfrm>
            <a:off x="914400" y="4343400"/>
            <a:ext cx="50292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noTextEdit="1"/>
          </p:cNvSpPr>
          <p:nvPr>
            <p:ph type="sldImg"/>
          </p:nvPr>
        </p:nvSpPr>
        <p:spPr>
          <a:xfrm>
            <a:off x="901700" y="684213"/>
            <a:ext cx="5056188" cy="3432175"/>
          </a:xfrm>
          <a:ln/>
        </p:spPr>
      </p:sp>
      <p:sp>
        <p:nvSpPr>
          <p:cNvPr id="118787" name="Rectangle 3"/>
          <p:cNvSpPr>
            <a:spLocks noGrp="1" noChangeArrowheads="1"/>
          </p:cNvSpPr>
          <p:nvPr>
            <p:ph type="body" idx="1"/>
          </p:nvPr>
        </p:nvSpPr>
        <p:spPr>
          <a:xfrm>
            <a:off x="914400" y="4343400"/>
            <a:ext cx="50292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ChangeArrowheads="1" noTextEdit="1"/>
          </p:cNvSpPr>
          <p:nvPr>
            <p:ph type="sldImg"/>
          </p:nvPr>
        </p:nvSpPr>
        <p:spPr>
          <a:xfrm>
            <a:off x="901700" y="684213"/>
            <a:ext cx="5056188" cy="3432175"/>
          </a:xfrm>
          <a:ln/>
        </p:spPr>
      </p:sp>
      <p:sp>
        <p:nvSpPr>
          <p:cNvPr id="119811" name="Rectangle 3"/>
          <p:cNvSpPr>
            <a:spLocks noGrp="1" noChangeArrowheads="1"/>
          </p:cNvSpPr>
          <p:nvPr>
            <p:ph type="body" idx="1"/>
          </p:nvPr>
        </p:nvSpPr>
        <p:spPr>
          <a:xfrm>
            <a:off x="914400" y="4343400"/>
            <a:ext cx="50292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ChangeArrowheads="1" noTextEdit="1"/>
          </p:cNvSpPr>
          <p:nvPr>
            <p:ph type="sldImg"/>
          </p:nvPr>
        </p:nvSpPr>
        <p:spPr>
          <a:xfrm>
            <a:off x="901700" y="684213"/>
            <a:ext cx="5056188" cy="3432175"/>
          </a:xfrm>
          <a:ln/>
        </p:spPr>
      </p:sp>
      <p:sp>
        <p:nvSpPr>
          <p:cNvPr id="120835" name="Rectangle 3"/>
          <p:cNvSpPr>
            <a:spLocks noGrp="1" noChangeArrowheads="1"/>
          </p:cNvSpPr>
          <p:nvPr>
            <p:ph type="body" idx="1"/>
          </p:nvPr>
        </p:nvSpPr>
        <p:spPr>
          <a:xfrm>
            <a:off x="914400" y="4343400"/>
            <a:ext cx="50292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noTextEdit="1"/>
          </p:cNvSpPr>
          <p:nvPr>
            <p:ph type="sldImg"/>
          </p:nvPr>
        </p:nvSpPr>
        <p:spPr>
          <a:ln/>
        </p:spPr>
      </p:sp>
      <p:sp>
        <p:nvSpPr>
          <p:cNvPr id="1218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noTextEdit="1"/>
          </p:cNvSpPr>
          <p:nvPr>
            <p:ph type="sldImg"/>
          </p:nvPr>
        </p:nvSpPr>
        <p:spPr>
          <a:ln/>
        </p:spPr>
      </p:sp>
      <p:sp>
        <p:nvSpPr>
          <p:cNvPr id="1228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ChangeArrowheads="1" noTextEdit="1"/>
          </p:cNvSpPr>
          <p:nvPr>
            <p:ph type="sldImg"/>
          </p:nvPr>
        </p:nvSpPr>
        <p:spPr>
          <a:ln/>
        </p:spPr>
      </p:sp>
      <p:sp>
        <p:nvSpPr>
          <p:cNvPr id="1239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noTextEdit="1"/>
          </p:cNvSpPr>
          <p:nvPr>
            <p:ph type="sldImg"/>
          </p:nvPr>
        </p:nvSpPr>
        <p:spPr>
          <a:ln/>
        </p:spPr>
      </p:sp>
      <p:sp>
        <p:nvSpPr>
          <p:cNvPr id="1249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Show MRIcron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noTextEdit="1"/>
          </p:cNvSpPr>
          <p:nvPr>
            <p:ph type="sldImg"/>
          </p:nvPr>
        </p:nvSpPr>
        <p:spPr>
          <a:ln/>
        </p:spPr>
      </p:sp>
      <p:sp>
        <p:nvSpPr>
          <p:cNvPr id="1259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noTextEdit="1"/>
          </p:cNvSpPr>
          <p:nvPr>
            <p:ph type="sldImg"/>
          </p:nvPr>
        </p:nvSpPr>
        <p:spPr>
          <a:ln/>
        </p:spPr>
      </p:sp>
      <p:sp>
        <p:nvSpPr>
          <p:cNvPr id="1269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noTextEdit="1"/>
          </p:cNvSpPr>
          <p:nvPr>
            <p:ph type="sldImg"/>
          </p:nvPr>
        </p:nvSpPr>
        <p:spPr>
          <a:ln/>
        </p:spPr>
      </p:sp>
      <p:sp>
        <p:nvSpPr>
          <p:cNvPr id="1280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noTextEdit="1"/>
          </p:cNvSpPr>
          <p:nvPr>
            <p:ph type="sldImg"/>
          </p:nvPr>
        </p:nvSpPr>
        <p:spPr>
          <a:xfrm>
            <a:off x="904875" y="685800"/>
            <a:ext cx="5051425" cy="3429000"/>
          </a:xfrm>
          <a:ln/>
        </p:spPr>
      </p:sp>
      <p:sp>
        <p:nvSpPr>
          <p:cNvPr id="129027" name="Rectangle 3"/>
          <p:cNvSpPr>
            <a:spLocks noGrp="1" noChangeArrowheads="1"/>
          </p:cNvSpPr>
          <p:nvPr>
            <p:ph type="body" idx="1"/>
          </p:nvPr>
        </p:nvSpPr>
        <p:spPr>
          <a:xfrm>
            <a:off x="914400" y="4343400"/>
            <a:ext cx="50292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noTextEdit="1"/>
          </p:cNvSpPr>
          <p:nvPr>
            <p:ph type="sldImg"/>
          </p:nvPr>
        </p:nvSpPr>
        <p:spPr>
          <a:xfrm>
            <a:off x="904875" y="685800"/>
            <a:ext cx="5051425" cy="3429000"/>
          </a:xfrm>
          <a:ln/>
        </p:spPr>
      </p:sp>
      <p:sp>
        <p:nvSpPr>
          <p:cNvPr id="130051" name="Rectangle 3"/>
          <p:cNvSpPr>
            <a:spLocks noGrp="1" noChangeArrowheads="1"/>
          </p:cNvSpPr>
          <p:nvPr>
            <p:ph type="body" idx="1"/>
          </p:nvPr>
        </p:nvSpPr>
        <p:spPr>
          <a:xfrm>
            <a:off x="914400" y="4343400"/>
            <a:ext cx="50292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ChangeArrowheads="1" noTextEdit="1"/>
          </p:cNvSpPr>
          <p:nvPr>
            <p:ph type="sldImg"/>
          </p:nvPr>
        </p:nvSpPr>
        <p:spPr>
          <a:xfrm>
            <a:off x="914400" y="692150"/>
            <a:ext cx="5030788" cy="3414713"/>
          </a:xfrm>
          <a:ln/>
        </p:spPr>
      </p:sp>
      <p:sp>
        <p:nvSpPr>
          <p:cNvPr id="132099" name="Rectangle 3"/>
          <p:cNvSpPr>
            <a:spLocks noGrp="1" noChangeArrowheads="1"/>
          </p:cNvSpPr>
          <p:nvPr>
            <p:ph type="body" idx="1"/>
          </p:nvPr>
        </p:nvSpPr>
        <p:spPr>
          <a:xfrm>
            <a:off x="914400" y="4341813"/>
            <a:ext cx="5029200" cy="41163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834" tIns="49917" rIns="99834" bIns="49917"/>
          <a:lstStyle/>
          <a:p>
            <a:pPr>
              <a:buFontTx/>
              <a:buChar char="•"/>
            </a:pPr>
            <a:r>
              <a:rPr lang="en-US" sz="800">
                <a:latin typeface="Times New Roman" charset="0"/>
              </a:rPr>
              <a:t>to emphasize that only the </a:t>
            </a:r>
            <a:r>
              <a:rPr lang="en-US" sz="800" i="1">
                <a:latin typeface="Times New Roman" charset="0"/>
              </a:rPr>
              <a:t>venous</a:t>
            </a:r>
            <a:r>
              <a:rPr lang="en-US" sz="800">
                <a:latin typeface="Times New Roman" charset="0"/>
              </a:rPr>
              <a:t> circulation matters in fMRI, I drew this schematic figure showing how deoxyhemoglobin arises in tissues.  This square region [point] represents a perfused tissue volume element.  These light blue molecules represent water within the tissue, which produces most of the MRI signal.  The flow of blood through the volume element is regulated by varying the tone of smooth muscles in the walls of small arterial vessels. </a:t>
            </a:r>
            <a:r>
              <a:rPr lang="en-US" sz="800" i="1">
                <a:latin typeface="Times New Roman" charset="0"/>
              </a:rPr>
              <a:t>Arterial</a:t>
            </a:r>
            <a:r>
              <a:rPr lang="en-US" sz="800">
                <a:latin typeface="Times New Roman" charset="0"/>
              </a:rPr>
              <a:t> dHb levels are negligible in healthy individuals, though, so the arterial blood doesn’t normally influence the BOLD signal.  In the capillaries, oxygen is removed from HbO</a:t>
            </a:r>
            <a:r>
              <a:rPr lang="en-US" sz="800" baseline="-25000">
                <a:latin typeface="Times New Roman" charset="0"/>
              </a:rPr>
              <a:t>2</a:t>
            </a:r>
            <a:r>
              <a:rPr lang="en-US" sz="800">
                <a:latin typeface="Times New Roman" charset="0"/>
              </a:rPr>
              <a:t>, introducing blue, paramagnetic deoxyhemoglobin into the venous circulation.  </a:t>
            </a:r>
          </a:p>
          <a:p>
            <a:pPr>
              <a:buFontTx/>
              <a:buChar char="•"/>
            </a:pPr>
            <a:r>
              <a:rPr lang="en-US" sz="800">
                <a:latin typeface="Times New Roman" charset="0"/>
              </a:rPr>
              <a:t>this scenario occurs in every volume element of an MR image; for our purposes, arterial blood can be ignored and we need only consider the state of venous blood throughout the brain, which is uniformly </a:t>
            </a:r>
            <a:r>
              <a:rPr lang="en-US" sz="800" i="1">
                <a:latin typeface="Times New Roman" charset="0"/>
              </a:rPr>
              <a:t>blue</a:t>
            </a:r>
            <a:r>
              <a:rPr lang="en-US" sz="800">
                <a:latin typeface="Times New Roman" charset="0"/>
              </a:rPr>
              <a:t> at rest.</a:t>
            </a:r>
          </a:p>
          <a:p>
            <a:pPr>
              <a:buFontTx/>
              <a:buChar char="•"/>
            </a:pPr>
            <a:r>
              <a:rPr lang="en-US" sz="800">
                <a:latin typeface="Times New Roman" charset="0"/>
              </a:rPr>
              <a:t>During increased perfusion, venous blood almost always becomes redder, though.</a:t>
            </a:r>
          </a:p>
          <a:p>
            <a:pPr>
              <a:buFontTx/>
              <a:buChar char="•"/>
            </a:pPr>
            <a:endParaRPr lang="en-US" sz="900">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noTextEdit="1"/>
          </p:cNvSpPr>
          <p:nvPr>
            <p:ph type="sldImg"/>
          </p:nvPr>
        </p:nvSpPr>
        <p:spPr>
          <a:ln/>
        </p:spPr>
      </p:sp>
      <p:sp>
        <p:nvSpPr>
          <p:cNvPr id="880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ChangeArrowheads="1" noTextEdit="1"/>
          </p:cNvSpPr>
          <p:nvPr>
            <p:ph type="sldImg"/>
          </p:nvPr>
        </p:nvSpPr>
        <p:spPr>
          <a:xfrm>
            <a:off x="914400" y="692150"/>
            <a:ext cx="5030788" cy="3414713"/>
          </a:xfrm>
          <a:ln/>
        </p:spPr>
      </p:sp>
      <p:sp>
        <p:nvSpPr>
          <p:cNvPr id="133123" name="Rectangle 3"/>
          <p:cNvSpPr>
            <a:spLocks noGrp="1" noChangeArrowheads="1"/>
          </p:cNvSpPr>
          <p:nvPr>
            <p:ph type="body" idx="1"/>
          </p:nvPr>
        </p:nvSpPr>
        <p:spPr>
          <a:xfrm>
            <a:off x="914400" y="4341813"/>
            <a:ext cx="5029200" cy="41163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834" tIns="49917" rIns="99834" bIns="49917"/>
          <a:lstStyle/>
          <a:p>
            <a:pPr>
              <a:buFontTx/>
              <a:buChar char="•"/>
            </a:pPr>
            <a:r>
              <a:rPr lang="en-US" sz="700">
                <a:latin typeface="Times New Roman" charset="0"/>
              </a:rPr>
              <a:t>This slide illustrates the two MRI-relevant consequences of increased cerebral blood flow. </a:t>
            </a:r>
          </a:p>
          <a:p>
            <a:pPr>
              <a:buFontTx/>
              <a:buChar char="•"/>
            </a:pPr>
            <a:r>
              <a:rPr lang="en-US" sz="700">
                <a:latin typeface="Times New Roman" charset="0"/>
              </a:rPr>
              <a:t>Increased oxygenation of venous blood, shown by coloring the blood violet here, is by far the most important effect, as it causes the tissue MR signal to decay more slowly and makes decay-sensitive images brighter. </a:t>
            </a:r>
          </a:p>
          <a:p>
            <a:pPr>
              <a:buFontTx/>
              <a:buChar char="•"/>
            </a:pPr>
            <a:r>
              <a:rPr lang="en-US" sz="700">
                <a:latin typeface="Times New Roman" charset="0"/>
              </a:rPr>
              <a:t>A secondary consequence of increased perfusion is a passive inflation of the highly compliant venous vessels, whose walls lack the muscular </a:t>
            </a:r>
            <a:r>
              <a:rPr lang="en-US" sz="700" i="1">
                <a:latin typeface="Times New Roman" charset="0"/>
              </a:rPr>
              <a:t>tone</a:t>
            </a:r>
            <a:r>
              <a:rPr lang="en-US" sz="700">
                <a:latin typeface="Times New Roman" charset="0"/>
              </a:rPr>
              <a:t> of the arteriolar vessels used to regulate perfusion.  This causes an increase in </a:t>
            </a:r>
            <a:r>
              <a:rPr lang="en-US" sz="700" i="1">
                <a:latin typeface="Times New Roman" charset="0"/>
              </a:rPr>
              <a:t>Cerebral Blood Volume</a:t>
            </a:r>
            <a:r>
              <a:rPr lang="en-US" sz="700">
                <a:latin typeface="Times New Roman" charset="0"/>
              </a:rPr>
              <a:t>.</a:t>
            </a:r>
          </a:p>
          <a:p>
            <a:pPr>
              <a:buFontTx/>
              <a:buChar char="•"/>
            </a:pPr>
            <a:r>
              <a:rPr lang="en-US" sz="700">
                <a:latin typeface="Times New Roman" charset="0"/>
              </a:rPr>
              <a:t>The increase in venous blood volume </a:t>
            </a:r>
            <a:r>
              <a:rPr lang="en-US" sz="700" i="1">
                <a:latin typeface="Times New Roman" charset="0"/>
              </a:rPr>
              <a:t>adds</a:t>
            </a:r>
            <a:r>
              <a:rPr lang="en-US" sz="700">
                <a:latin typeface="Times New Roman" charset="0"/>
              </a:rPr>
              <a:t> to the total amount of dHb in the tissue volume element, slightly counteracting the dilution of dHb caused by the increase in blood supply.</a:t>
            </a:r>
          </a:p>
          <a:p>
            <a:pPr>
              <a:buFontTx/>
              <a:buChar char="•"/>
            </a:pPr>
            <a:r>
              <a:rPr lang="en-US" sz="700">
                <a:latin typeface="Times New Roman" charset="0"/>
              </a:rPr>
              <a:t>Although these two effects - blood volume and deoxyhemoglobin dilution - compete, the dilution effect is by far the dominant one.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noTextEdit="1"/>
          </p:cNvSpPr>
          <p:nvPr>
            <p:ph type="sldImg"/>
          </p:nvPr>
        </p:nvSpPr>
        <p:spPr>
          <a:ln/>
        </p:spPr>
      </p:sp>
      <p:sp>
        <p:nvSpPr>
          <p:cNvPr id="1341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noTextEdit="1"/>
          </p:cNvSpPr>
          <p:nvPr>
            <p:ph type="sldImg"/>
          </p:nvPr>
        </p:nvSpPr>
        <p:spPr>
          <a:xfrm>
            <a:off x="901700" y="684213"/>
            <a:ext cx="5056188" cy="3432175"/>
          </a:xfrm>
          <a:ln/>
        </p:spPr>
      </p:sp>
      <p:sp>
        <p:nvSpPr>
          <p:cNvPr id="135171" name="Rectangle 3"/>
          <p:cNvSpPr>
            <a:spLocks noGrp="1" noChangeArrowheads="1"/>
          </p:cNvSpPr>
          <p:nvPr>
            <p:ph type="body" idx="1"/>
          </p:nvPr>
        </p:nvSpPr>
        <p:spPr>
          <a:xfrm>
            <a:off x="914400" y="4343400"/>
            <a:ext cx="50292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noTextEdit="1"/>
          </p:cNvSpPr>
          <p:nvPr>
            <p:ph type="sldImg"/>
          </p:nvPr>
        </p:nvSpPr>
        <p:spPr>
          <a:xfrm>
            <a:off x="901700" y="684213"/>
            <a:ext cx="5056188" cy="3432175"/>
          </a:xfrm>
          <a:ln/>
        </p:spPr>
      </p:sp>
      <p:sp>
        <p:nvSpPr>
          <p:cNvPr id="136195" name="Rectangle 3"/>
          <p:cNvSpPr>
            <a:spLocks noGrp="1" noChangeArrowheads="1"/>
          </p:cNvSpPr>
          <p:nvPr>
            <p:ph type="body" idx="1"/>
          </p:nvPr>
        </p:nvSpPr>
        <p:spPr>
          <a:xfrm>
            <a:off x="914400" y="4343400"/>
            <a:ext cx="5029200" cy="41163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fMRI used for presurgical mapping—find brains areas important for motor/language so surgeon doesn</a:t>
            </a:r>
            <a:r>
              <a:rPr lang="ja-JP" altLang="en-US">
                <a:latin typeface="Times New Roman" charset="0"/>
              </a:rPr>
              <a:t>’</a:t>
            </a:r>
            <a:r>
              <a:rPr lang="en-US">
                <a:latin typeface="Times New Roman" charset="0"/>
              </a:rPr>
              <a:t>t damage them</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noTextEdit="1"/>
          </p:cNvSpPr>
          <p:nvPr>
            <p:ph type="sldImg"/>
          </p:nvPr>
        </p:nvSpPr>
        <p:spPr>
          <a:xfrm>
            <a:off x="901700" y="684213"/>
            <a:ext cx="5056188" cy="3432175"/>
          </a:xfrm>
          <a:ln/>
        </p:spPr>
      </p:sp>
      <p:sp>
        <p:nvSpPr>
          <p:cNvPr id="137219" name="Rectangle 3"/>
          <p:cNvSpPr>
            <a:spLocks noGrp="1" noChangeArrowheads="1"/>
          </p:cNvSpPr>
          <p:nvPr>
            <p:ph type="body" idx="1"/>
          </p:nvPr>
        </p:nvSpPr>
        <p:spPr>
          <a:xfrm>
            <a:off x="914400" y="4343400"/>
            <a:ext cx="5029200" cy="41163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ChangeArrowheads="1" noTextEdit="1"/>
          </p:cNvSpPr>
          <p:nvPr>
            <p:ph type="sldImg"/>
          </p:nvPr>
        </p:nvSpPr>
        <p:spPr>
          <a:ln/>
        </p:spPr>
      </p:sp>
      <p:sp>
        <p:nvSpPr>
          <p:cNvPr id="1382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noTextEdit="1"/>
          </p:cNvSpPr>
          <p:nvPr>
            <p:ph type="sldImg"/>
          </p:nvPr>
        </p:nvSpPr>
        <p:spPr>
          <a:ln/>
        </p:spPr>
      </p:sp>
      <p:sp>
        <p:nvSpPr>
          <p:cNvPr id="1392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ChangeArrowheads="1" noTextEdit="1"/>
          </p:cNvSpPr>
          <p:nvPr>
            <p:ph type="sldImg"/>
          </p:nvPr>
        </p:nvSpPr>
        <p:spPr>
          <a:ln/>
        </p:spPr>
      </p:sp>
      <p:sp>
        <p:nvSpPr>
          <p:cNvPr id="1402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Show movie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ChangeArrowheads="1" noTextEdit="1"/>
          </p:cNvSpPr>
          <p:nvPr>
            <p:ph type="sldImg"/>
          </p:nvPr>
        </p:nvSpPr>
        <p:spPr>
          <a:ln/>
        </p:spPr>
      </p:sp>
      <p:sp>
        <p:nvSpPr>
          <p:cNvPr id="1413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ChangeArrowheads="1" noTextEdit="1"/>
          </p:cNvSpPr>
          <p:nvPr>
            <p:ph type="sldImg"/>
          </p:nvPr>
        </p:nvSpPr>
        <p:spPr>
          <a:ln/>
        </p:spPr>
      </p:sp>
      <p:sp>
        <p:nvSpPr>
          <p:cNvPr id="1423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The thickness of gray matter is a sensitive measure of pathology, and can provide early diagnosis of Alzheimer</a:t>
            </a:r>
            <a:r>
              <a:rPr lang="ja-JP" altLang="en-US">
                <a:latin typeface="Times New Roman" charset="0"/>
              </a:rPr>
              <a:t>’</a:t>
            </a:r>
            <a:r>
              <a:rPr lang="en-US">
                <a:latin typeface="Times New Roman" charset="0"/>
              </a:rPr>
              <a:t>s and Parkinson</a:t>
            </a:r>
            <a:r>
              <a:rPr lang="ja-JP" altLang="en-US">
                <a:latin typeface="Times New Roman" charset="0"/>
              </a:rPr>
              <a:t>’</a:t>
            </a:r>
            <a:r>
              <a:rPr lang="en-US">
                <a:latin typeface="Times New Roman" charset="0"/>
              </a:rPr>
              <a: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ChangeArrowheads="1" noTextEdit="1"/>
          </p:cNvSpPr>
          <p:nvPr>
            <p:ph type="sldImg"/>
          </p:nvPr>
        </p:nvSpPr>
        <p:spPr>
          <a:ln/>
        </p:spPr>
      </p:sp>
      <p:sp>
        <p:nvSpPr>
          <p:cNvPr id="1433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noTextEdit="1"/>
          </p:cNvSpPr>
          <p:nvPr>
            <p:ph type="sldImg"/>
          </p:nvPr>
        </p:nvSpPr>
        <p:spPr>
          <a:xfrm>
            <a:off x="903288" y="685800"/>
            <a:ext cx="5051425" cy="3429000"/>
          </a:xfrm>
          <a:ln/>
        </p:spPr>
      </p:sp>
      <p:sp>
        <p:nvSpPr>
          <p:cNvPr id="144387" name="Rectangle 3"/>
          <p:cNvSpPr>
            <a:spLocks noGrp="1" noChangeArrowheads="1"/>
          </p:cNvSpPr>
          <p:nvPr>
            <p:ph type="body" idx="1"/>
          </p:nvPr>
        </p:nvSpPr>
        <p:spPr>
          <a:xfrm>
            <a:off x="914400" y="4343400"/>
            <a:ext cx="50292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noTextEdit="1"/>
          </p:cNvSpPr>
          <p:nvPr>
            <p:ph type="sldImg"/>
          </p:nvPr>
        </p:nvSpPr>
        <p:spPr>
          <a:ln/>
        </p:spPr>
      </p:sp>
      <p:sp>
        <p:nvSpPr>
          <p:cNvPr id="1454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noTextEdit="1"/>
          </p:cNvSpPr>
          <p:nvPr>
            <p:ph type="sldImg"/>
          </p:nvPr>
        </p:nvSpPr>
        <p:spPr>
          <a:xfrm>
            <a:off x="903288" y="685800"/>
            <a:ext cx="5051425" cy="3429000"/>
          </a:xfrm>
          <a:ln/>
        </p:spPr>
      </p:sp>
      <p:sp>
        <p:nvSpPr>
          <p:cNvPr id="146435" name="Rectangle 3"/>
          <p:cNvSpPr>
            <a:spLocks noGrp="1" noChangeArrowheads="1"/>
          </p:cNvSpPr>
          <p:nvPr>
            <p:ph type="body" idx="1"/>
          </p:nvPr>
        </p:nvSpPr>
        <p:spPr>
          <a:xfrm>
            <a:off x="914400" y="4343400"/>
            <a:ext cx="50292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ChangeArrowheads="1" noTextEdit="1"/>
          </p:cNvSpPr>
          <p:nvPr>
            <p:ph type="sldImg"/>
          </p:nvPr>
        </p:nvSpPr>
        <p:spPr>
          <a:ln/>
        </p:spPr>
      </p:sp>
      <p:sp>
        <p:nvSpPr>
          <p:cNvPr id="1474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ChangeArrowheads="1" noTextEdit="1"/>
          </p:cNvSpPr>
          <p:nvPr>
            <p:ph type="sldImg"/>
          </p:nvPr>
        </p:nvSpPr>
        <p:spPr>
          <a:ln/>
        </p:spPr>
      </p:sp>
      <p:sp>
        <p:nvSpPr>
          <p:cNvPr id="1484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ChangeArrowheads="1" noTextEdit="1"/>
          </p:cNvSpPr>
          <p:nvPr>
            <p:ph type="sldImg"/>
          </p:nvPr>
        </p:nvSpPr>
        <p:spPr>
          <a:ln/>
        </p:spPr>
      </p:sp>
      <p:sp>
        <p:nvSpPr>
          <p:cNvPr id="1495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Sometimes EEG/MEG are combined with MRI for greater resolution.</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noTextEdit="1"/>
          </p:cNvSpPr>
          <p:nvPr>
            <p:ph type="sldImg"/>
          </p:nvPr>
        </p:nvSpPr>
        <p:spPr>
          <a:ln/>
        </p:spPr>
      </p:sp>
      <p:sp>
        <p:nvSpPr>
          <p:cNvPr id="1505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noTextEdit="1"/>
          </p:cNvSpPr>
          <p:nvPr>
            <p:ph type="sldImg"/>
          </p:nvPr>
        </p:nvSpPr>
        <p:spPr>
          <a:ln/>
        </p:spPr>
      </p:sp>
      <p:sp>
        <p:nvSpPr>
          <p:cNvPr id="901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noTextEdit="1"/>
          </p:cNvSpPr>
          <p:nvPr>
            <p:ph type="sldImg"/>
          </p:nvPr>
        </p:nvSpPr>
        <p:spPr>
          <a:ln/>
        </p:spPr>
      </p:sp>
      <p:sp>
        <p:nvSpPr>
          <p:cNvPr id="911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noTextEdit="1"/>
          </p:cNvSpPr>
          <p:nvPr>
            <p:ph type="sldImg"/>
          </p:nvPr>
        </p:nvSpPr>
        <p:spPr>
          <a:ln/>
        </p:spPr>
      </p:sp>
      <p:sp>
        <p:nvSpPr>
          <p:cNvPr id="921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1363" y="2082800"/>
            <a:ext cx="8393112" cy="1436688"/>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1138" y="3797300"/>
            <a:ext cx="6913562" cy="171291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92505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3409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42138" y="206375"/>
            <a:ext cx="1898650" cy="57515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41425" y="206375"/>
            <a:ext cx="5548313" cy="57515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4487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1380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79463" y="4306888"/>
            <a:ext cx="8394700" cy="133191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79463" y="2840038"/>
            <a:ext cx="8394700" cy="14668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02244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41425" y="1935163"/>
            <a:ext cx="3722688" cy="4022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6513" y="1935163"/>
            <a:ext cx="3724275" cy="4022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26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3713" y="268288"/>
            <a:ext cx="8888412" cy="1117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3713" y="1500188"/>
            <a:ext cx="4364037" cy="625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3713" y="2125663"/>
            <a:ext cx="4364037" cy="3860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16500" y="1500188"/>
            <a:ext cx="4365625" cy="625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16500" y="2125663"/>
            <a:ext cx="4365625" cy="3860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39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30896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796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3713" y="266700"/>
            <a:ext cx="3249612" cy="1135063"/>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60800" y="266700"/>
            <a:ext cx="5521325" cy="5719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3713" y="1401763"/>
            <a:ext cx="3249612" cy="45847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20450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35163" y="4691063"/>
            <a:ext cx="5926137" cy="554037"/>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35163" y="598488"/>
            <a:ext cx="5926137" cy="40211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35163" y="5245100"/>
            <a:ext cx="5926137" cy="787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354465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bwMode="auto">
          <a:xfrm>
            <a:off x="1241425" y="206375"/>
            <a:ext cx="7599363"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87312" tIns="44450" rIns="87312" bIns="44450" numCol="1" anchor="b"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body" idx="1"/>
          </p:nvPr>
        </p:nvSpPr>
        <p:spPr bwMode="auto">
          <a:xfrm>
            <a:off x="1241425" y="1935163"/>
            <a:ext cx="7599363" cy="4022725"/>
          </a:xfrm>
          <a:prstGeom prst="rect">
            <a:avLst/>
          </a:prstGeom>
          <a:noFill/>
          <a:ln w="12700">
            <a:noFill/>
            <a:miter lim="800000"/>
            <a:headEnd/>
            <a:tailEnd/>
          </a:ln>
          <a:effectLst/>
        </p:spPr>
        <p:txBody>
          <a:bodyPr vert="horz" wrap="square" lIns="87312" tIns="44450" rIns="87312"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846138" rtl="0" eaLnBrk="0" fontAlgn="base" hangingPunct="0">
        <a:spcBef>
          <a:spcPct val="0"/>
        </a:spcBef>
        <a:spcAft>
          <a:spcPct val="0"/>
        </a:spcAft>
        <a:defRPr sz="3400">
          <a:solidFill>
            <a:schemeClr val="tx2"/>
          </a:solidFill>
          <a:latin typeface="+mj-lt"/>
          <a:ea typeface="ＭＳ Ｐゴシック" charset="0"/>
          <a:cs typeface="+mj-cs"/>
        </a:defRPr>
      </a:lvl1pPr>
      <a:lvl2pPr algn="l" defTabSz="846138" rtl="0" eaLnBrk="0" fontAlgn="base" hangingPunct="0">
        <a:spcBef>
          <a:spcPct val="0"/>
        </a:spcBef>
        <a:spcAft>
          <a:spcPct val="0"/>
        </a:spcAft>
        <a:defRPr sz="3400">
          <a:solidFill>
            <a:schemeClr val="tx2"/>
          </a:solidFill>
          <a:latin typeface="Arial" charset="0"/>
          <a:ea typeface="ＭＳ Ｐゴシック" charset="0"/>
        </a:defRPr>
      </a:lvl2pPr>
      <a:lvl3pPr algn="l" defTabSz="846138" rtl="0" eaLnBrk="0" fontAlgn="base" hangingPunct="0">
        <a:spcBef>
          <a:spcPct val="0"/>
        </a:spcBef>
        <a:spcAft>
          <a:spcPct val="0"/>
        </a:spcAft>
        <a:defRPr sz="3400">
          <a:solidFill>
            <a:schemeClr val="tx2"/>
          </a:solidFill>
          <a:latin typeface="Arial" charset="0"/>
          <a:ea typeface="ＭＳ Ｐゴシック" charset="0"/>
        </a:defRPr>
      </a:lvl3pPr>
      <a:lvl4pPr algn="l" defTabSz="846138" rtl="0" eaLnBrk="0" fontAlgn="base" hangingPunct="0">
        <a:spcBef>
          <a:spcPct val="0"/>
        </a:spcBef>
        <a:spcAft>
          <a:spcPct val="0"/>
        </a:spcAft>
        <a:defRPr sz="3400">
          <a:solidFill>
            <a:schemeClr val="tx2"/>
          </a:solidFill>
          <a:latin typeface="Arial" charset="0"/>
          <a:ea typeface="ＭＳ Ｐゴシック" charset="0"/>
        </a:defRPr>
      </a:lvl4pPr>
      <a:lvl5pPr algn="l" defTabSz="846138" rtl="0" eaLnBrk="0" fontAlgn="base" hangingPunct="0">
        <a:spcBef>
          <a:spcPct val="0"/>
        </a:spcBef>
        <a:spcAft>
          <a:spcPct val="0"/>
        </a:spcAft>
        <a:defRPr sz="3400">
          <a:solidFill>
            <a:schemeClr val="tx2"/>
          </a:solidFill>
          <a:latin typeface="Arial" charset="0"/>
          <a:ea typeface="ＭＳ Ｐゴシック" charset="0"/>
        </a:defRPr>
      </a:lvl5pPr>
      <a:lvl6pPr marL="457200" algn="l" defTabSz="846138" rtl="0" eaLnBrk="0" fontAlgn="base" hangingPunct="0">
        <a:spcBef>
          <a:spcPct val="0"/>
        </a:spcBef>
        <a:spcAft>
          <a:spcPct val="0"/>
        </a:spcAft>
        <a:defRPr sz="3400">
          <a:solidFill>
            <a:schemeClr val="tx2"/>
          </a:solidFill>
          <a:latin typeface="Arial" charset="0"/>
        </a:defRPr>
      </a:lvl6pPr>
      <a:lvl7pPr marL="914400" algn="l" defTabSz="846138" rtl="0" eaLnBrk="0" fontAlgn="base" hangingPunct="0">
        <a:spcBef>
          <a:spcPct val="0"/>
        </a:spcBef>
        <a:spcAft>
          <a:spcPct val="0"/>
        </a:spcAft>
        <a:defRPr sz="3400">
          <a:solidFill>
            <a:schemeClr val="tx2"/>
          </a:solidFill>
          <a:latin typeface="Arial" charset="0"/>
        </a:defRPr>
      </a:lvl7pPr>
      <a:lvl8pPr marL="1371600" algn="l" defTabSz="846138" rtl="0" eaLnBrk="0" fontAlgn="base" hangingPunct="0">
        <a:spcBef>
          <a:spcPct val="0"/>
        </a:spcBef>
        <a:spcAft>
          <a:spcPct val="0"/>
        </a:spcAft>
        <a:defRPr sz="3400">
          <a:solidFill>
            <a:schemeClr val="tx2"/>
          </a:solidFill>
          <a:latin typeface="Arial" charset="0"/>
        </a:defRPr>
      </a:lvl8pPr>
      <a:lvl9pPr marL="1828800" algn="l" defTabSz="846138" rtl="0" eaLnBrk="0" fontAlgn="base" hangingPunct="0">
        <a:spcBef>
          <a:spcPct val="0"/>
        </a:spcBef>
        <a:spcAft>
          <a:spcPct val="0"/>
        </a:spcAft>
        <a:defRPr sz="3400">
          <a:solidFill>
            <a:schemeClr val="tx2"/>
          </a:solidFill>
          <a:latin typeface="Arial" charset="0"/>
        </a:defRPr>
      </a:lvl9pPr>
    </p:titleStyle>
    <p:bodyStyle>
      <a:lvl1pPr marL="317500" indent="-317500" algn="l" defTabSz="846138" rtl="0" eaLnBrk="0" fontAlgn="base" hangingPunct="0">
        <a:spcBef>
          <a:spcPct val="20000"/>
        </a:spcBef>
        <a:spcAft>
          <a:spcPct val="0"/>
        </a:spcAft>
        <a:buClr>
          <a:schemeClr val="accent2"/>
        </a:buClr>
        <a:buFont typeface="Wingdings" charset="0"/>
        <a:buChar char="§"/>
        <a:defRPr sz="3000">
          <a:solidFill>
            <a:schemeClr val="tx1"/>
          </a:solidFill>
          <a:effectLst>
            <a:outerShdw blurRad="38100" dist="38100" dir="2700000" algn="tl">
              <a:srgbClr val="000000"/>
            </a:outerShdw>
          </a:effectLst>
          <a:latin typeface="+mn-lt"/>
          <a:ea typeface="ＭＳ Ｐゴシック" charset="0"/>
          <a:cs typeface="+mn-cs"/>
        </a:defRPr>
      </a:lvl1pPr>
      <a:lvl2pPr marL="690563" indent="-258763" algn="l" defTabSz="846138" rtl="0" eaLnBrk="0" fontAlgn="base" hangingPunct="0">
        <a:spcBef>
          <a:spcPct val="20000"/>
        </a:spcBef>
        <a:spcAft>
          <a:spcPct val="0"/>
        </a:spcAft>
        <a:buClr>
          <a:schemeClr val="tx1"/>
        </a:buClr>
        <a:buSzPct val="100000"/>
        <a:buChar char="–"/>
        <a:defRPr sz="2600">
          <a:solidFill>
            <a:schemeClr val="tx1"/>
          </a:solidFill>
          <a:effectLst>
            <a:outerShdw blurRad="38100" dist="38100" dir="2700000" algn="tl">
              <a:srgbClr val="000000"/>
            </a:outerShdw>
          </a:effectLst>
          <a:latin typeface="+mn-lt"/>
          <a:ea typeface="ＭＳ Ｐゴシック" charset="0"/>
        </a:defRPr>
      </a:lvl2pPr>
      <a:lvl3pPr marL="1060450" indent="-214313" algn="l" defTabSz="846138" rtl="0" eaLnBrk="0" fontAlgn="base" hangingPunct="0">
        <a:spcBef>
          <a:spcPct val="20000"/>
        </a:spcBef>
        <a:spcAft>
          <a:spcPct val="0"/>
        </a:spcAft>
        <a:buClr>
          <a:schemeClr val="tx1"/>
        </a:buClr>
        <a:buSzPct val="100000"/>
        <a:buChar char="»"/>
        <a:defRPr sz="2300">
          <a:solidFill>
            <a:schemeClr val="tx1"/>
          </a:solidFill>
          <a:effectLst>
            <a:outerShdw blurRad="38100" dist="38100" dir="2700000" algn="tl">
              <a:srgbClr val="000000"/>
            </a:outerShdw>
          </a:effectLst>
          <a:latin typeface="+mn-lt"/>
          <a:ea typeface="ＭＳ Ｐゴシック" charset="0"/>
        </a:defRPr>
      </a:lvl3pPr>
      <a:lvl4pPr marL="1484313" indent="-212725" algn="l" defTabSz="846138" rtl="0" eaLnBrk="0" fontAlgn="base" hangingPunct="0">
        <a:spcBef>
          <a:spcPct val="20000"/>
        </a:spcBef>
        <a:spcAft>
          <a:spcPct val="0"/>
        </a:spcAft>
        <a:buClr>
          <a:schemeClr val="accent2"/>
        </a:buClr>
        <a:buFont typeface="Wingdings" charset="0"/>
        <a:buChar char="§"/>
        <a:defRPr sz="1900">
          <a:solidFill>
            <a:schemeClr val="tx1"/>
          </a:solidFill>
          <a:effectLst>
            <a:outerShdw blurRad="38100" dist="38100" dir="2700000" algn="tl">
              <a:srgbClr val="000000"/>
            </a:outerShdw>
          </a:effectLst>
          <a:latin typeface="+mn-lt"/>
          <a:ea typeface="ＭＳ Ｐゴシック" charset="0"/>
        </a:defRPr>
      </a:lvl4pPr>
      <a:lvl5pPr marL="1908175" indent="-209550" algn="l" defTabSz="846138" rtl="0" eaLnBrk="0" fontAlgn="base" hangingPunct="0">
        <a:spcBef>
          <a:spcPct val="20000"/>
        </a:spcBef>
        <a:spcAft>
          <a:spcPct val="0"/>
        </a:spcAft>
        <a:buClr>
          <a:schemeClr val="tx1"/>
        </a:buClr>
        <a:buSzPct val="100000"/>
        <a:buChar char="–"/>
        <a:defRPr sz="1900">
          <a:solidFill>
            <a:schemeClr val="tx1"/>
          </a:solidFill>
          <a:effectLst>
            <a:outerShdw blurRad="38100" dist="38100" dir="2700000" algn="tl">
              <a:srgbClr val="000000"/>
            </a:outerShdw>
          </a:effectLst>
          <a:latin typeface="+mn-lt"/>
          <a:ea typeface="ＭＳ Ｐゴシック" charset="0"/>
        </a:defRPr>
      </a:lvl5pPr>
      <a:lvl6pPr marL="2365375" indent="-209550" algn="l" defTabSz="846138" rtl="0" eaLnBrk="0" fontAlgn="base" hangingPunct="0">
        <a:spcBef>
          <a:spcPct val="20000"/>
        </a:spcBef>
        <a:spcAft>
          <a:spcPct val="0"/>
        </a:spcAft>
        <a:buClr>
          <a:schemeClr val="tx1"/>
        </a:buClr>
        <a:buSzPct val="100000"/>
        <a:buChar char="–"/>
        <a:defRPr sz="1900">
          <a:solidFill>
            <a:schemeClr val="tx1"/>
          </a:solidFill>
          <a:effectLst>
            <a:outerShdw blurRad="38100" dist="38100" dir="2700000" algn="tl">
              <a:srgbClr val="000000"/>
            </a:outerShdw>
          </a:effectLst>
          <a:latin typeface="+mn-lt"/>
        </a:defRPr>
      </a:lvl6pPr>
      <a:lvl7pPr marL="2822575" indent="-209550" algn="l" defTabSz="846138" rtl="0" eaLnBrk="0" fontAlgn="base" hangingPunct="0">
        <a:spcBef>
          <a:spcPct val="20000"/>
        </a:spcBef>
        <a:spcAft>
          <a:spcPct val="0"/>
        </a:spcAft>
        <a:buClr>
          <a:schemeClr val="tx1"/>
        </a:buClr>
        <a:buSzPct val="100000"/>
        <a:buChar char="–"/>
        <a:defRPr sz="1900">
          <a:solidFill>
            <a:schemeClr val="tx1"/>
          </a:solidFill>
          <a:effectLst>
            <a:outerShdw blurRad="38100" dist="38100" dir="2700000" algn="tl">
              <a:srgbClr val="000000"/>
            </a:outerShdw>
          </a:effectLst>
          <a:latin typeface="+mn-lt"/>
        </a:defRPr>
      </a:lvl7pPr>
      <a:lvl8pPr marL="3279775" indent="-209550" algn="l" defTabSz="846138" rtl="0" eaLnBrk="0" fontAlgn="base" hangingPunct="0">
        <a:spcBef>
          <a:spcPct val="20000"/>
        </a:spcBef>
        <a:spcAft>
          <a:spcPct val="0"/>
        </a:spcAft>
        <a:buClr>
          <a:schemeClr val="tx1"/>
        </a:buClr>
        <a:buSzPct val="100000"/>
        <a:buChar char="–"/>
        <a:defRPr sz="1900">
          <a:solidFill>
            <a:schemeClr val="tx1"/>
          </a:solidFill>
          <a:effectLst>
            <a:outerShdw blurRad="38100" dist="38100" dir="2700000" algn="tl">
              <a:srgbClr val="000000"/>
            </a:outerShdw>
          </a:effectLst>
          <a:latin typeface="+mn-lt"/>
        </a:defRPr>
      </a:lvl8pPr>
      <a:lvl9pPr marL="3736975" indent="-209550" algn="l" defTabSz="846138" rtl="0" eaLnBrk="0" fontAlgn="base" hangingPunct="0">
        <a:spcBef>
          <a:spcPct val="20000"/>
        </a:spcBef>
        <a:spcAft>
          <a:spcPct val="0"/>
        </a:spcAft>
        <a:buClr>
          <a:schemeClr val="tx1"/>
        </a:buClr>
        <a:buSzPct val="100000"/>
        <a:buChar char="–"/>
        <a:defRPr sz="19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file://localhost/http/::books.nap.edu:books:0309053870:xhtml:img00000.jpg" TargetMode="Externa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file://localhost/http/::books.nap.edu:books:0309053870:xhtml:img00000.jpg" TargetMode="Externa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hyperlink" Target="http://dx.doi.org/10.1001/jama.2010.2008" TargetMode="External"/><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hyperlink" Target="http://images.google.com/imgres?imgurl=http://www.jsonline.com/news/image01/nailbig060501.jpg&amp;imgrefurl=http://www2.jsonline.com/news/state/jun01/nail06060501a.asp?format=print&amp;usg=__ykv_1AmBLnTkv779QHb_4RskwXg=&amp;h=495&amp;w=400&amp;sz=41&amp;hl=en&amp;start=8&amp;sig2=sONeOJsa1WyOVVgeT9OTag&amp;um=1&amp;tbnid=zxhZ2hyJSu7BpM:&amp;tbnh=130&amp;tbnw=105&amp;ei=jKN4SbCOHqX6NOu5ibIB&amp;prev=/images?q=nail+gun+in+head&amp;um=1&amp;hl=en&amp;rls=com.microsoft:en-us&amp;sa=N" TargetMode="External"/><Relationship Id="rId4" Type="http://schemas.openxmlformats.org/officeDocument/2006/relationships/image" Target="../media/image31.jpeg"/><Relationship Id="rId5" Type="http://schemas.openxmlformats.org/officeDocument/2006/relationships/hyperlink" Target="http://images.google.com/imgres?imgurl=http://scienceblogs.com/neurophilosophy/nail_gun.jpg&amp;imgrefurl=http://scienceblogs.com/neurophilosophy/2008/05/unusual_penetrating_brain_injuries.php&amp;usg=__pbRuVLv74aASPPkSUNlE-yzIyd0=&amp;h=465&amp;w=354&amp;sz=27&amp;hl=en&amp;start=4&amp;sig2=lbWZ0udZor3gx2l3n--ZGg&amp;um=1&amp;tbnid=P05apjI5ODxu7M:&amp;tbnh=128&amp;tbnw=97&amp;ei=jKN4SbCOHqX6NOu5ibIB&amp;prev=/images?q=nail+gun+in+head&amp;um=1&amp;hl=en&amp;rls=com.microsoft:en-us&amp;sa=N" TargetMode="External"/><Relationship Id="rId6"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36.jpeg"/><Relationship Id="rId5" Type="http://schemas.openxmlformats.org/officeDocument/2006/relationships/oleObject" Target="../embeddings/oleObject1.bin"/><Relationship Id="rId6" Type="http://schemas.openxmlformats.org/officeDocument/2006/relationships/image" Target="../media/image35.png"/><Relationship Id="rId7" Type="http://schemas.openxmlformats.org/officeDocument/2006/relationships/image" Target="../media/image37.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hyperlink" Target="http://images.google.com/imgres?imgurl=http://www.ndesign-studio.com/images/resources/cliparts/cell-phone-zoom.jpg&amp;imgrefurl=http://www.ndesign-studio.com/resources/cliparts/cell-phone.htm&amp;h=200&amp;w=224&amp;sz=6&amp;hl=en&amp;sig2=OyIyw1ygPDIICUj8gIE9Uw&amp;start=2&amp;tbnid=YuV_b71A6dtKEM:&amp;tbnh=96&amp;tbnw=108&amp;ei=xKCrRfusKZ2i6gHWua3_Bg&amp;prev=/images?q=cell+phone+clip+art&amp;svnum=10&amp;hl=en&amp;lr=&amp;sa=N" TargetMode="External"/><Relationship Id="rId5" Type="http://schemas.openxmlformats.org/officeDocument/2006/relationships/image" Target="../media/image39.jpeg"/><Relationship Id="rId6" Type="http://schemas.openxmlformats.org/officeDocument/2006/relationships/hyperlink" Target="http://images.google.com/imgres?imgurl=http://z.about.com/d/longevity/1/0/Q/0/-/-/water.jpg&amp;imgrefurl=http://longevity.about.com/od/lifelongnutrition/tp/top-anti-aging-foods.htm&amp;usg=__E_zUMeb9bxQAuG00hjhu_2COAnA=&amp;h=337&amp;w=507&amp;sz=72&amp;hl=en&amp;start=8&amp;sig2=YOIrenIepIm9D3G4lMz7qw&amp;um=1&amp;tbnid=DQ5pl4oiHzzwhM:&amp;tbnh=87&amp;tbnw=131&amp;ei=zaB4Say_AYmiMs-x2LQB&amp;prev=/images?q=water&amp;um=1&amp;hl=en&amp;sa=N" TargetMode="External"/><Relationship Id="rId7"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hyperlink" Target="http://images.google.com/imgres?imgurl=http://www.ndesign-studio.com/images/resources/cliparts/cell-phone-zoom.jpg&amp;imgrefurl=http://www.ndesign-studio.com/resources/cliparts/cell-phone.htm&amp;h=200&amp;w=224&amp;sz=6&amp;hl=en&amp;sig2=OyIyw1ygPDIICUj8gIE9Uw&amp;start=2&amp;tbnid=YuV_b71A6dtKEM:&amp;tbnh=96&amp;tbnw=108&amp;ei=xKCrRfusKZ2i6gHWua3_Bg&amp;prev=/images?q=cell+phone+clip+art&amp;svnum=10&amp;hl=en&amp;lr=&amp;sa=N" TargetMode="External"/><Relationship Id="rId5" Type="http://schemas.openxmlformats.org/officeDocument/2006/relationships/image" Target="../media/image39.jpeg"/><Relationship Id="rId6" Type="http://schemas.openxmlformats.org/officeDocument/2006/relationships/image" Target="../media/image28.jpeg"/><Relationship Id="rId7" Type="http://schemas.openxmlformats.org/officeDocument/2006/relationships/image" Target="../media/image41.png"/><Relationship Id="rId8"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3" Type="http://schemas.openxmlformats.org/officeDocument/2006/relationships/image" Target="../media/image43.wmf"/><Relationship Id="rId4" Type="http://schemas.openxmlformats.org/officeDocument/2006/relationships/image" Target="../media/image44.jpeg"/><Relationship Id="rId5"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3" Type="http://schemas.openxmlformats.org/officeDocument/2006/relationships/hyperlink" Target="http://images.google.com/imgres?imgurl=http://imagine.gsfc.nasa.gov/Images/try_this/spinning_top.gif&amp;imgrefurl=http://imagine.gsfc.nasa.gov/docs/science/try_l1/pulsar.html&amp;h=191&amp;w=216&amp;sz=7&amp;tbnid=wWQkegYOvyMJ:&amp;tbnh=89&amp;tbnw=101&amp;hl=en&amp;start=1&amp;prev=/images?q=spinning+top&amp;svnum=10&amp;hl=en&amp;lr=&amp;sa=N" TargetMode="External"/><Relationship Id="rId4" Type="http://schemas.openxmlformats.org/officeDocument/2006/relationships/image" Target="../media/image46.jpeg"/><Relationship Id="rId5"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hyperlink" Target="http://images.google.com/imgres?imgurl=http://z.about.com/d/longevity/1/0/Q/0/-/-/water.jpg&amp;imgrefurl=http://longevity.about.com/od/lifelongnutrition/tp/top-anti-aging-foods.htm&amp;usg=__E_zUMeb9bxQAuG00hjhu_2COAnA=&amp;h=337&amp;w=507&amp;sz=72&amp;hl=en&amp;start=8&amp;sig2=YOIrenIepIm9D3G4lMz7qw&amp;um=1&amp;tbnid=DQ5pl4oiHzzwhM:&amp;tbnh=87&amp;tbnw=131&amp;ei=zaB4Say_AYmiMs-x2LQB&amp;prev=/images?q=water&amp;um=1&amp;hl=en&amp;sa=N" TargetMode="External"/><Relationship Id="rId5"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6.xml"/><Relationship Id="rId5" Type="http://schemas.openxmlformats.org/officeDocument/2006/relationships/image" Target="../media/image51.png"/><Relationship Id="rId6" Type="http://schemas.openxmlformats.org/officeDocument/2006/relationships/image" Target="../media/image52.png"/><Relationship Id="rId1" Type="http://schemas.microsoft.com/office/2007/relationships/media" Target="file:///C:\Documents%20and%20Settings\Administrator\My%20Documents\PRECANIM.MPG" TargetMode="External"/><Relationship Id="rId2" Type="http://schemas.openxmlformats.org/officeDocument/2006/relationships/video" Target="file:///C:\Documents%20and%20Settings\Administrator\My%20Documents\PRECANIM.MPG" TargetMode="Externa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7.xml"/><Relationship Id="rId5" Type="http://schemas.openxmlformats.org/officeDocument/2006/relationships/image" Target="../media/image53.png"/><Relationship Id="rId6" Type="http://schemas.openxmlformats.org/officeDocument/2006/relationships/image" Target="../media/image54.png"/><Relationship Id="rId1" Type="http://schemas.microsoft.com/office/2007/relationships/media" Target="file:///C:\Documents%20and%20Settings\Administrator\My%20Documents\spiral.avi" TargetMode="External"/><Relationship Id="rId2" Type="http://schemas.openxmlformats.org/officeDocument/2006/relationships/video" Target="file:///C:\Documents%20and%20Settings\Administrator\My%20Documents\spiral.avi"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7.jpeg"/></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hyperlink" Target="http://defiant.ssc.uwo.ca/Jody_web/fmri4dummies.htm" TargetMode="External"/><Relationship Id="rId7" Type="http://schemas.openxmlformats.org/officeDocument/2006/relationships/oleObject" Target="../embeddings/oleObject2.bin"/><Relationship Id="rId8" Type="http://schemas.openxmlformats.org/officeDocument/2006/relationships/image" Target="../media/image63.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jpeg"/><Relationship Id="rId3" Type="http://schemas.openxmlformats.org/officeDocument/2006/relationships/image" Target="../media/image67.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hyperlink" Target="http://defiant.ssc.uwo.ca/Jody_web/fmri4dummies.htm" TargetMode="External"/><Relationship Id="rId7" Type="http://schemas.openxmlformats.org/officeDocument/2006/relationships/oleObject" Target="../embeddings/oleObject3.bin"/><Relationship Id="rId8" Type="http://schemas.openxmlformats.org/officeDocument/2006/relationships/image" Target="../media/image63.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1.png"/></Relationships>
</file>

<file path=ppt/slides/_rels/slide63.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82.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8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8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89.png"/></Relationships>
</file>

<file path=ppt/slides/_rels/slide76.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78.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jpe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hyperlink" Target="http://www.cs.sunysb.edu/~tfwelsh/Points/head-xray-orig.jpg" TargetMode="External"/><Relationship Id="rId5"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4100513" y="5561013"/>
            <a:ext cx="4724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i="1" dirty="0" smtClean="0"/>
              <a:t>Friday, February 25th@ </a:t>
            </a:r>
            <a:r>
              <a:rPr lang="en-US" i="1" dirty="0"/>
              <a:t>8 a.m., MSB 2.006</a:t>
            </a:r>
          </a:p>
          <a:p>
            <a:r>
              <a:rPr lang="en-US" i="1" dirty="0"/>
              <a:t>M1 Medical Neuroscience. </a:t>
            </a:r>
            <a:r>
              <a:rPr lang="en-US" i="1" dirty="0" err="1"/>
              <a:t>Nachum</a:t>
            </a:r>
            <a:r>
              <a:rPr lang="en-US" i="1" dirty="0"/>
              <a:t> </a:t>
            </a:r>
            <a:r>
              <a:rPr lang="en-US" i="1" dirty="0" err="1"/>
              <a:t>Dafny</a:t>
            </a:r>
            <a:r>
              <a:rPr lang="en-US" i="1" dirty="0"/>
              <a:t>, Course Director</a:t>
            </a:r>
          </a:p>
        </p:txBody>
      </p:sp>
      <p:sp>
        <p:nvSpPr>
          <p:cNvPr id="1093635" name="Rectangle 3"/>
          <p:cNvSpPr>
            <a:spLocks noChangeArrowheads="1"/>
          </p:cNvSpPr>
          <p:nvPr/>
        </p:nvSpPr>
        <p:spPr bwMode="auto">
          <a:xfrm>
            <a:off x="3948113" y="2436813"/>
            <a:ext cx="5927725" cy="1676400"/>
          </a:xfrm>
          <a:prstGeom prst="rect">
            <a:avLst/>
          </a:prstGeom>
          <a:noFill/>
          <a:ln w="12700">
            <a:noFill/>
            <a:miter lim="800000"/>
            <a:headEnd/>
            <a:tailEnd/>
          </a:ln>
          <a:effectLst/>
        </p:spPr>
        <p:txBody>
          <a:bodyPr lIns="87312" tIns="44450" rIns="87312" bIns="44450"/>
          <a:lstStyle/>
          <a:p>
            <a:pPr marL="317500" indent="-317500" defTabSz="846138">
              <a:lnSpc>
                <a:spcPct val="80000"/>
              </a:lnSpc>
              <a:spcBef>
                <a:spcPct val="20000"/>
              </a:spcBef>
              <a:buClr>
                <a:schemeClr val="accent2"/>
              </a:buClr>
              <a:buFont typeface="Wingdings" pitchFamily="2" charset="2"/>
              <a:buNone/>
              <a:defRPr/>
            </a:pPr>
            <a:r>
              <a:rPr lang="en-US" sz="2100" dirty="0">
                <a:effectLst>
                  <a:outerShdw blurRad="38100" dist="38100" dir="2700000" algn="tl">
                    <a:srgbClr val="000000"/>
                  </a:outerShdw>
                </a:effectLst>
                <a:latin typeface="Arial" charset="0"/>
                <a:ea typeface="+mn-ea"/>
              </a:rPr>
              <a:t>Assistant Professor</a:t>
            </a:r>
          </a:p>
          <a:p>
            <a:pPr marL="317500" indent="-317500" defTabSz="846138">
              <a:lnSpc>
                <a:spcPct val="80000"/>
              </a:lnSpc>
              <a:spcBef>
                <a:spcPct val="20000"/>
              </a:spcBef>
              <a:buClr>
                <a:schemeClr val="accent2"/>
              </a:buClr>
              <a:buFont typeface="Wingdings" pitchFamily="2" charset="2"/>
              <a:buNone/>
              <a:defRPr/>
            </a:pPr>
            <a:r>
              <a:rPr lang="en-US" sz="2100" dirty="0">
                <a:effectLst>
                  <a:outerShdw blurRad="38100" dist="38100" dir="2700000" algn="tl">
                    <a:srgbClr val="000000"/>
                  </a:outerShdw>
                </a:effectLst>
                <a:latin typeface="Arial" charset="0"/>
                <a:ea typeface="+mn-ea"/>
              </a:rPr>
              <a:t>Department of Neurobiology and Anatomy</a:t>
            </a:r>
          </a:p>
          <a:p>
            <a:pPr marL="317500" indent="-317500" defTabSz="846138">
              <a:lnSpc>
                <a:spcPct val="80000"/>
              </a:lnSpc>
              <a:spcBef>
                <a:spcPct val="20000"/>
              </a:spcBef>
              <a:buClr>
                <a:schemeClr val="accent2"/>
              </a:buClr>
              <a:buFont typeface="Wingdings" pitchFamily="2" charset="2"/>
              <a:buNone/>
              <a:defRPr/>
            </a:pPr>
            <a:endParaRPr lang="en-US" sz="2100" dirty="0">
              <a:effectLst>
                <a:outerShdw blurRad="38100" dist="38100" dir="2700000" algn="tl">
                  <a:srgbClr val="000000"/>
                </a:outerShdw>
              </a:effectLst>
              <a:latin typeface="Arial" charset="0"/>
              <a:ea typeface="+mn-ea"/>
            </a:endParaRPr>
          </a:p>
          <a:p>
            <a:pPr marL="317500" indent="-317500" defTabSz="846138">
              <a:lnSpc>
                <a:spcPct val="80000"/>
              </a:lnSpc>
              <a:spcBef>
                <a:spcPct val="20000"/>
              </a:spcBef>
              <a:buClr>
                <a:schemeClr val="accent2"/>
              </a:buClr>
              <a:buFont typeface="Wingdings" pitchFamily="2" charset="2"/>
              <a:buNone/>
              <a:defRPr/>
            </a:pPr>
            <a:endParaRPr lang="en-US" sz="2100" dirty="0">
              <a:effectLst>
                <a:outerShdw blurRad="38100" dist="38100" dir="2700000" algn="tl">
                  <a:srgbClr val="000000"/>
                </a:outerShdw>
              </a:effectLst>
              <a:latin typeface="Arial" charset="0"/>
              <a:ea typeface="+mn-ea"/>
            </a:endParaRPr>
          </a:p>
        </p:txBody>
      </p:sp>
      <p:pic>
        <p:nvPicPr>
          <p:cNvPr id="17412" name="Picture 4" descr="utmsh_logo_centered"/>
          <p:cNvPicPr>
            <a:picLocks noChangeAspect="1" noChangeArrowheads="1"/>
          </p:cNvPicPr>
          <p:nvPr/>
        </p:nvPicPr>
        <p:blipFill>
          <a:blip r:embed="rId3">
            <a:extLst>
              <a:ext uri="{28A0092B-C50C-407E-A947-70E740481C1C}">
                <a14:useLocalDpi xmlns:a14="http://schemas.microsoft.com/office/drawing/2010/main" val="0"/>
              </a:ext>
            </a:extLst>
          </a:blip>
          <a:srcRect l="37950" t="12962" r="38374" b="52245"/>
          <a:stretch>
            <a:fillRect/>
          </a:stretch>
        </p:blipFill>
        <p:spPr bwMode="auto">
          <a:xfrm>
            <a:off x="138113" y="3046413"/>
            <a:ext cx="3810000" cy="336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3637" name="Rectangle 5"/>
          <p:cNvSpPr>
            <a:spLocks noChangeArrowheads="1"/>
          </p:cNvSpPr>
          <p:nvPr/>
        </p:nvSpPr>
        <p:spPr bwMode="auto">
          <a:xfrm>
            <a:off x="4176713" y="5180013"/>
            <a:ext cx="5181600" cy="384175"/>
          </a:xfrm>
          <a:prstGeom prst="rect">
            <a:avLst/>
          </a:prstGeom>
          <a:noFill/>
          <a:ln w="12700">
            <a:noFill/>
            <a:miter lim="800000"/>
            <a:headEnd/>
            <a:tailEnd/>
          </a:ln>
          <a:effectLst/>
        </p:spPr>
        <p:txBody>
          <a:bodyPr>
            <a:spAutoFit/>
          </a:bodyPr>
          <a:lstStyle/>
          <a:p>
            <a:pPr>
              <a:lnSpc>
                <a:spcPct val="80000"/>
              </a:lnSpc>
              <a:spcBef>
                <a:spcPct val="20000"/>
              </a:spcBef>
              <a:buClr>
                <a:schemeClr val="accent2"/>
              </a:buClr>
              <a:buFont typeface="Wingdings" charset="0"/>
              <a:buNone/>
            </a:pPr>
            <a:r>
              <a:rPr lang="en-US" sz="2400" b="1">
                <a:effectLst>
                  <a:outerShdw blurRad="38100" dist="38100" dir="2700000" algn="tl">
                    <a:srgbClr val="000000"/>
                  </a:outerShdw>
                </a:effectLst>
              </a:rPr>
              <a:t>Michael.S.Beauchamp@uth.tmc.edu</a:t>
            </a:r>
          </a:p>
        </p:txBody>
      </p:sp>
      <p:sp>
        <p:nvSpPr>
          <p:cNvPr id="17414" name="Rectangle 6"/>
          <p:cNvSpPr>
            <a:spLocks noGrp="1" noChangeArrowheads="1"/>
          </p:cNvSpPr>
          <p:nvPr>
            <p:ph type="title"/>
          </p:nvPr>
        </p:nvSpPr>
        <p:spPr>
          <a:xfrm>
            <a:off x="366713" y="206375"/>
            <a:ext cx="9509125" cy="1060450"/>
          </a:xfrm>
          <a:noFill/>
        </p:spPr>
        <p:txBody>
          <a:bodyPr/>
          <a:lstStyle/>
          <a:p>
            <a:pPr algn="ctr"/>
            <a:r>
              <a:rPr lang="en-US">
                <a:latin typeface="Arial" charset="0"/>
              </a:rPr>
              <a:t>Principles of Neuroimaging </a:t>
            </a:r>
          </a:p>
        </p:txBody>
      </p:sp>
      <p:pic>
        <p:nvPicPr>
          <p:cNvPr id="17415" name="Picture 7" descr="utmsh_logo_centered"/>
          <p:cNvPicPr>
            <a:picLocks noChangeAspect="1" noChangeArrowheads="1"/>
          </p:cNvPicPr>
          <p:nvPr/>
        </p:nvPicPr>
        <p:blipFill>
          <a:blip r:embed="rId4">
            <a:extLst>
              <a:ext uri="{28A0092B-C50C-407E-A947-70E740481C1C}">
                <a14:useLocalDpi xmlns:a14="http://schemas.microsoft.com/office/drawing/2010/main" val="0"/>
              </a:ext>
            </a:extLst>
          </a:blip>
          <a:srcRect l="7573" t="48091" r="7736" b="24164"/>
          <a:stretch>
            <a:fillRect/>
          </a:stretch>
        </p:blipFill>
        <p:spPr bwMode="auto">
          <a:xfrm>
            <a:off x="138113" y="2462213"/>
            <a:ext cx="3810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 Box 8"/>
          <p:cNvSpPr txBox="1">
            <a:spLocks noChangeArrowheads="1"/>
          </p:cNvSpPr>
          <p:nvPr/>
        </p:nvSpPr>
        <p:spPr bwMode="auto">
          <a:xfrm>
            <a:off x="1433513" y="1552575"/>
            <a:ext cx="7239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spcBef>
                <a:spcPct val="50000"/>
              </a:spcBef>
            </a:pPr>
            <a:r>
              <a:rPr lang="en-US" sz="3200">
                <a:latin typeface="Arial" charset="0"/>
              </a:rPr>
              <a:t>Michael S. Beauchamp, Ph.D.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atin typeface="Arial" charset="0"/>
              </a:rPr>
              <a:t>Arteriogram (a.k.a. Angiogram)</a:t>
            </a:r>
          </a:p>
        </p:txBody>
      </p:sp>
      <p:pic>
        <p:nvPicPr>
          <p:cNvPr id="22531" name="Picture 13" descr="Picture of a cerebral arterio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1674813"/>
            <a:ext cx="3351212"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14"/>
          <p:cNvSpPr txBox="1">
            <a:spLocks noChangeArrowheads="1"/>
          </p:cNvSpPr>
          <p:nvPr/>
        </p:nvSpPr>
        <p:spPr bwMode="auto">
          <a:xfrm>
            <a:off x="4633913" y="1522413"/>
            <a:ext cx="47244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spcBef>
                <a:spcPct val="50000"/>
              </a:spcBef>
            </a:pPr>
            <a:r>
              <a:rPr lang="en-US" sz="1800"/>
              <a:t>Basic principle: Inject contrast agent (dye)</a:t>
            </a:r>
          </a:p>
          <a:p>
            <a:pPr>
              <a:spcBef>
                <a:spcPct val="50000"/>
              </a:spcBef>
            </a:pPr>
            <a:r>
              <a:rPr lang="en-US" sz="1800"/>
              <a:t>that is radio-opaque i.e. iodine containing agents</a:t>
            </a:r>
          </a:p>
        </p:txBody>
      </p:sp>
      <p:pic>
        <p:nvPicPr>
          <p:cNvPr id="22533" name="Picture 16" descr="diag_angio_fu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0113" y="2759075"/>
            <a:ext cx="393065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Organization Chart 2"/>
          <p:cNvGrpSpPr>
            <a:grpSpLocks noChangeAspect="1"/>
          </p:cNvGrpSpPr>
          <p:nvPr/>
        </p:nvGrpSpPr>
        <p:grpSpPr bwMode="auto">
          <a:xfrm>
            <a:off x="0" y="760413"/>
            <a:ext cx="9205913" cy="6027737"/>
            <a:chOff x="1345" y="1201"/>
            <a:chExt cx="4752" cy="2016"/>
          </a:xfrm>
        </p:grpSpPr>
        <p:sp>
          <p:nvSpPr>
            <p:cNvPr id="5123" name="AutoShape 3"/>
            <p:cNvSpPr>
              <a:spLocks noChangeAspect="1" noChangeArrowheads="1" noTextEdit="1"/>
            </p:cNvSpPr>
            <p:nvPr/>
          </p:nvSpPr>
          <p:spPr bwMode="auto">
            <a:xfrm>
              <a:off x="1345" y="1201"/>
              <a:ext cx="4752"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5124" name="_s5124"/>
            <p:cNvCxnSpPr>
              <a:cxnSpLocks noChangeShapeType="1"/>
              <a:stCxn id="5150" idx="1"/>
              <a:endCxn id="5138" idx="2"/>
            </p:cNvCxnSpPr>
            <p:nvPr/>
          </p:nvCxnSpPr>
          <p:spPr bwMode="auto">
            <a:xfrm rot="10800000">
              <a:off x="1777" y="1921"/>
              <a:ext cx="144" cy="1152"/>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5125" name="_s5125"/>
            <p:cNvCxnSpPr>
              <a:cxnSpLocks noChangeShapeType="1"/>
              <a:stCxn id="5149" idx="1"/>
              <a:endCxn id="5138" idx="2"/>
            </p:cNvCxnSpPr>
            <p:nvPr/>
          </p:nvCxnSpPr>
          <p:spPr bwMode="auto">
            <a:xfrm rot="10800000">
              <a:off x="1777" y="1921"/>
              <a:ext cx="144"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5126" name="_s5126"/>
            <p:cNvCxnSpPr>
              <a:cxnSpLocks noChangeShapeType="1"/>
              <a:stCxn id="5148" idx="1"/>
              <a:endCxn id="5144" idx="2"/>
            </p:cNvCxnSpPr>
            <p:nvPr/>
          </p:nvCxnSpPr>
          <p:spPr bwMode="auto">
            <a:xfrm rot="10800000">
              <a:off x="5090" y="2353"/>
              <a:ext cx="143"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5127" name="_s5127"/>
            <p:cNvCxnSpPr>
              <a:cxnSpLocks noChangeShapeType="1"/>
              <a:stCxn id="5147" idx="1"/>
              <a:endCxn id="5144" idx="2"/>
            </p:cNvCxnSpPr>
            <p:nvPr/>
          </p:nvCxnSpPr>
          <p:spPr bwMode="auto">
            <a:xfrm rot="10800000">
              <a:off x="5090" y="2353"/>
              <a:ext cx="143"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5128" name="_s5128"/>
            <p:cNvCxnSpPr>
              <a:cxnSpLocks noChangeShapeType="1"/>
              <a:stCxn id="5146" idx="3"/>
              <a:endCxn id="5144" idx="2"/>
            </p:cNvCxnSpPr>
            <p:nvPr/>
          </p:nvCxnSpPr>
          <p:spPr bwMode="auto">
            <a:xfrm flipV="1">
              <a:off x="4945" y="2353"/>
              <a:ext cx="145"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5129" name="_s5129"/>
            <p:cNvCxnSpPr>
              <a:cxnSpLocks noChangeShapeType="1"/>
              <a:stCxn id="5145" idx="3"/>
              <a:endCxn id="5144" idx="2"/>
            </p:cNvCxnSpPr>
            <p:nvPr/>
          </p:nvCxnSpPr>
          <p:spPr bwMode="auto">
            <a:xfrm flipV="1">
              <a:off x="4945" y="2353"/>
              <a:ext cx="145"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5130" name="_s5130"/>
            <p:cNvCxnSpPr>
              <a:cxnSpLocks noChangeShapeType="1"/>
              <a:stCxn id="5144" idx="0"/>
              <a:endCxn id="5140" idx="2"/>
            </p:cNvCxnSpPr>
            <p:nvPr/>
          </p:nvCxnSpPr>
          <p:spPr bwMode="auto">
            <a:xfrm rot="5400000" flipH="1">
              <a:off x="5018" y="1992"/>
              <a:ext cx="144" cy="1"/>
            </a:xfrm>
            <a:prstGeom prst="bentConnector3">
              <a:avLst>
                <a:gd name="adj1" fmla="val 26569"/>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5131" name="_s5131"/>
            <p:cNvCxnSpPr>
              <a:cxnSpLocks noChangeShapeType="1"/>
              <a:stCxn id="5143" idx="1"/>
              <a:endCxn id="5139" idx="2"/>
            </p:cNvCxnSpPr>
            <p:nvPr/>
          </p:nvCxnSpPr>
          <p:spPr bwMode="auto">
            <a:xfrm rot="10800000">
              <a:off x="2929" y="1921"/>
              <a:ext cx="144"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5132" name="_s5132"/>
            <p:cNvCxnSpPr>
              <a:cxnSpLocks noChangeShapeType="1"/>
              <a:stCxn id="5142" idx="1"/>
              <a:endCxn id="5139" idx="2"/>
            </p:cNvCxnSpPr>
            <p:nvPr/>
          </p:nvCxnSpPr>
          <p:spPr bwMode="auto">
            <a:xfrm rot="10800000">
              <a:off x="2929" y="1921"/>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5133" name="_s5133"/>
            <p:cNvCxnSpPr>
              <a:cxnSpLocks noChangeShapeType="1"/>
              <a:stCxn id="5141" idx="1"/>
              <a:endCxn id="5138" idx="2"/>
            </p:cNvCxnSpPr>
            <p:nvPr/>
          </p:nvCxnSpPr>
          <p:spPr bwMode="auto">
            <a:xfrm rot="10800000">
              <a:off x="1777" y="1921"/>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5134" name="_s5134"/>
            <p:cNvCxnSpPr>
              <a:cxnSpLocks noChangeShapeType="1"/>
              <a:stCxn id="5140" idx="0"/>
              <a:endCxn id="5137" idx="2"/>
            </p:cNvCxnSpPr>
            <p:nvPr/>
          </p:nvCxnSpPr>
          <p:spPr bwMode="auto">
            <a:xfrm rot="5400000" flipH="1">
              <a:off x="4189" y="733"/>
              <a:ext cx="144" cy="1656"/>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5135" name="_s5135"/>
            <p:cNvCxnSpPr>
              <a:cxnSpLocks noChangeShapeType="1"/>
              <a:stCxn id="5139" idx="0"/>
              <a:endCxn id="5137" idx="2"/>
            </p:cNvCxnSpPr>
            <p:nvPr/>
          </p:nvCxnSpPr>
          <p:spPr bwMode="auto">
            <a:xfrm rot="16200000">
              <a:off x="3109" y="1309"/>
              <a:ext cx="144" cy="504"/>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5136" name="_s5136"/>
            <p:cNvCxnSpPr>
              <a:cxnSpLocks noChangeShapeType="1"/>
              <a:stCxn id="5138" idx="0"/>
              <a:endCxn id="5137" idx="2"/>
            </p:cNvCxnSpPr>
            <p:nvPr/>
          </p:nvCxnSpPr>
          <p:spPr bwMode="auto">
            <a:xfrm rot="16200000">
              <a:off x="2533" y="733"/>
              <a:ext cx="144" cy="1656"/>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5137" name="_s5137"/>
            <p:cNvSpPr>
              <a:spLocks noChangeArrowheads="1"/>
            </p:cNvSpPr>
            <p:nvPr/>
          </p:nvSpPr>
          <p:spPr bwMode="auto">
            <a:xfrm>
              <a:off x="3001" y="1201"/>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Neuroimaging Methods</a:t>
              </a:r>
            </a:p>
          </p:txBody>
        </p:sp>
        <p:sp>
          <p:nvSpPr>
            <p:cNvPr id="5138" name="_s5138"/>
            <p:cNvSpPr>
              <a:spLocks noChangeArrowheads="1"/>
            </p:cNvSpPr>
            <p:nvPr/>
          </p:nvSpPr>
          <p:spPr bwMode="auto">
            <a:xfrm>
              <a:off x="1345"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External Ionizing Radiation</a:t>
              </a:r>
            </a:p>
          </p:txBody>
        </p:sp>
        <p:sp>
          <p:nvSpPr>
            <p:cNvPr id="5139" name="_s5139"/>
            <p:cNvSpPr>
              <a:spLocks noChangeArrowheads="1"/>
            </p:cNvSpPr>
            <p:nvPr/>
          </p:nvSpPr>
          <p:spPr bwMode="auto">
            <a:xfrm>
              <a:off x="2497"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Internal Ionizing Radiation</a:t>
              </a:r>
            </a:p>
          </p:txBody>
        </p:sp>
        <p:sp>
          <p:nvSpPr>
            <p:cNvPr id="5140" name="_s5140"/>
            <p:cNvSpPr>
              <a:spLocks noChangeArrowheads="1"/>
            </p:cNvSpPr>
            <p:nvPr/>
          </p:nvSpPr>
          <p:spPr bwMode="auto">
            <a:xfrm>
              <a:off x="4657"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Non-ionizing radiation</a:t>
              </a:r>
            </a:p>
            <a:p>
              <a:pPr algn="ctr"/>
              <a:r>
                <a:rPr lang="en-US" sz="1500" b="1">
                  <a:latin typeface="Arial Narrow" charset="0"/>
                </a:rPr>
                <a:t>(Radio Waves)</a:t>
              </a:r>
            </a:p>
          </p:txBody>
        </p:sp>
        <p:sp>
          <p:nvSpPr>
            <p:cNvPr id="5141" name="_s5141"/>
            <p:cNvSpPr>
              <a:spLocks noChangeArrowheads="1"/>
            </p:cNvSpPr>
            <p:nvPr/>
          </p:nvSpPr>
          <p:spPr bwMode="auto">
            <a:xfrm>
              <a:off x="1921" y="2065"/>
              <a:ext cx="864" cy="288"/>
            </a:xfrm>
            <a:prstGeom prst="roundRect">
              <a:avLst>
                <a:gd name="adj" fmla="val 16667"/>
              </a:avLst>
            </a:prstGeom>
            <a:solidFill>
              <a:schemeClr val="bg1"/>
            </a:solidFill>
            <a:ln w="9525">
              <a:solidFill>
                <a:schemeClr val="tx1"/>
              </a:solidFill>
              <a:round/>
              <a:headEnd/>
              <a:tailEnd/>
            </a:ln>
          </p:spPr>
          <p:txBody>
            <a:bodyPr wrap="none" lIns="0" tIns="0" rIns="0" bIns="0" anchor="ctr"/>
            <a:lstStyle/>
            <a:p>
              <a:pPr algn="ctr"/>
              <a:r>
                <a:rPr lang="en-US" sz="1500" b="1">
                  <a:latin typeface="Arial Narrow" charset="0"/>
                </a:rPr>
                <a:t>CT</a:t>
              </a:r>
            </a:p>
          </p:txBody>
        </p:sp>
        <p:sp>
          <p:nvSpPr>
            <p:cNvPr id="5142" name="_s5142"/>
            <p:cNvSpPr>
              <a:spLocks noChangeArrowheads="1"/>
            </p:cNvSpPr>
            <p:nvPr/>
          </p:nvSpPr>
          <p:spPr bwMode="auto">
            <a:xfrm>
              <a:off x="3073" y="2065"/>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PET</a:t>
              </a:r>
            </a:p>
          </p:txBody>
        </p:sp>
        <p:sp>
          <p:nvSpPr>
            <p:cNvPr id="5143" name="_s5143"/>
            <p:cNvSpPr>
              <a:spLocks noChangeArrowheads="1"/>
            </p:cNvSpPr>
            <p:nvPr/>
          </p:nvSpPr>
          <p:spPr bwMode="auto">
            <a:xfrm>
              <a:off x="3073"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SPECT</a:t>
              </a:r>
            </a:p>
          </p:txBody>
        </p:sp>
        <p:sp>
          <p:nvSpPr>
            <p:cNvPr id="5144" name="_s5144"/>
            <p:cNvSpPr>
              <a:spLocks noChangeArrowheads="1"/>
            </p:cNvSpPr>
            <p:nvPr/>
          </p:nvSpPr>
          <p:spPr bwMode="auto">
            <a:xfrm>
              <a:off x="4658" y="2065"/>
              <a:ext cx="863"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MRI</a:t>
              </a:r>
            </a:p>
          </p:txBody>
        </p:sp>
        <p:sp>
          <p:nvSpPr>
            <p:cNvPr id="5145" name="_s5145"/>
            <p:cNvSpPr>
              <a:spLocks noChangeArrowheads="1"/>
            </p:cNvSpPr>
            <p:nvPr/>
          </p:nvSpPr>
          <p:spPr bwMode="auto">
            <a:xfrm>
              <a:off x="4081"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fMRI</a:t>
              </a:r>
            </a:p>
          </p:txBody>
        </p:sp>
        <p:sp>
          <p:nvSpPr>
            <p:cNvPr id="5146" name="_s5146"/>
            <p:cNvSpPr>
              <a:spLocks noChangeArrowheads="1"/>
            </p:cNvSpPr>
            <p:nvPr/>
          </p:nvSpPr>
          <p:spPr bwMode="auto">
            <a:xfrm>
              <a:off x="4081" y="2929"/>
              <a:ext cx="864" cy="287"/>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Diffusion Imaging (DWI/DTI)</a:t>
              </a:r>
            </a:p>
            <a:p>
              <a:pPr algn="ctr"/>
              <a:endParaRPr lang="en-US" sz="1500" b="1">
                <a:latin typeface="Arial Narrow" charset="0"/>
              </a:endParaRPr>
            </a:p>
          </p:txBody>
        </p:sp>
        <p:sp>
          <p:nvSpPr>
            <p:cNvPr id="5147" name="_s5147"/>
            <p:cNvSpPr>
              <a:spLocks noChangeArrowheads="1"/>
            </p:cNvSpPr>
            <p:nvPr/>
          </p:nvSpPr>
          <p:spPr bwMode="auto">
            <a:xfrm>
              <a:off x="5233"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 Angiography</a:t>
              </a:r>
            </a:p>
          </p:txBody>
        </p:sp>
        <p:sp>
          <p:nvSpPr>
            <p:cNvPr id="5148" name="_s5148"/>
            <p:cNvSpPr>
              <a:spLocks noChangeArrowheads="1"/>
            </p:cNvSpPr>
            <p:nvPr/>
          </p:nvSpPr>
          <p:spPr bwMode="auto">
            <a:xfrm>
              <a:off x="5233" y="292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 Spectroscopy</a:t>
              </a:r>
            </a:p>
          </p:txBody>
        </p:sp>
        <p:sp>
          <p:nvSpPr>
            <p:cNvPr id="5149" name="_s5149"/>
            <p:cNvSpPr>
              <a:spLocks noChangeArrowheads="1"/>
            </p:cNvSpPr>
            <p:nvPr/>
          </p:nvSpPr>
          <p:spPr bwMode="auto">
            <a:xfrm>
              <a:off x="1921"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Angiogram/</a:t>
              </a:r>
            </a:p>
            <a:p>
              <a:pPr algn="ctr"/>
              <a:r>
                <a:rPr lang="en-US" sz="1500" b="1">
                  <a:latin typeface="Arial Narrow" charset="0"/>
                </a:rPr>
                <a:t>Arteriogram</a:t>
              </a:r>
            </a:p>
          </p:txBody>
        </p:sp>
        <p:sp>
          <p:nvSpPr>
            <p:cNvPr id="5150" name="_s5150"/>
            <p:cNvSpPr>
              <a:spLocks noChangeArrowheads="1"/>
            </p:cNvSpPr>
            <p:nvPr/>
          </p:nvSpPr>
          <p:spPr bwMode="auto">
            <a:xfrm>
              <a:off x="1921" y="292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X-Ray </a:t>
              </a:r>
            </a:p>
            <a:p>
              <a:pPr algn="ctr"/>
              <a:r>
                <a:rPr lang="en-US" sz="1500" b="1">
                  <a:latin typeface="Arial Narrow" charset="0"/>
                </a:rPr>
                <a:t>(radiograph)</a:t>
              </a:r>
            </a:p>
          </p:txBody>
        </p:sp>
      </p:grpSp>
      <p:grpSp>
        <p:nvGrpSpPr>
          <p:cNvPr id="5151" name="Organization Chart 31"/>
          <p:cNvGrpSpPr>
            <a:grpSpLocks noChangeAspect="1"/>
          </p:cNvGrpSpPr>
          <p:nvPr/>
        </p:nvGrpSpPr>
        <p:grpSpPr bwMode="auto">
          <a:xfrm>
            <a:off x="7072313" y="227013"/>
            <a:ext cx="2803525" cy="1401762"/>
            <a:chOff x="1345" y="1201"/>
            <a:chExt cx="1872" cy="720"/>
          </a:xfrm>
        </p:grpSpPr>
        <p:sp>
          <p:nvSpPr>
            <p:cNvPr id="5152" name="AutoShape 32"/>
            <p:cNvSpPr>
              <a:spLocks noChangeAspect="1" noChangeArrowheads="1" noTextEdit="1"/>
            </p:cNvSpPr>
            <p:nvPr/>
          </p:nvSpPr>
          <p:spPr bwMode="auto">
            <a:xfrm>
              <a:off x="1345" y="1201"/>
              <a:ext cx="1872"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5153" name="_s5153"/>
            <p:cNvCxnSpPr>
              <a:cxnSpLocks noChangeShapeType="1"/>
              <a:stCxn id="5157" idx="0"/>
              <a:endCxn id="5155" idx="2"/>
            </p:cNvCxnSpPr>
            <p:nvPr/>
          </p:nvCxnSpPr>
          <p:spPr bwMode="auto">
            <a:xfrm rot="5400000" flipH="1">
              <a:off x="2461" y="1309"/>
              <a:ext cx="144" cy="504"/>
            </a:xfrm>
            <a:prstGeom prst="bentConnector3">
              <a:avLst>
                <a:gd name="adj1" fmla="val 32727"/>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5154" name="_s5154"/>
            <p:cNvCxnSpPr>
              <a:cxnSpLocks noChangeShapeType="1"/>
              <a:stCxn id="5156" idx="0"/>
              <a:endCxn id="5155" idx="2"/>
            </p:cNvCxnSpPr>
            <p:nvPr/>
          </p:nvCxnSpPr>
          <p:spPr bwMode="auto">
            <a:xfrm rot="16200000">
              <a:off x="1957" y="1309"/>
              <a:ext cx="144" cy="504"/>
            </a:xfrm>
            <a:prstGeom prst="bentConnector3">
              <a:avLst>
                <a:gd name="adj1" fmla="val 32727"/>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5155" name="_s5155"/>
            <p:cNvSpPr>
              <a:spLocks noChangeArrowheads="1"/>
            </p:cNvSpPr>
            <p:nvPr/>
          </p:nvSpPr>
          <p:spPr bwMode="auto">
            <a:xfrm>
              <a:off x="1849" y="1201"/>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Accessory (non-imaging) </a:t>
              </a:r>
            </a:p>
            <a:p>
              <a:pPr algn="ctr"/>
              <a:r>
                <a:rPr lang="en-US" sz="1100" b="1">
                  <a:latin typeface="Arial Narrow" charset="0"/>
                </a:rPr>
                <a:t>Methods</a:t>
              </a:r>
            </a:p>
          </p:txBody>
        </p:sp>
        <p:sp>
          <p:nvSpPr>
            <p:cNvPr id="5156" name="_s5156"/>
            <p:cNvSpPr>
              <a:spLocks noChangeArrowheads="1"/>
            </p:cNvSpPr>
            <p:nvPr/>
          </p:nvSpPr>
          <p:spPr bwMode="auto">
            <a:xfrm>
              <a:off x="1345" y="1633"/>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MEG</a:t>
              </a:r>
            </a:p>
          </p:txBody>
        </p:sp>
        <p:sp>
          <p:nvSpPr>
            <p:cNvPr id="5157" name="_s5157"/>
            <p:cNvSpPr>
              <a:spLocks noChangeArrowheads="1"/>
            </p:cNvSpPr>
            <p:nvPr/>
          </p:nvSpPr>
          <p:spPr bwMode="auto">
            <a:xfrm>
              <a:off x="2353" y="1633"/>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EEG</a:t>
              </a:r>
            </a:p>
          </p:txBody>
        </p:sp>
      </p:grpSp>
      <p:sp>
        <p:nvSpPr>
          <p:cNvPr id="5158" name="Rectangle 38"/>
          <p:cNvSpPr>
            <a:spLocks noChangeArrowheads="1"/>
          </p:cNvSpPr>
          <p:nvPr/>
        </p:nvSpPr>
        <p:spPr bwMode="auto">
          <a:xfrm>
            <a:off x="3109913" y="150813"/>
            <a:ext cx="6765925" cy="6705600"/>
          </a:xfrm>
          <a:prstGeom prst="rect">
            <a:avLst/>
          </a:prstGeom>
          <a:solidFill>
            <a:schemeClr val="bg2">
              <a:alpha val="72156"/>
            </a:scheme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p>
        </p:txBody>
      </p:sp>
      <p:sp>
        <p:nvSpPr>
          <p:cNvPr id="5159" name="Rectangle 39"/>
          <p:cNvSpPr>
            <a:spLocks noGrp="1" noChangeArrowheads="1"/>
          </p:cNvSpPr>
          <p:nvPr>
            <p:ph type="title"/>
          </p:nvPr>
        </p:nvSpPr>
        <p:spPr>
          <a:xfrm>
            <a:off x="214313" y="227013"/>
            <a:ext cx="7599362" cy="477837"/>
          </a:xfrm>
        </p:spPr>
        <p:txBody>
          <a:bodyPr/>
          <a:lstStyle/>
          <a:p>
            <a:r>
              <a:rPr lang="en-US" sz="3000">
                <a:latin typeface="Arial" charset="0"/>
              </a:rPr>
              <a:t>Taxonomy of Neuroimaging Methods</a:t>
            </a:r>
          </a:p>
        </p:txBody>
      </p:sp>
      <p:sp>
        <p:nvSpPr>
          <p:cNvPr id="5160" name="Rectangle 40"/>
          <p:cNvSpPr>
            <a:spLocks noChangeArrowheads="1"/>
          </p:cNvSpPr>
          <p:nvPr/>
        </p:nvSpPr>
        <p:spPr bwMode="auto">
          <a:xfrm>
            <a:off x="2043113" y="760413"/>
            <a:ext cx="1066800" cy="2286000"/>
          </a:xfrm>
          <a:prstGeom prst="rect">
            <a:avLst/>
          </a:prstGeom>
          <a:solidFill>
            <a:schemeClr val="bg2">
              <a:alpha val="72156"/>
            </a:scheme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atin typeface="Arial" charset="0"/>
              </a:rPr>
              <a:t>CT (computed tomography)</a:t>
            </a:r>
          </a:p>
        </p:txBody>
      </p:sp>
      <p:pic>
        <p:nvPicPr>
          <p:cNvPr id="23555" name="Picture 5" descr="ct%20scann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751013"/>
            <a:ext cx="5319712" cy="398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9" descr="ct_he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4513" y="1903413"/>
            <a:ext cx="2798762"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atin typeface="Arial" charset="0"/>
              </a:rPr>
              <a:t>CT (computed tomography)</a:t>
            </a:r>
          </a:p>
        </p:txBody>
      </p:sp>
      <p:sp>
        <p:nvSpPr>
          <p:cNvPr id="24579" name="Text Box 4"/>
          <p:cNvSpPr txBox="1">
            <a:spLocks noChangeArrowheads="1"/>
          </p:cNvSpPr>
          <p:nvPr/>
        </p:nvSpPr>
        <p:spPr bwMode="auto">
          <a:xfrm>
            <a:off x="1281113" y="1674813"/>
            <a:ext cx="3673475"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sz="1800" dirty="0"/>
              <a:t>Pros:</a:t>
            </a:r>
          </a:p>
          <a:p>
            <a:r>
              <a:rPr lang="en-US" sz="1800" dirty="0"/>
              <a:t>Widely available</a:t>
            </a:r>
          </a:p>
          <a:p>
            <a:endParaRPr lang="en-US" sz="1800" dirty="0"/>
          </a:p>
          <a:p>
            <a:r>
              <a:rPr lang="en-US" sz="1800" b="1" dirty="0"/>
              <a:t>Very fast to collect whole-head images</a:t>
            </a:r>
          </a:p>
          <a:p>
            <a:r>
              <a:rPr lang="en-US" sz="1800" dirty="0"/>
              <a:t>(one slice in &lt; 1 </a:t>
            </a:r>
            <a:r>
              <a:rPr lang="en-US" sz="1800" dirty="0" err="1"/>
              <a:t>ms</a:t>
            </a:r>
            <a:r>
              <a:rPr lang="en-US" sz="1800" dirty="0"/>
              <a:t>; whole head in ~ seconds; whole exam in 10 minutes )</a:t>
            </a:r>
          </a:p>
          <a:p>
            <a:endParaRPr lang="en-US" sz="1800" dirty="0"/>
          </a:p>
          <a:p>
            <a:r>
              <a:rPr lang="en-US" sz="1800" dirty="0"/>
              <a:t>Somewhat cheaper than MRI</a:t>
            </a:r>
          </a:p>
          <a:p>
            <a:r>
              <a:rPr lang="en-US" sz="1800" dirty="0"/>
              <a:t>(~$500 </a:t>
            </a:r>
            <a:r>
              <a:rPr lang="en-US" sz="1800" dirty="0" err="1"/>
              <a:t>vs</a:t>
            </a:r>
            <a:r>
              <a:rPr lang="en-US" sz="1800" dirty="0"/>
              <a:t> ~$1000 for MRI)</a:t>
            </a:r>
          </a:p>
          <a:p>
            <a:endParaRPr lang="en-US" sz="1800" dirty="0"/>
          </a:p>
          <a:p>
            <a:r>
              <a:rPr lang="en-US" sz="1800" dirty="0"/>
              <a:t>Less hassle (few contraindications)</a:t>
            </a:r>
          </a:p>
          <a:p>
            <a:endParaRPr lang="en-US" sz="1800" dirty="0"/>
          </a:p>
          <a:p>
            <a:r>
              <a:rPr lang="en-US" sz="2000" b="1" dirty="0"/>
              <a:t>Best for an emergency</a:t>
            </a:r>
          </a:p>
        </p:txBody>
      </p:sp>
      <p:sp>
        <p:nvSpPr>
          <p:cNvPr id="24580" name="Text Box 7"/>
          <p:cNvSpPr txBox="1">
            <a:spLocks noChangeArrowheads="1"/>
          </p:cNvSpPr>
          <p:nvPr/>
        </p:nvSpPr>
        <p:spPr bwMode="auto">
          <a:xfrm>
            <a:off x="5395913" y="1751013"/>
            <a:ext cx="419020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sz="2000" dirty="0"/>
              <a:t>Cons:</a:t>
            </a:r>
          </a:p>
          <a:p>
            <a:r>
              <a:rPr lang="en-US" sz="2000" dirty="0"/>
              <a:t>Exposure to ionizing radiation (increased risk of cancer</a:t>
            </a:r>
            <a:r>
              <a:rPr lang="en-US" sz="2000" dirty="0" smtClean="0"/>
              <a:t>)</a:t>
            </a:r>
          </a:p>
          <a:p>
            <a:r>
              <a:rPr lang="en-US" sz="2000" dirty="0" smtClean="0"/>
              <a:t>can require a contrast agent—for brain, injectable iodine compound</a:t>
            </a:r>
            <a:endParaRPr lang="en-US" sz="2000" dirty="0"/>
          </a:p>
          <a:p>
            <a:r>
              <a:rPr lang="en-US" sz="2000" dirty="0"/>
              <a:t>Poor tissue contrast</a:t>
            </a:r>
          </a:p>
          <a:p>
            <a:r>
              <a:rPr lang="en-US" sz="2000" dirty="0"/>
              <a:t>not versatile</a:t>
            </a:r>
          </a:p>
        </p:txBody>
      </p:sp>
      <p:pic>
        <p:nvPicPr>
          <p:cNvPr id="24581" name="Picture 8" descr="ct_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5919" y="4418012"/>
            <a:ext cx="1598612"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atin typeface="Arial" charset="0"/>
              </a:rPr>
              <a:t>CT (computed tomography)</a:t>
            </a:r>
          </a:p>
        </p:txBody>
      </p:sp>
      <p:pic>
        <p:nvPicPr>
          <p:cNvPr id="25603" name="Picture 5" descr="ct_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3" y="2436813"/>
            <a:ext cx="2798762"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6"/>
          <p:cNvSpPr txBox="1">
            <a:spLocks noChangeArrowheads="1"/>
          </p:cNvSpPr>
          <p:nvPr/>
        </p:nvSpPr>
        <p:spPr bwMode="auto">
          <a:xfrm>
            <a:off x="5472113" y="1674813"/>
            <a:ext cx="3673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sz="2000"/>
              <a:t>Basic Principle: rotate machinery </a:t>
            </a:r>
          </a:p>
          <a:p>
            <a:r>
              <a:rPr lang="en-US" sz="2000"/>
              <a:t>to take multiple x-rays with different paths through the body </a:t>
            </a:r>
          </a:p>
        </p:txBody>
      </p:sp>
      <p:pic>
        <p:nvPicPr>
          <p:cNvPr id="25605" name="Picture 8" descr="Image of CT scanner, covers op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7513" y="2817813"/>
            <a:ext cx="2573337"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0" descr="Diagram of CT xray pa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4513" y="3275013"/>
            <a:ext cx="32004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atin typeface="Arial" charset="0"/>
              </a:rPr>
              <a:t>Common clinical use: stroke</a:t>
            </a:r>
          </a:p>
        </p:txBody>
      </p:sp>
      <p:sp>
        <p:nvSpPr>
          <p:cNvPr id="26627" name="TextBox 3"/>
          <p:cNvSpPr txBox="1">
            <a:spLocks noChangeArrowheads="1"/>
          </p:cNvSpPr>
          <p:nvPr/>
        </p:nvSpPr>
        <p:spPr bwMode="auto">
          <a:xfrm>
            <a:off x="2347913" y="1674813"/>
            <a:ext cx="4648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a:t>Patient presents with stroke</a:t>
            </a:r>
          </a:p>
        </p:txBody>
      </p:sp>
      <p:cxnSp>
        <p:nvCxnSpPr>
          <p:cNvPr id="26628" name="Straight Arrow Connector 5"/>
          <p:cNvCxnSpPr>
            <a:cxnSpLocks noChangeShapeType="1"/>
          </p:cNvCxnSpPr>
          <p:nvPr/>
        </p:nvCxnSpPr>
        <p:spPr bwMode="auto">
          <a:xfrm rot="5400000">
            <a:off x="1890713" y="2817813"/>
            <a:ext cx="1066800" cy="609600"/>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sp>
        <p:nvSpPr>
          <p:cNvPr id="26629" name="TextBox 6"/>
          <p:cNvSpPr txBox="1">
            <a:spLocks noChangeArrowheads="1"/>
          </p:cNvSpPr>
          <p:nvPr/>
        </p:nvSpPr>
        <p:spPr bwMode="auto">
          <a:xfrm>
            <a:off x="2652713" y="3046413"/>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sz="2400" b="1"/>
              <a:t>80%</a:t>
            </a:r>
          </a:p>
        </p:txBody>
      </p:sp>
      <p:sp>
        <p:nvSpPr>
          <p:cNvPr id="26630" name="TextBox 7"/>
          <p:cNvSpPr txBox="1">
            <a:spLocks noChangeArrowheads="1"/>
          </p:cNvSpPr>
          <p:nvPr/>
        </p:nvSpPr>
        <p:spPr bwMode="auto">
          <a:xfrm>
            <a:off x="1128713" y="4418013"/>
            <a:ext cx="21240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a:t>Give tPA, dissolve clot,</a:t>
            </a:r>
          </a:p>
          <a:p>
            <a:r>
              <a:rPr lang="en-US"/>
              <a:t>Blood flow restored,</a:t>
            </a:r>
          </a:p>
          <a:p>
            <a:r>
              <a:rPr lang="en-US"/>
              <a:t>Patient recovers</a:t>
            </a:r>
          </a:p>
        </p:txBody>
      </p:sp>
      <p:sp>
        <p:nvSpPr>
          <p:cNvPr id="26631" name="TextBox 8"/>
          <p:cNvSpPr txBox="1">
            <a:spLocks noChangeArrowheads="1"/>
          </p:cNvSpPr>
          <p:nvPr/>
        </p:nvSpPr>
        <p:spPr bwMode="auto">
          <a:xfrm>
            <a:off x="6234113" y="4418013"/>
            <a:ext cx="25733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a:t>Give tPA, prevent clotting,</a:t>
            </a:r>
          </a:p>
          <a:p>
            <a:r>
              <a:rPr lang="en-US"/>
              <a:t>Patient dies of massive bleed</a:t>
            </a:r>
          </a:p>
        </p:txBody>
      </p:sp>
      <p:cxnSp>
        <p:nvCxnSpPr>
          <p:cNvPr id="26632" name="Straight Arrow Connector 9"/>
          <p:cNvCxnSpPr>
            <a:cxnSpLocks noChangeShapeType="1"/>
          </p:cNvCxnSpPr>
          <p:nvPr/>
        </p:nvCxnSpPr>
        <p:spPr bwMode="auto">
          <a:xfrm rot="16200000" flipH="1">
            <a:off x="5167313" y="2817813"/>
            <a:ext cx="1219200" cy="914400"/>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sp>
        <p:nvSpPr>
          <p:cNvPr id="26633" name="TextBox 10"/>
          <p:cNvSpPr txBox="1">
            <a:spLocks noChangeArrowheads="1"/>
          </p:cNvSpPr>
          <p:nvPr/>
        </p:nvSpPr>
        <p:spPr bwMode="auto">
          <a:xfrm>
            <a:off x="6157913" y="3046413"/>
            <a:ext cx="990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sz="2400" b="1"/>
              <a:t>20%</a:t>
            </a:r>
          </a:p>
        </p:txBody>
      </p:sp>
      <p:sp>
        <p:nvSpPr>
          <p:cNvPr id="26634" name="TextBox 12"/>
          <p:cNvSpPr txBox="1">
            <a:spLocks noChangeArrowheads="1"/>
          </p:cNvSpPr>
          <p:nvPr/>
        </p:nvSpPr>
        <p:spPr bwMode="auto">
          <a:xfrm>
            <a:off x="2728913" y="3579813"/>
            <a:ext cx="1905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sz="2400" b="1"/>
              <a:t>ischemic</a:t>
            </a:r>
          </a:p>
        </p:txBody>
      </p:sp>
      <p:sp>
        <p:nvSpPr>
          <p:cNvPr id="26635" name="TextBox 13"/>
          <p:cNvSpPr txBox="1">
            <a:spLocks noChangeArrowheads="1"/>
          </p:cNvSpPr>
          <p:nvPr/>
        </p:nvSpPr>
        <p:spPr bwMode="auto">
          <a:xfrm>
            <a:off x="6538913" y="3579813"/>
            <a:ext cx="1905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sz="2400" b="1"/>
              <a:t>hemorraghic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atin typeface="Arial" charset="0"/>
              </a:rPr>
              <a:t>Common clinical use: stroke</a:t>
            </a:r>
          </a:p>
        </p:txBody>
      </p:sp>
      <p:sp>
        <p:nvSpPr>
          <p:cNvPr id="27651" name="TextBox 3"/>
          <p:cNvSpPr txBox="1">
            <a:spLocks noChangeArrowheads="1"/>
          </p:cNvSpPr>
          <p:nvPr/>
        </p:nvSpPr>
        <p:spPr bwMode="auto">
          <a:xfrm>
            <a:off x="2347913" y="1674813"/>
            <a:ext cx="4648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a:t>Patient presents with stroke</a:t>
            </a:r>
          </a:p>
        </p:txBody>
      </p:sp>
      <p:cxnSp>
        <p:nvCxnSpPr>
          <p:cNvPr id="27652" name="Straight Arrow Connector 5"/>
          <p:cNvCxnSpPr>
            <a:cxnSpLocks noChangeShapeType="1"/>
          </p:cNvCxnSpPr>
          <p:nvPr/>
        </p:nvCxnSpPr>
        <p:spPr bwMode="auto">
          <a:xfrm rot="5400000">
            <a:off x="1890713" y="2817813"/>
            <a:ext cx="1066800" cy="609600"/>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sp>
        <p:nvSpPr>
          <p:cNvPr id="27653" name="TextBox 6"/>
          <p:cNvSpPr txBox="1">
            <a:spLocks noChangeArrowheads="1"/>
          </p:cNvSpPr>
          <p:nvPr/>
        </p:nvSpPr>
        <p:spPr bwMode="auto">
          <a:xfrm>
            <a:off x="2652713" y="3046413"/>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sz="2400" b="1"/>
              <a:t>80%</a:t>
            </a:r>
          </a:p>
        </p:txBody>
      </p:sp>
      <p:cxnSp>
        <p:nvCxnSpPr>
          <p:cNvPr id="27654" name="Straight Arrow Connector 9"/>
          <p:cNvCxnSpPr>
            <a:cxnSpLocks noChangeShapeType="1"/>
          </p:cNvCxnSpPr>
          <p:nvPr/>
        </p:nvCxnSpPr>
        <p:spPr bwMode="auto">
          <a:xfrm rot="16200000" flipH="1">
            <a:off x="5167313" y="2817813"/>
            <a:ext cx="1219200" cy="914400"/>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sp>
        <p:nvSpPr>
          <p:cNvPr id="27655" name="TextBox 10"/>
          <p:cNvSpPr txBox="1">
            <a:spLocks noChangeArrowheads="1"/>
          </p:cNvSpPr>
          <p:nvPr/>
        </p:nvSpPr>
        <p:spPr bwMode="auto">
          <a:xfrm>
            <a:off x="6157913" y="3046413"/>
            <a:ext cx="990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sz="2400" b="1"/>
              <a:t>20%</a:t>
            </a:r>
          </a:p>
        </p:txBody>
      </p:sp>
      <p:sp>
        <p:nvSpPr>
          <p:cNvPr id="27656" name="TextBox 12"/>
          <p:cNvSpPr txBox="1">
            <a:spLocks noChangeArrowheads="1"/>
          </p:cNvSpPr>
          <p:nvPr/>
        </p:nvSpPr>
        <p:spPr bwMode="auto">
          <a:xfrm>
            <a:off x="2728913" y="3579813"/>
            <a:ext cx="1905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sz="2400" b="1"/>
              <a:t>ischemic</a:t>
            </a:r>
          </a:p>
        </p:txBody>
      </p:sp>
      <p:sp>
        <p:nvSpPr>
          <p:cNvPr id="27657" name="TextBox 13"/>
          <p:cNvSpPr txBox="1">
            <a:spLocks noChangeArrowheads="1"/>
          </p:cNvSpPr>
          <p:nvPr/>
        </p:nvSpPr>
        <p:spPr bwMode="auto">
          <a:xfrm>
            <a:off x="6538913" y="3579813"/>
            <a:ext cx="1905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sz="2400" b="1"/>
              <a:t>hemorraghic</a:t>
            </a:r>
          </a:p>
        </p:txBody>
      </p:sp>
      <p:pic>
        <p:nvPicPr>
          <p:cNvPr id="27658" name="Picture 2" descr="http://www.musc.edu/bmt737/spring2001/Lydia/image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6113" y="4113213"/>
            <a:ext cx="2667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2" descr="http://www.medsci.org/v05/p0018/ijmsv05p0018g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3513" y="4341813"/>
            <a:ext cx="1819275"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6" descr="Early CT changes in ischemic strok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713" y="3960813"/>
            <a:ext cx="2341562"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atin typeface="Arial" charset="0"/>
              </a:rPr>
              <a:t>CT (computed tomography)</a:t>
            </a:r>
          </a:p>
        </p:txBody>
      </p:sp>
      <p:sp>
        <p:nvSpPr>
          <p:cNvPr id="24579" name="Text Box 4"/>
          <p:cNvSpPr txBox="1">
            <a:spLocks noChangeArrowheads="1"/>
          </p:cNvSpPr>
          <p:nvPr/>
        </p:nvSpPr>
        <p:spPr bwMode="auto">
          <a:xfrm>
            <a:off x="1281113" y="1674813"/>
            <a:ext cx="3673475"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sz="1800" dirty="0"/>
              <a:t>Pros:</a:t>
            </a:r>
          </a:p>
          <a:p>
            <a:r>
              <a:rPr lang="en-US" sz="1800" dirty="0"/>
              <a:t>Widely available</a:t>
            </a:r>
          </a:p>
          <a:p>
            <a:endParaRPr lang="en-US" sz="1800" dirty="0"/>
          </a:p>
          <a:p>
            <a:r>
              <a:rPr lang="en-US" sz="1800" b="1" dirty="0"/>
              <a:t>Very fast to collect whole-head images</a:t>
            </a:r>
          </a:p>
          <a:p>
            <a:r>
              <a:rPr lang="en-US" sz="1800" dirty="0"/>
              <a:t>(one slice in &lt; 1 </a:t>
            </a:r>
            <a:r>
              <a:rPr lang="en-US" sz="1800" dirty="0" err="1"/>
              <a:t>ms</a:t>
            </a:r>
            <a:r>
              <a:rPr lang="en-US" sz="1800" dirty="0"/>
              <a:t>; whole head in ~ seconds; whole exam in 10 minutes )</a:t>
            </a:r>
          </a:p>
          <a:p>
            <a:endParaRPr lang="en-US" sz="1800" dirty="0"/>
          </a:p>
          <a:p>
            <a:r>
              <a:rPr lang="en-US" sz="1800" dirty="0"/>
              <a:t>Somewhat cheaper than MRI</a:t>
            </a:r>
          </a:p>
          <a:p>
            <a:r>
              <a:rPr lang="en-US" sz="1800" dirty="0"/>
              <a:t>(~$500 </a:t>
            </a:r>
            <a:r>
              <a:rPr lang="en-US" sz="1800" dirty="0" err="1"/>
              <a:t>vs</a:t>
            </a:r>
            <a:r>
              <a:rPr lang="en-US" sz="1800" dirty="0"/>
              <a:t> ~$1000 for MRI)</a:t>
            </a:r>
          </a:p>
          <a:p>
            <a:endParaRPr lang="en-US" sz="1800" dirty="0"/>
          </a:p>
          <a:p>
            <a:r>
              <a:rPr lang="en-US" sz="1800" dirty="0"/>
              <a:t>Less hassle (few contraindications)</a:t>
            </a:r>
          </a:p>
          <a:p>
            <a:endParaRPr lang="en-US" sz="1800" dirty="0"/>
          </a:p>
          <a:p>
            <a:r>
              <a:rPr lang="en-US" sz="2000" b="1" dirty="0"/>
              <a:t>Best for an emergency</a:t>
            </a:r>
          </a:p>
        </p:txBody>
      </p:sp>
      <p:sp>
        <p:nvSpPr>
          <p:cNvPr id="24580" name="Text Box 7"/>
          <p:cNvSpPr txBox="1">
            <a:spLocks noChangeArrowheads="1"/>
          </p:cNvSpPr>
          <p:nvPr/>
        </p:nvSpPr>
        <p:spPr bwMode="auto">
          <a:xfrm>
            <a:off x="5395913" y="1751013"/>
            <a:ext cx="419020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sz="2000" dirty="0"/>
              <a:t>Cons:</a:t>
            </a:r>
          </a:p>
          <a:p>
            <a:r>
              <a:rPr lang="en-US" sz="2000" dirty="0"/>
              <a:t>Exposure to ionizing radiation (increased risk of cancer</a:t>
            </a:r>
            <a:r>
              <a:rPr lang="en-US" sz="2000" dirty="0" smtClean="0"/>
              <a:t>)</a:t>
            </a:r>
          </a:p>
          <a:p>
            <a:r>
              <a:rPr lang="en-US" sz="2000" dirty="0" smtClean="0"/>
              <a:t>can require a contrast agent—for brain, injectable iodine compound</a:t>
            </a:r>
            <a:endParaRPr lang="en-US" sz="2000" dirty="0"/>
          </a:p>
          <a:p>
            <a:r>
              <a:rPr lang="en-US" sz="2000" dirty="0"/>
              <a:t>Poor tissue contrast</a:t>
            </a:r>
          </a:p>
          <a:p>
            <a:r>
              <a:rPr lang="en-US" sz="2000" dirty="0"/>
              <a:t>not versatile</a:t>
            </a:r>
          </a:p>
        </p:txBody>
      </p:sp>
      <p:pic>
        <p:nvPicPr>
          <p:cNvPr id="24581" name="Picture 8" descr="ct_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5919" y="4418012"/>
            <a:ext cx="1598612"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8545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Organization Chart 2"/>
          <p:cNvGrpSpPr>
            <a:grpSpLocks noChangeAspect="1"/>
          </p:cNvGrpSpPr>
          <p:nvPr/>
        </p:nvGrpSpPr>
        <p:grpSpPr bwMode="auto">
          <a:xfrm>
            <a:off x="0" y="760413"/>
            <a:ext cx="9205913" cy="6027737"/>
            <a:chOff x="1345" y="1201"/>
            <a:chExt cx="4752" cy="2016"/>
          </a:xfrm>
        </p:grpSpPr>
        <p:sp>
          <p:nvSpPr>
            <p:cNvPr id="6147" name="AutoShape 3"/>
            <p:cNvSpPr>
              <a:spLocks noChangeAspect="1" noChangeArrowheads="1" noTextEdit="1"/>
            </p:cNvSpPr>
            <p:nvPr/>
          </p:nvSpPr>
          <p:spPr bwMode="auto">
            <a:xfrm>
              <a:off x="1345" y="1201"/>
              <a:ext cx="4752"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6148" name="_s6148"/>
            <p:cNvCxnSpPr>
              <a:cxnSpLocks noChangeShapeType="1"/>
              <a:stCxn id="6174" idx="1"/>
              <a:endCxn id="6162" idx="2"/>
            </p:cNvCxnSpPr>
            <p:nvPr/>
          </p:nvCxnSpPr>
          <p:spPr bwMode="auto">
            <a:xfrm rot="10800000">
              <a:off x="1777" y="1921"/>
              <a:ext cx="144" cy="1152"/>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6149" name="_s6149"/>
            <p:cNvCxnSpPr>
              <a:cxnSpLocks noChangeShapeType="1"/>
              <a:stCxn id="6173" idx="1"/>
              <a:endCxn id="6162" idx="2"/>
            </p:cNvCxnSpPr>
            <p:nvPr/>
          </p:nvCxnSpPr>
          <p:spPr bwMode="auto">
            <a:xfrm rot="10800000">
              <a:off x="1777" y="1921"/>
              <a:ext cx="144"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6150" name="_s6150"/>
            <p:cNvCxnSpPr>
              <a:cxnSpLocks noChangeShapeType="1"/>
              <a:stCxn id="6172" idx="1"/>
              <a:endCxn id="6168" idx="2"/>
            </p:cNvCxnSpPr>
            <p:nvPr/>
          </p:nvCxnSpPr>
          <p:spPr bwMode="auto">
            <a:xfrm rot="10800000">
              <a:off x="5090" y="2353"/>
              <a:ext cx="143"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6151" name="_s6151"/>
            <p:cNvCxnSpPr>
              <a:cxnSpLocks noChangeShapeType="1"/>
              <a:stCxn id="6171" idx="1"/>
              <a:endCxn id="6168" idx="2"/>
            </p:cNvCxnSpPr>
            <p:nvPr/>
          </p:nvCxnSpPr>
          <p:spPr bwMode="auto">
            <a:xfrm rot="10800000">
              <a:off x="5090" y="2353"/>
              <a:ext cx="143"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6152" name="_s6152"/>
            <p:cNvCxnSpPr>
              <a:cxnSpLocks noChangeShapeType="1"/>
              <a:stCxn id="6170" idx="3"/>
              <a:endCxn id="6168" idx="2"/>
            </p:cNvCxnSpPr>
            <p:nvPr/>
          </p:nvCxnSpPr>
          <p:spPr bwMode="auto">
            <a:xfrm flipV="1">
              <a:off x="4945" y="2353"/>
              <a:ext cx="145"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6153" name="_s6153"/>
            <p:cNvCxnSpPr>
              <a:cxnSpLocks noChangeShapeType="1"/>
              <a:stCxn id="6169" idx="3"/>
              <a:endCxn id="6168" idx="2"/>
            </p:cNvCxnSpPr>
            <p:nvPr/>
          </p:nvCxnSpPr>
          <p:spPr bwMode="auto">
            <a:xfrm flipV="1">
              <a:off x="4945" y="2353"/>
              <a:ext cx="145"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6154" name="_s6154"/>
            <p:cNvCxnSpPr>
              <a:cxnSpLocks noChangeShapeType="1"/>
              <a:stCxn id="6168" idx="0"/>
              <a:endCxn id="6164" idx="2"/>
            </p:cNvCxnSpPr>
            <p:nvPr/>
          </p:nvCxnSpPr>
          <p:spPr bwMode="auto">
            <a:xfrm rot="5400000" flipH="1">
              <a:off x="5018" y="1992"/>
              <a:ext cx="144" cy="1"/>
            </a:xfrm>
            <a:prstGeom prst="bentConnector3">
              <a:avLst>
                <a:gd name="adj1" fmla="val 26569"/>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6155" name="_s6155"/>
            <p:cNvCxnSpPr>
              <a:cxnSpLocks noChangeShapeType="1"/>
              <a:stCxn id="6167" idx="1"/>
              <a:endCxn id="6163" idx="2"/>
            </p:cNvCxnSpPr>
            <p:nvPr/>
          </p:nvCxnSpPr>
          <p:spPr bwMode="auto">
            <a:xfrm rot="10800000">
              <a:off x="2929" y="1921"/>
              <a:ext cx="144"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6156" name="_s6156"/>
            <p:cNvCxnSpPr>
              <a:cxnSpLocks noChangeShapeType="1"/>
              <a:stCxn id="6166" idx="1"/>
              <a:endCxn id="6163" idx="2"/>
            </p:cNvCxnSpPr>
            <p:nvPr/>
          </p:nvCxnSpPr>
          <p:spPr bwMode="auto">
            <a:xfrm rot="10800000">
              <a:off x="2929" y="1921"/>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6157" name="_s6157"/>
            <p:cNvCxnSpPr>
              <a:cxnSpLocks noChangeShapeType="1"/>
              <a:stCxn id="6165" idx="1"/>
              <a:endCxn id="6162" idx="2"/>
            </p:cNvCxnSpPr>
            <p:nvPr/>
          </p:nvCxnSpPr>
          <p:spPr bwMode="auto">
            <a:xfrm rot="10800000">
              <a:off x="1777" y="1921"/>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6158" name="_s6158"/>
            <p:cNvCxnSpPr>
              <a:cxnSpLocks noChangeShapeType="1"/>
              <a:stCxn id="6164" idx="0"/>
              <a:endCxn id="6161" idx="2"/>
            </p:cNvCxnSpPr>
            <p:nvPr/>
          </p:nvCxnSpPr>
          <p:spPr bwMode="auto">
            <a:xfrm rot="5400000" flipH="1">
              <a:off x="4189" y="733"/>
              <a:ext cx="144" cy="1656"/>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6159" name="_s6159"/>
            <p:cNvCxnSpPr>
              <a:cxnSpLocks noChangeShapeType="1"/>
              <a:stCxn id="6163" idx="0"/>
              <a:endCxn id="6161" idx="2"/>
            </p:cNvCxnSpPr>
            <p:nvPr/>
          </p:nvCxnSpPr>
          <p:spPr bwMode="auto">
            <a:xfrm rot="16200000">
              <a:off x="3109" y="1309"/>
              <a:ext cx="144" cy="504"/>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6160" name="_s6160"/>
            <p:cNvCxnSpPr>
              <a:cxnSpLocks noChangeShapeType="1"/>
              <a:stCxn id="6162" idx="0"/>
              <a:endCxn id="6161" idx="2"/>
            </p:cNvCxnSpPr>
            <p:nvPr/>
          </p:nvCxnSpPr>
          <p:spPr bwMode="auto">
            <a:xfrm rot="16200000">
              <a:off x="2533" y="733"/>
              <a:ext cx="144" cy="1656"/>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6161" name="_s6161"/>
            <p:cNvSpPr>
              <a:spLocks noChangeArrowheads="1"/>
            </p:cNvSpPr>
            <p:nvPr/>
          </p:nvSpPr>
          <p:spPr bwMode="auto">
            <a:xfrm>
              <a:off x="3001" y="1201"/>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Neuroimaging Methods</a:t>
              </a:r>
            </a:p>
          </p:txBody>
        </p:sp>
        <p:sp>
          <p:nvSpPr>
            <p:cNvPr id="6162" name="_s6162"/>
            <p:cNvSpPr>
              <a:spLocks noChangeArrowheads="1"/>
            </p:cNvSpPr>
            <p:nvPr/>
          </p:nvSpPr>
          <p:spPr bwMode="auto">
            <a:xfrm>
              <a:off x="1345"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External Ionizing Radiation</a:t>
              </a:r>
            </a:p>
          </p:txBody>
        </p:sp>
        <p:sp>
          <p:nvSpPr>
            <p:cNvPr id="6163" name="_s6163"/>
            <p:cNvSpPr>
              <a:spLocks noChangeArrowheads="1"/>
            </p:cNvSpPr>
            <p:nvPr/>
          </p:nvSpPr>
          <p:spPr bwMode="auto">
            <a:xfrm>
              <a:off x="2497"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Internal Ionizing Radiation</a:t>
              </a:r>
            </a:p>
          </p:txBody>
        </p:sp>
        <p:sp>
          <p:nvSpPr>
            <p:cNvPr id="6164" name="_s6164"/>
            <p:cNvSpPr>
              <a:spLocks noChangeArrowheads="1"/>
            </p:cNvSpPr>
            <p:nvPr/>
          </p:nvSpPr>
          <p:spPr bwMode="auto">
            <a:xfrm>
              <a:off x="4657"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Non-ionizing radiation</a:t>
              </a:r>
            </a:p>
            <a:p>
              <a:pPr algn="ctr"/>
              <a:r>
                <a:rPr lang="en-US" sz="1500" b="1">
                  <a:latin typeface="Arial Narrow" charset="0"/>
                </a:rPr>
                <a:t>(Radio Waves)</a:t>
              </a:r>
            </a:p>
          </p:txBody>
        </p:sp>
        <p:sp>
          <p:nvSpPr>
            <p:cNvPr id="6165" name="_s6165"/>
            <p:cNvSpPr>
              <a:spLocks noChangeArrowheads="1"/>
            </p:cNvSpPr>
            <p:nvPr/>
          </p:nvSpPr>
          <p:spPr bwMode="auto">
            <a:xfrm>
              <a:off x="1921" y="2065"/>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CT</a:t>
              </a:r>
            </a:p>
          </p:txBody>
        </p:sp>
        <p:sp>
          <p:nvSpPr>
            <p:cNvPr id="6166" name="_s6166"/>
            <p:cNvSpPr>
              <a:spLocks noChangeArrowheads="1"/>
            </p:cNvSpPr>
            <p:nvPr/>
          </p:nvSpPr>
          <p:spPr bwMode="auto">
            <a:xfrm>
              <a:off x="3073" y="2065"/>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PET</a:t>
              </a:r>
            </a:p>
          </p:txBody>
        </p:sp>
        <p:sp>
          <p:nvSpPr>
            <p:cNvPr id="6167" name="_s6167"/>
            <p:cNvSpPr>
              <a:spLocks noChangeArrowheads="1"/>
            </p:cNvSpPr>
            <p:nvPr/>
          </p:nvSpPr>
          <p:spPr bwMode="auto">
            <a:xfrm>
              <a:off x="3073"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SPECT</a:t>
              </a:r>
            </a:p>
          </p:txBody>
        </p:sp>
        <p:sp>
          <p:nvSpPr>
            <p:cNvPr id="6168" name="_s6168"/>
            <p:cNvSpPr>
              <a:spLocks noChangeArrowheads="1"/>
            </p:cNvSpPr>
            <p:nvPr/>
          </p:nvSpPr>
          <p:spPr bwMode="auto">
            <a:xfrm>
              <a:off x="4658" y="2065"/>
              <a:ext cx="863"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MRI</a:t>
              </a:r>
            </a:p>
          </p:txBody>
        </p:sp>
        <p:sp>
          <p:nvSpPr>
            <p:cNvPr id="6169" name="_s6169"/>
            <p:cNvSpPr>
              <a:spLocks noChangeArrowheads="1"/>
            </p:cNvSpPr>
            <p:nvPr/>
          </p:nvSpPr>
          <p:spPr bwMode="auto">
            <a:xfrm>
              <a:off x="4081"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fMRI</a:t>
              </a:r>
            </a:p>
          </p:txBody>
        </p:sp>
        <p:sp>
          <p:nvSpPr>
            <p:cNvPr id="6170" name="_s6170"/>
            <p:cNvSpPr>
              <a:spLocks noChangeArrowheads="1"/>
            </p:cNvSpPr>
            <p:nvPr/>
          </p:nvSpPr>
          <p:spPr bwMode="auto">
            <a:xfrm>
              <a:off x="4081" y="2929"/>
              <a:ext cx="864" cy="287"/>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Diffusion Imaging (DWI/DTI)</a:t>
              </a:r>
            </a:p>
            <a:p>
              <a:pPr algn="ctr"/>
              <a:endParaRPr lang="en-US" sz="1500" b="1">
                <a:latin typeface="Arial Narrow" charset="0"/>
              </a:endParaRPr>
            </a:p>
          </p:txBody>
        </p:sp>
        <p:sp>
          <p:nvSpPr>
            <p:cNvPr id="6171" name="_s6171"/>
            <p:cNvSpPr>
              <a:spLocks noChangeArrowheads="1"/>
            </p:cNvSpPr>
            <p:nvPr/>
          </p:nvSpPr>
          <p:spPr bwMode="auto">
            <a:xfrm>
              <a:off x="5233"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 Angiography</a:t>
              </a:r>
            </a:p>
          </p:txBody>
        </p:sp>
        <p:sp>
          <p:nvSpPr>
            <p:cNvPr id="6172" name="_s6172"/>
            <p:cNvSpPr>
              <a:spLocks noChangeArrowheads="1"/>
            </p:cNvSpPr>
            <p:nvPr/>
          </p:nvSpPr>
          <p:spPr bwMode="auto">
            <a:xfrm>
              <a:off x="5233" y="292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 Spectroscopy</a:t>
              </a:r>
            </a:p>
          </p:txBody>
        </p:sp>
        <p:sp>
          <p:nvSpPr>
            <p:cNvPr id="6173" name="_s6173"/>
            <p:cNvSpPr>
              <a:spLocks noChangeArrowheads="1"/>
            </p:cNvSpPr>
            <p:nvPr/>
          </p:nvSpPr>
          <p:spPr bwMode="auto">
            <a:xfrm>
              <a:off x="1921"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Angiogram/</a:t>
              </a:r>
            </a:p>
            <a:p>
              <a:pPr algn="ctr"/>
              <a:r>
                <a:rPr lang="en-US" sz="1500" b="1">
                  <a:latin typeface="Arial Narrow" charset="0"/>
                </a:rPr>
                <a:t>Arteriogram</a:t>
              </a:r>
            </a:p>
          </p:txBody>
        </p:sp>
        <p:sp>
          <p:nvSpPr>
            <p:cNvPr id="6174" name="_s6174"/>
            <p:cNvSpPr>
              <a:spLocks noChangeArrowheads="1"/>
            </p:cNvSpPr>
            <p:nvPr/>
          </p:nvSpPr>
          <p:spPr bwMode="auto">
            <a:xfrm>
              <a:off x="1921" y="292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X-Ray </a:t>
              </a:r>
            </a:p>
            <a:p>
              <a:pPr algn="ctr"/>
              <a:r>
                <a:rPr lang="en-US" sz="1500" b="1">
                  <a:latin typeface="Arial Narrow" charset="0"/>
                </a:rPr>
                <a:t>(radiograph)</a:t>
              </a:r>
            </a:p>
          </p:txBody>
        </p:sp>
      </p:grpSp>
      <p:grpSp>
        <p:nvGrpSpPr>
          <p:cNvPr id="6175" name="Organization Chart 31"/>
          <p:cNvGrpSpPr>
            <a:grpSpLocks noChangeAspect="1"/>
          </p:cNvGrpSpPr>
          <p:nvPr/>
        </p:nvGrpSpPr>
        <p:grpSpPr bwMode="auto">
          <a:xfrm>
            <a:off x="7072313" y="227013"/>
            <a:ext cx="2803525" cy="1401762"/>
            <a:chOff x="1345" y="1201"/>
            <a:chExt cx="1872" cy="720"/>
          </a:xfrm>
        </p:grpSpPr>
        <p:sp>
          <p:nvSpPr>
            <p:cNvPr id="6176" name="AutoShape 32"/>
            <p:cNvSpPr>
              <a:spLocks noChangeAspect="1" noChangeArrowheads="1" noTextEdit="1"/>
            </p:cNvSpPr>
            <p:nvPr/>
          </p:nvSpPr>
          <p:spPr bwMode="auto">
            <a:xfrm>
              <a:off x="1345" y="1201"/>
              <a:ext cx="1872"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6177" name="_s6177"/>
            <p:cNvCxnSpPr>
              <a:cxnSpLocks noChangeShapeType="1"/>
              <a:stCxn id="6181" idx="0"/>
              <a:endCxn id="6179" idx="2"/>
            </p:cNvCxnSpPr>
            <p:nvPr/>
          </p:nvCxnSpPr>
          <p:spPr bwMode="auto">
            <a:xfrm rot="5400000" flipH="1">
              <a:off x="2461" y="1309"/>
              <a:ext cx="144" cy="504"/>
            </a:xfrm>
            <a:prstGeom prst="bentConnector3">
              <a:avLst>
                <a:gd name="adj1" fmla="val 32727"/>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6178" name="_s6178"/>
            <p:cNvCxnSpPr>
              <a:cxnSpLocks noChangeShapeType="1"/>
              <a:stCxn id="6180" idx="0"/>
              <a:endCxn id="6179" idx="2"/>
            </p:cNvCxnSpPr>
            <p:nvPr/>
          </p:nvCxnSpPr>
          <p:spPr bwMode="auto">
            <a:xfrm rot="16200000">
              <a:off x="1957" y="1309"/>
              <a:ext cx="144" cy="504"/>
            </a:xfrm>
            <a:prstGeom prst="bentConnector3">
              <a:avLst>
                <a:gd name="adj1" fmla="val 32727"/>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6179" name="_s6179"/>
            <p:cNvSpPr>
              <a:spLocks noChangeArrowheads="1"/>
            </p:cNvSpPr>
            <p:nvPr/>
          </p:nvSpPr>
          <p:spPr bwMode="auto">
            <a:xfrm>
              <a:off x="1849" y="1201"/>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Accessory (non-imaging) </a:t>
              </a:r>
            </a:p>
            <a:p>
              <a:pPr algn="ctr"/>
              <a:r>
                <a:rPr lang="en-US" sz="1100" b="1">
                  <a:latin typeface="Arial Narrow" charset="0"/>
                </a:rPr>
                <a:t>Methods</a:t>
              </a:r>
            </a:p>
          </p:txBody>
        </p:sp>
        <p:sp>
          <p:nvSpPr>
            <p:cNvPr id="6180" name="_s6180"/>
            <p:cNvSpPr>
              <a:spLocks noChangeArrowheads="1"/>
            </p:cNvSpPr>
            <p:nvPr/>
          </p:nvSpPr>
          <p:spPr bwMode="auto">
            <a:xfrm>
              <a:off x="1345" y="1633"/>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MEG</a:t>
              </a:r>
            </a:p>
          </p:txBody>
        </p:sp>
        <p:sp>
          <p:nvSpPr>
            <p:cNvPr id="6181" name="_s6181"/>
            <p:cNvSpPr>
              <a:spLocks noChangeArrowheads="1"/>
            </p:cNvSpPr>
            <p:nvPr/>
          </p:nvSpPr>
          <p:spPr bwMode="auto">
            <a:xfrm>
              <a:off x="2353" y="1633"/>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EEG</a:t>
              </a:r>
            </a:p>
          </p:txBody>
        </p:sp>
      </p:grpSp>
      <p:sp>
        <p:nvSpPr>
          <p:cNvPr id="6182" name="Rectangle 38"/>
          <p:cNvSpPr>
            <a:spLocks noChangeArrowheads="1"/>
          </p:cNvSpPr>
          <p:nvPr/>
        </p:nvSpPr>
        <p:spPr bwMode="auto">
          <a:xfrm>
            <a:off x="5167313" y="150813"/>
            <a:ext cx="4708525" cy="6705600"/>
          </a:xfrm>
          <a:prstGeom prst="rect">
            <a:avLst/>
          </a:prstGeom>
          <a:solidFill>
            <a:schemeClr val="bg2">
              <a:alpha val="72156"/>
            </a:scheme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p>
        </p:txBody>
      </p:sp>
      <p:sp>
        <p:nvSpPr>
          <p:cNvPr id="6183" name="Rectangle 40"/>
          <p:cNvSpPr>
            <a:spLocks noChangeArrowheads="1"/>
          </p:cNvSpPr>
          <p:nvPr/>
        </p:nvSpPr>
        <p:spPr bwMode="auto">
          <a:xfrm>
            <a:off x="-168275" y="989013"/>
            <a:ext cx="2135188" cy="5713412"/>
          </a:xfrm>
          <a:prstGeom prst="rect">
            <a:avLst/>
          </a:prstGeom>
          <a:solidFill>
            <a:schemeClr val="bg2">
              <a:alpha val="72156"/>
            </a:scheme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p>
        </p:txBody>
      </p:sp>
      <p:sp>
        <p:nvSpPr>
          <p:cNvPr id="6184" name="Rectangle 41"/>
          <p:cNvSpPr>
            <a:spLocks noChangeArrowheads="1"/>
          </p:cNvSpPr>
          <p:nvPr/>
        </p:nvSpPr>
        <p:spPr bwMode="auto">
          <a:xfrm>
            <a:off x="1966913" y="3198813"/>
            <a:ext cx="990600" cy="3503612"/>
          </a:xfrm>
          <a:prstGeom prst="rect">
            <a:avLst/>
          </a:prstGeom>
          <a:solidFill>
            <a:schemeClr val="bg2">
              <a:alpha val="72156"/>
            </a:scheme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Organization Chart 2"/>
          <p:cNvGrpSpPr>
            <a:grpSpLocks noChangeAspect="1"/>
          </p:cNvGrpSpPr>
          <p:nvPr/>
        </p:nvGrpSpPr>
        <p:grpSpPr bwMode="auto">
          <a:xfrm>
            <a:off x="0" y="760413"/>
            <a:ext cx="9205913" cy="6027737"/>
            <a:chOff x="1345" y="1201"/>
            <a:chExt cx="4752" cy="2016"/>
          </a:xfrm>
        </p:grpSpPr>
        <p:sp>
          <p:nvSpPr>
            <p:cNvPr id="7171" name="AutoShape 3"/>
            <p:cNvSpPr>
              <a:spLocks noChangeAspect="1" noChangeArrowheads="1" noTextEdit="1"/>
            </p:cNvSpPr>
            <p:nvPr/>
          </p:nvSpPr>
          <p:spPr bwMode="auto">
            <a:xfrm>
              <a:off x="1345" y="1201"/>
              <a:ext cx="4752"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7172" name="_s7172"/>
            <p:cNvCxnSpPr>
              <a:cxnSpLocks noChangeShapeType="1"/>
              <a:stCxn id="7198" idx="1"/>
              <a:endCxn id="7186" idx="2"/>
            </p:cNvCxnSpPr>
            <p:nvPr/>
          </p:nvCxnSpPr>
          <p:spPr bwMode="auto">
            <a:xfrm rot="10800000">
              <a:off x="1777" y="1921"/>
              <a:ext cx="144" cy="1152"/>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7173" name="_s7173"/>
            <p:cNvCxnSpPr>
              <a:cxnSpLocks noChangeShapeType="1"/>
              <a:stCxn id="7197" idx="1"/>
              <a:endCxn id="7186" idx="2"/>
            </p:cNvCxnSpPr>
            <p:nvPr/>
          </p:nvCxnSpPr>
          <p:spPr bwMode="auto">
            <a:xfrm rot="10800000">
              <a:off x="1777" y="1921"/>
              <a:ext cx="144"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7174" name="_s7174"/>
            <p:cNvCxnSpPr>
              <a:cxnSpLocks noChangeShapeType="1"/>
              <a:stCxn id="7196" idx="1"/>
              <a:endCxn id="7192" idx="2"/>
            </p:cNvCxnSpPr>
            <p:nvPr/>
          </p:nvCxnSpPr>
          <p:spPr bwMode="auto">
            <a:xfrm rot="10800000">
              <a:off x="5090" y="2353"/>
              <a:ext cx="143"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7175" name="_s7175"/>
            <p:cNvCxnSpPr>
              <a:cxnSpLocks noChangeShapeType="1"/>
              <a:stCxn id="7195" idx="1"/>
              <a:endCxn id="7192" idx="2"/>
            </p:cNvCxnSpPr>
            <p:nvPr/>
          </p:nvCxnSpPr>
          <p:spPr bwMode="auto">
            <a:xfrm rot="10800000">
              <a:off x="5090" y="2353"/>
              <a:ext cx="143"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7176" name="_s7176"/>
            <p:cNvCxnSpPr>
              <a:cxnSpLocks noChangeShapeType="1"/>
              <a:stCxn id="7194" idx="3"/>
              <a:endCxn id="7192" idx="2"/>
            </p:cNvCxnSpPr>
            <p:nvPr/>
          </p:nvCxnSpPr>
          <p:spPr bwMode="auto">
            <a:xfrm flipV="1">
              <a:off x="4945" y="2353"/>
              <a:ext cx="145"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7177" name="_s7177"/>
            <p:cNvCxnSpPr>
              <a:cxnSpLocks noChangeShapeType="1"/>
              <a:stCxn id="7193" idx="3"/>
              <a:endCxn id="7192" idx="2"/>
            </p:cNvCxnSpPr>
            <p:nvPr/>
          </p:nvCxnSpPr>
          <p:spPr bwMode="auto">
            <a:xfrm flipV="1">
              <a:off x="4945" y="2353"/>
              <a:ext cx="145"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7178" name="_s7178"/>
            <p:cNvCxnSpPr>
              <a:cxnSpLocks noChangeShapeType="1"/>
              <a:stCxn id="7192" idx="0"/>
              <a:endCxn id="7188" idx="2"/>
            </p:cNvCxnSpPr>
            <p:nvPr/>
          </p:nvCxnSpPr>
          <p:spPr bwMode="auto">
            <a:xfrm rot="5400000" flipH="1">
              <a:off x="5018" y="1992"/>
              <a:ext cx="144" cy="1"/>
            </a:xfrm>
            <a:prstGeom prst="bentConnector3">
              <a:avLst>
                <a:gd name="adj1" fmla="val 26569"/>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7179" name="_s7179"/>
            <p:cNvCxnSpPr>
              <a:cxnSpLocks noChangeShapeType="1"/>
              <a:stCxn id="7191" idx="1"/>
              <a:endCxn id="7187" idx="2"/>
            </p:cNvCxnSpPr>
            <p:nvPr/>
          </p:nvCxnSpPr>
          <p:spPr bwMode="auto">
            <a:xfrm rot="10800000">
              <a:off x="2929" y="1921"/>
              <a:ext cx="144"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7180" name="_s7180"/>
            <p:cNvCxnSpPr>
              <a:cxnSpLocks noChangeShapeType="1"/>
              <a:stCxn id="7190" idx="1"/>
              <a:endCxn id="7187" idx="2"/>
            </p:cNvCxnSpPr>
            <p:nvPr/>
          </p:nvCxnSpPr>
          <p:spPr bwMode="auto">
            <a:xfrm rot="10800000">
              <a:off x="2929" y="1921"/>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7181" name="_s7181"/>
            <p:cNvCxnSpPr>
              <a:cxnSpLocks noChangeShapeType="1"/>
              <a:stCxn id="7189" idx="1"/>
              <a:endCxn id="7186" idx="2"/>
            </p:cNvCxnSpPr>
            <p:nvPr/>
          </p:nvCxnSpPr>
          <p:spPr bwMode="auto">
            <a:xfrm rot="10800000">
              <a:off x="1777" y="1921"/>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7182" name="_s7182"/>
            <p:cNvCxnSpPr>
              <a:cxnSpLocks noChangeShapeType="1"/>
              <a:stCxn id="7188" idx="0"/>
              <a:endCxn id="7185" idx="2"/>
            </p:cNvCxnSpPr>
            <p:nvPr/>
          </p:nvCxnSpPr>
          <p:spPr bwMode="auto">
            <a:xfrm rot="5400000" flipH="1">
              <a:off x="4189" y="733"/>
              <a:ext cx="144" cy="1656"/>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7183" name="_s7183"/>
            <p:cNvCxnSpPr>
              <a:cxnSpLocks noChangeShapeType="1"/>
              <a:stCxn id="7187" idx="0"/>
              <a:endCxn id="7185" idx="2"/>
            </p:cNvCxnSpPr>
            <p:nvPr/>
          </p:nvCxnSpPr>
          <p:spPr bwMode="auto">
            <a:xfrm rot="16200000">
              <a:off x="3109" y="1309"/>
              <a:ext cx="144" cy="504"/>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7184" name="_s7184"/>
            <p:cNvCxnSpPr>
              <a:cxnSpLocks noChangeShapeType="1"/>
              <a:stCxn id="7186" idx="0"/>
              <a:endCxn id="7185" idx="2"/>
            </p:cNvCxnSpPr>
            <p:nvPr/>
          </p:nvCxnSpPr>
          <p:spPr bwMode="auto">
            <a:xfrm rot="16200000">
              <a:off x="2533" y="733"/>
              <a:ext cx="144" cy="1656"/>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7185" name="_s7185"/>
            <p:cNvSpPr>
              <a:spLocks noChangeArrowheads="1"/>
            </p:cNvSpPr>
            <p:nvPr/>
          </p:nvSpPr>
          <p:spPr bwMode="auto">
            <a:xfrm>
              <a:off x="3001" y="1201"/>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Neuroimaging Methods</a:t>
              </a:r>
            </a:p>
          </p:txBody>
        </p:sp>
        <p:sp>
          <p:nvSpPr>
            <p:cNvPr id="7186" name="_s7186"/>
            <p:cNvSpPr>
              <a:spLocks noChangeArrowheads="1"/>
            </p:cNvSpPr>
            <p:nvPr/>
          </p:nvSpPr>
          <p:spPr bwMode="auto">
            <a:xfrm>
              <a:off x="1345"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External Ionizing Radiation</a:t>
              </a:r>
            </a:p>
          </p:txBody>
        </p:sp>
        <p:sp>
          <p:nvSpPr>
            <p:cNvPr id="7187" name="_s7187"/>
            <p:cNvSpPr>
              <a:spLocks noChangeArrowheads="1"/>
            </p:cNvSpPr>
            <p:nvPr/>
          </p:nvSpPr>
          <p:spPr bwMode="auto">
            <a:xfrm>
              <a:off x="2497"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Internal Ionizing Radiation</a:t>
              </a:r>
            </a:p>
          </p:txBody>
        </p:sp>
        <p:sp>
          <p:nvSpPr>
            <p:cNvPr id="7188" name="_s7188"/>
            <p:cNvSpPr>
              <a:spLocks noChangeArrowheads="1"/>
            </p:cNvSpPr>
            <p:nvPr/>
          </p:nvSpPr>
          <p:spPr bwMode="auto">
            <a:xfrm>
              <a:off x="4657"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Non-ionizing radiation</a:t>
              </a:r>
            </a:p>
            <a:p>
              <a:pPr algn="ctr"/>
              <a:r>
                <a:rPr lang="en-US" sz="1500" b="1">
                  <a:latin typeface="Arial Narrow" charset="0"/>
                </a:rPr>
                <a:t>(Radio Waves)</a:t>
              </a:r>
            </a:p>
          </p:txBody>
        </p:sp>
        <p:sp>
          <p:nvSpPr>
            <p:cNvPr id="7189" name="_s7189"/>
            <p:cNvSpPr>
              <a:spLocks noChangeArrowheads="1"/>
            </p:cNvSpPr>
            <p:nvPr/>
          </p:nvSpPr>
          <p:spPr bwMode="auto">
            <a:xfrm>
              <a:off x="1921" y="2065"/>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CT</a:t>
              </a:r>
            </a:p>
          </p:txBody>
        </p:sp>
        <p:sp>
          <p:nvSpPr>
            <p:cNvPr id="7190" name="_s7190"/>
            <p:cNvSpPr>
              <a:spLocks noChangeArrowheads="1"/>
            </p:cNvSpPr>
            <p:nvPr/>
          </p:nvSpPr>
          <p:spPr bwMode="auto">
            <a:xfrm>
              <a:off x="3073" y="2065"/>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PET</a:t>
              </a:r>
            </a:p>
          </p:txBody>
        </p:sp>
        <p:sp>
          <p:nvSpPr>
            <p:cNvPr id="7191" name="_s7191"/>
            <p:cNvSpPr>
              <a:spLocks noChangeArrowheads="1"/>
            </p:cNvSpPr>
            <p:nvPr/>
          </p:nvSpPr>
          <p:spPr bwMode="auto">
            <a:xfrm>
              <a:off x="3073"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SPECT</a:t>
              </a:r>
            </a:p>
          </p:txBody>
        </p:sp>
        <p:sp>
          <p:nvSpPr>
            <p:cNvPr id="7192" name="_s7192"/>
            <p:cNvSpPr>
              <a:spLocks noChangeArrowheads="1"/>
            </p:cNvSpPr>
            <p:nvPr/>
          </p:nvSpPr>
          <p:spPr bwMode="auto">
            <a:xfrm>
              <a:off x="4658" y="2065"/>
              <a:ext cx="863"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MRI</a:t>
              </a:r>
            </a:p>
          </p:txBody>
        </p:sp>
        <p:sp>
          <p:nvSpPr>
            <p:cNvPr id="7193" name="_s7193"/>
            <p:cNvSpPr>
              <a:spLocks noChangeArrowheads="1"/>
            </p:cNvSpPr>
            <p:nvPr/>
          </p:nvSpPr>
          <p:spPr bwMode="auto">
            <a:xfrm>
              <a:off x="4081"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fMRI</a:t>
              </a:r>
            </a:p>
          </p:txBody>
        </p:sp>
        <p:sp>
          <p:nvSpPr>
            <p:cNvPr id="7194" name="_s7194"/>
            <p:cNvSpPr>
              <a:spLocks noChangeArrowheads="1"/>
            </p:cNvSpPr>
            <p:nvPr/>
          </p:nvSpPr>
          <p:spPr bwMode="auto">
            <a:xfrm>
              <a:off x="4081" y="2929"/>
              <a:ext cx="864" cy="287"/>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Diffusion Imaging (DWI/DTI)</a:t>
              </a:r>
            </a:p>
            <a:p>
              <a:pPr algn="ctr"/>
              <a:endParaRPr lang="en-US" sz="1500" b="1">
                <a:latin typeface="Arial Narrow" charset="0"/>
              </a:endParaRPr>
            </a:p>
          </p:txBody>
        </p:sp>
        <p:sp>
          <p:nvSpPr>
            <p:cNvPr id="7195" name="_s7195"/>
            <p:cNvSpPr>
              <a:spLocks noChangeArrowheads="1"/>
            </p:cNvSpPr>
            <p:nvPr/>
          </p:nvSpPr>
          <p:spPr bwMode="auto">
            <a:xfrm>
              <a:off x="5233"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 Angiography</a:t>
              </a:r>
            </a:p>
          </p:txBody>
        </p:sp>
        <p:sp>
          <p:nvSpPr>
            <p:cNvPr id="7196" name="_s7196"/>
            <p:cNvSpPr>
              <a:spLocks noChangeArrowheads="1"/>
            </p:cNvSpPr>
            <p:nvPr/>
          </p:nvSpPr>
          <p:spPr bwMode="auto">
            <a:xfrm>
              <a:off x="5233" y="292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 Spectroscopy</a:t>
              </a:r>
            </a:p>
          </p:txBody>
        </p:sp>
        <p:sp>
          <p:nvSpPr>
            <p:cNvPr id="7197" name="_s7197"/>
            <p:cNvSpPr>
              <a:spLocks noChangeArrowheads="1"/>
            </p:cNvSpPr>
            <p:nvPr/>
          </p:nvSpPr>
          <p:spPr bwMode="auto">
            <a:xfrm>
              <a:off x="1921"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Angiogram/</a:t>
              </a:r>
            </a:p>
            <a:p>
              <a:pPr algn="ctr"/>
              <a:r>
                <a:rPr lang="en-US" sz="1500" b="1">
                  <a:latin typeface="Arial Narrow" charset="0"/>
                </a:rPr>
                <a:t>Arteriogram</a:t>
              </a:r>
            </a:p>
          </p:txBody>
        </p:sp>
        <p:sp>
          <p:nvSpPr>
            <p:cNvPr id="7198" name="_s7198"/>
            <p:cNvSpPr>
              <a:spLocks noChangeArrowheads="1"/>
            </p:cNvSpPr>
            <p:nvPr/>
          </p:nvSpPr>
          <p:spPr bwMode="auto">
            <a:xfrm>
              <a:off x="1921" y="292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X-Ray </a:t>
              </a:r>
            </a:p>
            <a:p>
              <a:pPr algn="ctr"/>
              <a:r>
                <a:rPr lang="en-US" sz="1500" b="1">
                  <a:latin typeface="Arial Narrow" charset="0"/>
                </a:rPr>
                <a:t>(radiograph)</a:t>
              </a:r>
            </a:p>
          </p:txBody>
        </p:sp>
      </p:grpSp>
      <p:grpSp>
        <p:nvGrpSpPr>
          <p:cNvPr id="7199" name="Organization Chart 31"/>
          <p:cNvGrpSpPr>
            <a:grpSpLocks noChangeAspect="1"/>
          </p:cNvGrpSpPr>
          <p:nvPr/>
        </p:nvGrpSpPr>
        <p:grpSpPr bwMode="auto">
          <a:xfrm>
            <a:off x="7072313" y="227013"/>
            <a:ext cx="2803525" cy="1401762"/>
            <a:chOff x="1345" y="1201"/>
            <a:chExt cx="1872" cy="720"/>
          </a:xfrm>
        </p:grpSpPr>
        <p:sp>
          <p:nvSpPr>
            <p:cNvPr id="7200" name="AutoShape 32"/>
            <p:cNvSpPr>
              <a:spLocks noChangeAspect="1" noChangeArrowheads="1" noTextEdit="1"/>
            </p:cNvSpPr>
            <p:nvPr/>
          </p:nvSpPr>
          <p:spPr bwMode="auto">
            <a:xfrm>
              <a:off x="1345" y="1201"/>
              <a:ext cx="1872"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7201" name="_s7201"/>
            <p:cNvCxnSpPr>
              <a:cxnSpLocks noChangeShapeType="1"/>
              <a:stCxn id="7205" idx="0"/>
              <a:endCxn id="7203" idx="2"/>
            </p:cNvCxnSpPr>
            <p:nvPr/>
          </p:nvCxnSpPr>
          <p:spPr bwMode="auto">
            <a:xfrm rot="5400000" flipH="1">
              <a:off x="2461" y="1309"/>
              <a:ext cx="144" cy="504"/>
            </a:xfrm>
            <a:prstGeom prst="bentConnector3">
              <a:avLst>
                <a:gd name="adj1" fmla="val 32727"/>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7202" name="_s7202"/>
            <p:cNvCxnSpPr>
              <a:cxnSpLocks noChangeShapeType="1"/>
              <a:stCxn id="7204" idx="0"/>
              <a:endCxn id="7203" idx="2"/>
            </p:cNvCxnSpPr>
            <p:nvPr/>
          </p:nvCxnSpPr>
          <p:spPr bwMode="auto">
            <a:xfrm rot="16200000">
              <a:off x="1957" y="1309"/>
              <a:ext cx="144" cy="504"/>
            </a:xfrm>
            <a:prstGeom prst="bentConnector3">
              <a:avLst>
                <a:gd name="adj1" fmla="val 32727"/>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7203" name="_s7203"/>
            <p:cNvSpPr>
              <a:spLocks noChangeArrowheads="1"/>
            </p:cNvSpPr>
            <p:nvPr/>
          </p:nvSpPr>
          <p:spPr bwMode="auto">
            <a:xfrm>
              <a:off x="1849" y="1201"/>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Accessory (non-imaging) </a:t>
              </a:r>
            </a:p>
            <a:p>
              <a:pPr algn="ctr"/>
              <a:r>
                <a:rPr lang="en-US" sz="1100" b="1">
                  <a:latin typeface="Arial Narrow" charset="0"/>
                </a:rPr>
                <a:t>Methods</a:t>
              </a:r>
            </a:p>
          </p:txBody>
        </p:sp>
        <p:sp>
          <p:nvSpPr>
            <p:cNvPr id="7204" name="_s7204"/>
            <p:cNvSpPr>
              <a:spLocks noChangeArrowheads="1"/>
            </p:cNvSpPr>
            <p:nvPr/>
          </p:nvSpPr>
          <p:spPr bwMode="auto">
            <a:xfrm>
              <a:off x="1345" y="1633"/>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MEG</a:t>
              </a:r>
            </a:p>
          </p:txBody>
        </p:sp>
        <p:sp>
          <p:nvSpPr>
            <p:cNvPr id="7205" name="_s7205"/>
            <p:cNvSpPr>
              <a:spLocks noChangeArrowheads="1"/>
            </p:cNvSpPr>
            <p:nvPr/>
          </p:nvSpPr>
          <p:spPr bwMode="auto">
            <a:xfrm>
              <a:off x="2353" y="1633"/>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EEG</a:t>
              </a:r>
            </a:p>
          </p:txBody>
        </p:sp>
      </p:grpSp>
      <p:sp>
        <p:nvSpPr>
          <p:cNvPr id="7206" name="Rectangle 38"/>
          <p:cNvSpPr>
            <a:spLocks noChangeArrowheads="1"/>
          </p:cNvSpPr>
          <p:nvPr/>
        </p:nvSpPr>
        <p:spPr bwMode="auto">
          <a:xfrm>
            <a:off x="5167313" y="150813"/>
            <a:ext cx="4708525" cy="6705600"/>
          </a:xfrm>
          <a:prstGeom prst="rect">
            <a:avLst/>
          </a:prstGeom>
          <a:solidFill>
            <a:schemeClr val="bg2">
              <a:alpha val="72156"/>
            </a:scheme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p>
        </p:txBody>
      </p:sp>
      <p:sp>
        <p:nvSpPr>
          <p:cNvPr id="7207" name="Rectangle 39"/>
          <p:cNvSpPr>
            <a:spLocks noGrp="1" noChangeArrowheads="1"/>
          </p:cNvSpPr>
          <p:nvPr>
            <p:ph type="title"/>
          </p:nvPr>
        </p:nvSpPr>
        <p:spPr>
          <a:xfrm>
            <a:off x="214313" y="227013"/>
            <a:ext cx="7599362" cy="477837"/>
          </a:xfrm>
        </p:spPr>
        <p:txBody>
          <a:bodyPr/>
          <a:lstStyle/>
          <a:p>
            <a:r>
              <a:rPr lang="ja-JP" altLang="en-US" sz="3000">
                <a:latin typeface="Arial" charset="0"/>
              </a:rPr>
              <a:t>“</a:t>
            </a:r>
            <a:r>
              <a:rPr lang="en-US" sz="3000">
                <a:latin typeface="Arial" charset="0"/>
              </a:rPr>
              <a:t>Nuclear Medicine</a:t>
            </a:r>
            <a:r>
              <a:rPr lang="ja-JP" altLang="en-US" sz="3000">
                <a:latin typeface="Arial" charset="0"/>
              </a:rPr>
              <a:t>”</a:t>
            </a:r>
            <a:endParaRPr lang="en-US" sz="3000">
              <a:latin typeface="Arial" charset="0"/>
            </a:endParaRPr>
          </a:p>
        </p:txBody>
      </p:sp>
      <p:sp>
        <p:nvSpPr>
          <p:cNvPr id="7208" name="Rectangle 40"/>
          <p:cNvSpPr>
            <a:spLocks noChangeArrowheads="1"/>
          </p:cNvSpPr>
          <p:nvPr/>
        </p:nvSpPr>
        <p:spPr bwMode="auto">
          <a:xfrm>
            <a:off x="-168275" y="989013"/>
            <a:ext cx="2135188" cy="5713412"/>
          </a:xfrm>
          <a:prstGeom prst="rect">
            <a:avLst/>
          </a:prstGeom>
          <a:solidFill>
            <a:schemeClr val="bg2">
              <a:alpha val="72156"/>
            </a:scheme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p>
        </p:txBody>
      </p:sp>
      <p:sp>
        <p:nvSpPr>
          <p:cNvPr id="7209" name="Rectangle 41"/>
          <p:cNvSpPr>
            <a:spLocks noChangeArrowheads="1"/>
          </p:cNvSpPr>
          <p:nvPr/>
        </p:nvSpPr>
        <p:spPr bwMode="auto">
          <a:xfrm>
            <a:off x="1966913" y="3198813"/>
            <a:ext cx="990600" cy="3503612"/>
          </a:xfrm>
          <a:prstGeom prst="rect">
            <a:avLst/>
          </a:prstGeom>
          <a:solidFill>
            <a:schemeClr val="bg2">
              <a:alpha val="72156"/>
            </a:scheme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noFill/>
        </p:spPr>
        <p:txBody>
          <a:bodyPr/>
          <a:lstStyle/>
          <a:p>
            <a:pPr defTabSz="914400"/>
            <a:r>
              <a:rPr lang="en-US">
                <a:latin typeface="Arial" charset="0"/>
              </a:rPr>
              <a:t>Why is neuroimaging difficult?</a:t>
            </a:r>
          </a:p>
        </p:txBody>
      </p:sp>
      <p:sp>
        <p:nvSpPr>
          <p:cNvPr id="1134595" name="Text Box 3"/>
          <p:cNvSpPr txBox="1">
            <a:spLocks noChangeArrowheads="1"/>
          </p:cNvSpPr>
          <p:nvPr/>
        </p:nvSpPr>
        <p:spPr bwMode="auto">
          <a:xfrm>
            <a:off x="6234113" y="2970213"/>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spcBef>
                <a:spcPct val="50000"/>
              </a:spcBef>
            </a:pPr>
            <a:r>
              <a:rPr lang="en-US" b="1">
                <a:solidFill>
                  <a:schemeClr val="bg2"/>
                </a:solidFill>
                <a:latin typeface="Arial Black" charset="0"/>
              </a:rPr>
              <a:t>2 - 17</a:t>
            </a:r>
          </a:p>
        </p:txBody>
      </p:sp>
      <p:sp>
        <p:nvSpPr>
          <p:cNvPr id="1134596" name="Text Box 4"/>
          <p:cNvSpPr txBox="1">
            <a:spLocks noChangeArrowheads="1"/>
          </p:cNvSpPr>
          <p:nvPr/>
        </p:nvSpPr>
        <p:spPr bwMode="auto">
          <a:xfrm>
            <a:off x="7834313" y="3427413"/>
            <a:ext cx="106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spcBef>
                <a:spcPct val="50000"/>
              </a:spcBef>
            </a:pPr>
            <a:r>
              <a:rPr lang="en-US" b="1">
                <a:solidFill>
                  <a:schemeClr val="bg2"/>
                </a:solidFill>
                <a:latin typeface="Arial Black" charset="0"/>
              </a:rPr>
              <a:t>17 - 21</a:t>
            </a:r>
          </a:p>
        </p:txBody>
      </p:sp>
      <p:sp>
        <p:nvSpPr>
          <p:cNvPr id="1134597" name="Text Box 5"/>
          <p:cNvSpPr txBox="1">
            <a:spLocks noChangeArrowheads="1"/>
          </p:cNvSpPr>
          <p:nvPr/>
        </p:nvSpPr>
        <p:spPr bwMode="auto">
          <a:xfrm>
            <a:off x="1052513" y="4799013"/>
            <a:ext cx="106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spcBef>
                <a:spcPct val="50000"/>
              </a:spcBef>
            </a:pPr>
            <a:r>
              <a:rPr lang="en-US" b="1">
                <a:solidFill>
                  <a:schemeClr val="bg2"/>
                </a:solidFill>
                <a:latin typeface="Arial Black" charset="0"/>
              </a:rPr>
              <a:t>21 - 23</a:t>
            </a:r>
          </a:p>
        </p:txBody>
      </p:sp>
      <p:pic>
        <p:nvPicPr>
          <p:cNvPr id="18438" name="Picture 13" descr="verteb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1513" y="1827213"/>
            <a:ext cx="4038600" cy="21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5" descr="right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513" y="1827213"/>
            <a:ext cx="3657600" cy="330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345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459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345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4595" grpId="0"/>
      <p:bldP spid="1134596" grpId="0"/>
      <p:bldP spid="113459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a:xfrm>
            <a:off x="1281113" y="0"/>
            <a:ext cx="7599362" cy="684213"/>
          </a:xfrm>
          <a:noFill/>
        </p:spPr>
        <p:txBody>
          <a:bodyPr/>
          <a:lstStyle/>
          <a:p>
            <a:r>
              <a:rPr lang="ja-JP" altLang="en-US">
                <a:latin typeface="Arial" charset="0"/>
              </a:rPr>
              <a:t>“</a:t>
            </a:r>
            <a:r>
              <a:rPr lang="en-US">
                <a:latin typeface="Arial" charset="0"/>
              </a:rPr>
              <a:t>Nuclear Medicine</a:t>
            </a:r>
            <a:r>
              <a:rPr lang="ja-JP" altLang="en-US">
                <a:latin typeface="Arial" charset="0"/>
              </a:rPr>
              <a:t>”</a:t>
            </a:r>
            <a:r>
              <a:rPr lang="en-US">
                <a:latin typeface="Arial" charset="0"/>
              </a:rPr>
              <a:t>: PET/SPECT</a:t>
            </a:r>
          </a:p>
        </p:txBody>
      </p:sp>
      <p:pic>
        <p:nvPicPr>
          <p:cNvPr id="28675" name="Picture 8" descr="a3689_5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113" y="2741613"/>
            <a:ext cx="3487737"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AutoShape 10"/>
          <p:cNvSpPr>
            <a:spLocks noChangeArrowheads="1"/>
          </p:cNvSpPr>
          <p:nvPr/>
        </p:nvSpPr>
        <p:spPr bwMode="auto">
          <a:xfrm flipH="1">
            <a:off x="3719513" y="2513013"/>
            <a:ext cx="1066800" cy="685800"/>
          </a:xfrm>
          <a:prstGeom prst="curvedDownArrow">
            <a:avLst>
              <a:gd name="adj1" fmla="val 31111"/>
              <a:gd name="adj2" fmla="val 62222"/>
              <a:gd name="adj3" fmla="val 33333"/>
            </a:avLst>
          </a:prstGeom>
          <a:solidFill>
            <a:schemeClr val="accent1"/>
          </a:solidFill>
          <a:ln w="12700">
            <a:solidFill>
              <a:schemeClr val="tx1"/>
            </a:solidFill>
            <a:miter lim="800000"/>
            <a:headEnd/>
            <a:tailEnd/>
          </a:ln>
        </p:spPr>
        <p:txBody>
          <a:bodyPr wrap="none" anchor="ctr"/>
          <a:lstStyle/>
          <a:p>
            <a:endParaRPr lang="en-US"/>
          </a:p>
        </p:txBody>
      </p:sp>
      <p:pic>
        <p:nvPicPr>
          <p:cNvPr id="28677" name="Picture 6" descr="tmiouts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700000">
            <a:off x="4633913" y="1446213"/>
            <a:ext cx="2943225"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11"/>
          <p:cNvSpPr txBox="1">
            <a:spLocks noChangeArrowheads="1"/>
          </p:cNvSpPr>
          <p:nvPr/>
        </p:nvSpPr>
        <p:spPr bwMode="auto">
          <a:xfrm>
            <a:off x="6005513" y="4265613"/>
            <a:ext cx="35052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spcBef>
                <a:spcPct val="50000"/>
              </a:spcBef>
            </a:pPr>
            <a:r>
              <a:rPr lang="en-US"/>
              <a:t>Basic priniciple:</a:t>
            </a:r>
          </a:p>
          <a:p>
            <a:pPr>
              <a:spcBef>
                <a:spcPct val="50000"/>
              </a:spcBef>
            </a:pPr>
            <a:r>
              <a:rPr lang="en-US"/>
              <a:t>Inject radioactive isotope attached to metabolic compound (Oxygen, Glucose, etc.)</a:t>
            </a:r>
          </a:p>
          <a:p>
            <a:pPr>
              <a:spcBef>
                <a:spcPct val="50000"/>
              </a:spcBef>
            </a:pPr>
            <a:r>
              <a:rPr lang="en-US"/>
              <a:t>Wait for it to decay, look for radioactive decay products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1281113" y="1674813"/>
            <a:ext cx="3673475"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sz="2400">
                <a:latin typeface="Arial" charset="0"/>
              </a:rPr>
              <a:t>Pros:</a:t>
            </a:r>
          </a:p>
          <a:p>
            <a:r>
              <a:rPr lang="en-US" sz="2400">
                <a:latin typeface="Arial" charset="0"/>
              </a:rPr>
              <a:t>Fairly cheap (~ $1000)</a:t>
            </a:r>
          </a:p>
          <a:p>
            <a:endParaRPr lang="en-US" sz="2400">
              <a:latin typeface="Arial" charset="0"/>
            </a:endParaRPr>
          </a:p>
          <a:p>
            <a:r>
              <a:rPr lang="en-US" sz="2400">
                <a:latin typeface="Arial" charset="0"/>
              </a:rPr>
              <a:t>Shows function (metabolism)</a:t>
            </a:r>
          </a:p>
          <a:p>
            <a:endParaRPr lang="en-US" sz="2400">
              <a:latin typeface="Arial" charset="0"/>
            </a:endParaRPr>
          </a:p>
        </p:txBody>
      </p:sp>
      <p:sp>
        <p:nvSpPr>
          <p:cNvPr id="29699" name="Text Box 5"/>
          <p:cNvSpPr txBox="1">
            <a:spLocks noChangeArrowheads="1"/>
          </p:cNvSpPr>
          <p:nvPr/>
        </p:nvSpPr>
        <p:spPr bwMode="auto">
          <a:xfrm>
            <a:off x="5395913" y="1751013"/>
            <a:ext cx="37338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sz="2400" dirty="0">
                <a:latin typeface="Arial" charset="0"/>
              </a:rPr>
              <a:t>Cons:</a:t>
            </a:r>
          </a:p>
          <a:p>
            <a:r>
              <a:rPr lang="en-US" sz="2400" dirty="0">
                <a:latin typeface="Arial" charset="0"/>
              </a:rPr>
              <a:t>Exposure to ionizing radiation (increased risk of cancer</a:t>
            </a:r>
            <a:r>
              <a:rPr lang="en-US" sz="2400" dirty="0" smtClean="0">
                <a:latin typeface="Arial" charset="0"/>
              </a:rPr>
              <a:t>)</a:t>
            </a:r>
          </a:p>
          <a:p>
            <a:r>
              <a:rPr lang="en-US" sz="2400" dirty="0" smtClean="0">
                <a:latin typeface="Arial" charset="0"/>
              </a:rPr>
              <a:t>~1 year of background radiation</a:t>
            </a:r>
            <a:endParaRPr lang="en-US" sz="2400" dirty="0">
              <a:latin typeface="Arial" charset="0"/>
            </a:endParaRPr>
          </a:p>
          <a:p>
            <a:r>
              <a:rPr lang="en-US" sz="2400" dirty="0">
                <a:latin typeface="Arial" charset="0"/>
              </a:rPr>
              <a:t>Low-resolution</a:t>
            </a:r>
          </a:p>
          <a:p>
            <a:r>
              <a:rPr lang="en-US" sz="2400" dirty="0">
                <a:latin typeface="Arial" charset="0"/>
              </a:rPr>
              <a:t>Slow to very slow</a:t>
            </a:r>
          </a:p>
          <a:p>
            <a:r>
              <a:rPr lang="en-US" sz="2400" dirty="0">
                <a:latin typeface="Arial" charset="0"/>
              </a:rPr>
              <a:t>not versatile</a:t>
            </a:r>
          </a:p>
        </p:txBody>
      </p:sp>
      <p:sp>
        <p:nvSpPr>
          <p:cNvPr id="29700" name="Rectangle 7"/>
          <p:cNvSpPr>
            <a:spLocks noGrp="1" noChangeArrowheads="1"/>
          </p:cNvSpPr>
          <p:nvPr>
            <p:ph type="title"/>
          </p:nvPr>
        </p:nvSpPr>
        <p:spPr>
          <a:xfrm>
            <a:off x="671513" y="206375"/>
            <a:ext cx="8915400" cy="1060450"/>
          </a:xfrm>
          <a:noFill/>
        </p:spPr>
        <p:txBody>
          <a:bodyPr/>
          <a:lstStyle/>
          <a:p>
            <a:r>
              <a:rPr lang="en-US" sz="3000">
                <a:latin typeface="Arial" charset="0"/>
              </a:rPr>
              <a:t>PET/SPECT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14313" y="0"/>
            <a:ext cx="9144000" cy="1060450"/>
          </a:xfrm>
        </p:spPr>
        <p:txBody>
          <a:bodyPr/>
          <a:lstStyle/>
          <a:p>
            <a:r>
              <a:rPr lang="en-US" sz="3000">
                <a:latin typeface="Arial" charset="0"/>
              </a:rPr>
              <a:t>SPECT</a:t>
            </a:r>
            <a:br>
              <a:rPr lang="en-US" sz="3000">
                <a:latin typeface="Arial" charset="0"/>
              </a:rPr>
            </a:br>
            <a:r>
              <a:rPr lang="en-US" sz="3000">
                <a:latin typeface="Arial" charset="0"/>
              </a:rPr>
              <a:t>Single Photon Emission Computed Tomography</a:t>
            </a:r>
          </a:p>
        </p:txBody>
      </p:sp>
      <p:pic>
        <p:nvPicPr>
          <p:cNvPr id="30723" name="Picture 5" descr="img-sp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3813"/>
            <a:ext cx="48006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8" descr="spect-ct2-la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3338" y="1751013"/>
            <a:ext cx="47625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ctangle 6"/>
          <p:cNvSpPr>
            <a:spLocks noChangeArrowheads="1"/>
          </p:cNvSpPr>
          <p:nvPr/>
        </p:nvSpPr>
        <p:spPr bwMode="auto">
          <a:xfrm>
            <a:off x="5151438" y="1293813"/>
            <a:ext cx="472440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312" tIns="44450" rIns="87312" bIns="44450" anchor="b"/>
          <a:lstStyle/>
          <a:p>
            <a:pPr defTabSz="846138"/>
            <a:r>
              <a:rPr lang="ja-JP" altLang="en-US" sz="2000">
                <a:solidFill>
                  <a:schemeClr val="tx2"/>
                </a:solidFill>
                <a:latin typeface="Arial" charset="0"/>
              </a:rPr>
              <a:t>“</a:t>
            </a:r>
            <a:r>
              <a:rPr lang="en-US" sz="2000">
                <a:solidFill>
                  <a:schemeClr val="tx2"/>
                </a:solidFill>
                <a:latin typeface="Arial" charset="0"/>
              </a:rPr>
              <a:t>Nuclear Medicine</a:t>
            </a:r>
            <a:r>
              <a:rPr lang="ja-JP" altLang="en-US" sz="2000">
                <a:solidFill>
                  <a:schemeClr val="tx2"/>
                </a:solidFill>
                <a:latin typeface="Arial" charset="0"/>
              </a:rPr>
              <a:t>”</a:t>
            </a:r>
            <a:r>
              <a:rPr lang="en-US" sz="2000">
                <a:solidFill>
                  <a:schemeClr val="tx2"/>
                </a:solidFill>
                <a:latin typeface="Arial" charset="0"/>
              </a:rPr>
              <a:t>:</a:t>
            </a:r>
            <a:br>
              <a:rPr lang="en-US" sz="2000">
                <a:solidFill>
                  <a:schemeClr val="tx2"/>
                </a:solidFill>
                <a:latin typeface="Arial" charset="0"/>
              </a:rPr>
            </a:br>
            <a:r>
              <a:rPr lang="en-US" sz="2000">
                <a:solidFill>
                  <a:schemeClr val="tx2"/>
                </a:solidFill>
                <a:latin typeface="Arial" charset="0"/>
              </a:rPr>
              <a:t>~unclear medicine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image"/>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14313" y="1598613"/>
            <a:ext cx="4648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0183" name="Rectangle 7"/>
          <p:cNvSpPr>
            <a:spLocks noChangeArrowheads="1"/>
          </p:cNvSpPr>
          <p:nvPr/>
        </p:nvSpPr>
        <p:spPr bwMode="auto">
          <a:xfrm>
            <a:off x="4999038" y="1751013"/>
            <a:ext cx="4876800" cy="825500"/>
          </a:xfrm>
          <a:prstGeom prst="rect">
            <a:avLst/>
          </a:prstGeom>
          <a:noFill/>
          <a:ln w="12700">
            <a:noFill/>
            <a:miter lim="800000"/>
            <a:headEnd/>
            <a:tailEnd/>
          </a:ln>
          <a:effectLst/>
        </p:spPr>
        <p:txBody>
          <a:bodyPr>
            <a:spAutoFit/>
          </a:bodyPr>
          <a:lstStyle/>
          <a:p>
            <a:r>
              <a:rPr lang="en-US">
                <a:effectLst>
                  <a:outerShdw blurRad="38100" dist="38100" dir="2700000" algn="tl">
                    <a:srgbClr val="000000"/>
                  </a:outerShdw>
                </a:effectLst>
              </a:rPr>
              <a:t>Radionuclides</a:t>
            </a:r>
          </a:p>
          <a:p>
            <a:pPr lvl="1"/>
            <a:r>
              <a:rPr lang="en-US">
                <a:effectLst>
                  <a:outerShdw blurRad="38100" dist="38100" dir="2700000" algn="tl">
                    <a:srgbClr val="000000"/>
                  </a:outerShdw>
                </a:effectLst>
              </a:rPr>
              <a:t>Single-Gamma emitting</a:t>
            </a:r>
          </a:p>
          <a:p>
            <a:pPr lvl="1"/>
            <a:r>
              <a:rPr lang="en-US">
                <a:effectLst>
                  <a:outerShdw blurRad="38100" dist="38100" dir="2700000" algn="tl">
                    <a:srgbClr val="000000"/>
                  </a:outerShdw>
                </a:effectLst>
              </a:rPr>
              <a:t> 99mTc, 123I, 67Ga, 111In</a:t>
            </a:r>
          </a:p>
        </p:txBody>
      </p:sp>
      <p:sp>
        <p:nvSpPr>
          <p:cNvPr id="31748" name="Rectangle 9"/>
          <p:cNvSpPr>
            <a:spLocks noGrp="1" noChangeArrowheads="1"/>
          </p:cNvSpPr>
          <p:nvPr>
            <p:ph type="title"/>
          </p:nvPr>
        </p:nvSpPr>
        <p:spPr>
          <a:xfrm>
            <a:off x="290513" y="206375"/>
            <a:ext cx="8550275" cy="1060450"/>
          </a:xfrm>
          <a:noFill/>
        </p:spPr>
        <p:txBody>
          <a:bodyPr/>
          <a:lstStyle/>
          <a:p>
            <a:r>
              <a:rPr lang="en-US" sz="3000">
                <a:latin typeface="Arial" charset="0"/>
              </a:rPr>
              <a:t>SPECT</a:t>
            </a:r>
            <a:br>
              <a:rPr lang="en-US" sz="3000">
                <a:latin typeface="Arial" charset="0"/>
              </a:rPr>
            </a:br>
            <a:r>
              <a:rPr lang="en-US" sz="3000">
                <a:latin typeface="Arial" charset="0"/>
              </a:rPr>
              <a:t>Single Photon Emission Computed Tomography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atin typeface="Arial" charset="0"/>
              </a:rPr>
              <a:t>PET: Positron Emission Tomography</a:t>
            </a:r>
          </a:p>
        </p:txBody>
      </p:sp>
      <p:pic>
        <p:nvPicPr>
          <p:cNvPr id="32771" name="Picture 5" descr="pet_sca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3" y="1674813"/>
            <a:ext cx="41148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6"/>
          <p:cNvSpPr txBox="1">
            <a:spLocks noChangeArrowheads="1"/>
          </p:cNvSpPr>
          <p:nvPr/>
        </p:nvSpPr>
        <p:spPr bwMode="auto">
          <a:xfrm>
            <a:off x="5319713" y="1827213"/>
            <a:ext cx="3505200"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spcBef>
                <a:spcPct val="50000"/>
              </a:spcBef>
            </a:pPr>
            <a:r>
              <a:rPr lang="en-US"/>
              <a:t>Basic priniciple:</a:t>
            </a:r>
          </a:p>
          <a:p>
            <a:pPr>
              <a:spcBef>
                <a:spcPct val="50000"/>
              </a:spcBef>
            </a:pPr>
            <a:r>
              <a:rPr lang="en-US"/>
              <a:t>Inject radioactive isotope attached to important metabolic compound (Oxygen, Glucose)</a:t>
            </a:r>
          </a:p>
          <a:p>
            <a:pPr>
              <a:spcBef>
                <a:spcPct val="50000"/>
              </a:spcBef>
            </a:pPr>
            <a:r>
              <a:rPr lang="en-US"/>
              <a:t>Wait for it to decay.</a:t>
            </a:r>
          </a:p>
          <a:p>
            <a:pPr>
              <a:spcBef>
                <a:spcPct val="50000"/>
              </a:spcBef>
            </a:pPr>
            <a:r>
              <a:rPr lang="en-US"/>
              <a:t>Pick up </a:t>
            </a:r>
            <a:r>
              <a:rPr lang="en-US" b="1"/>
              <a:t>two</a:t>
            </a:r>
            <a:r>
              <a:rPr lang="en-US"/>
              <a:t> particles going in opposite directions—improves spatial resolution</a:t>
            </a:r>
          </a:p>
        </p:txBody>
      </p:sp>
      <p:pic>
        <p:nvPicPr>
          <p:cNvPr id="32773" name="Picture 8" descr="pet"/>
          <p:cNvPicPr>
            <a:picLocks noChangeAspect="1" noChangeArrowheads="1"/>
          </p:cNvPicPr>
          <p:nvPr/>
        </p:nvPicPr>
        <p:blipFill>
          <a:blip r:embed="rId4">
            <a:extLst>
              <a:ext uri="{28A0092B-C50C-407E-A947-70E740481C1C}">
                <a14:useLocalDpi xmlns:a14="http://schemas.microsoft.com/office/drawing/2010/main" val="0"/>
              </a:ext>
            </a:extLst>
          </a:blip>
          <a:srcRect r="56000" b="40173"/>
          <a:stretch>
            <a:fillRect/>
          </a:stretch>
        </p:blipFill>
        <p:spPr bwMode="auto">
          <a:xfrm>
            <a:off x="671513" y="4721225"/>
            <a:ext cx="1676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4041" name="Rectangle 9"/>
          <p:cNvSpPr>
            <a:spLocks noGrp="1" noChangeArrowheads="1"/>
          </p:cNvSpPr>
          <p:nvPr>
            <p:ph type="body" idx="1"/>
          </p:nvPr>
        </p:nvSpPr>
        <p:spPr>
          <a:xfrm>
            <a:off x="2957513" y="4494213"/>
            <a:ext cx="5943600" cy="1828800"/>
          </a:xfrm>
        </p:spPr>
        <p:txBody>
          <a:bodyPr/>
          <a:lstStyle/>
          <a:p>
            <a:pPr>
              <a:lnSpc>
                <a:spcPct val="80000"/>
              </a:lnSpc>
            </a:pPr>
            <a:r>
              <a:rPr lang="en-US" sz="2600">
                <a:latin typeface="Times New Roman" charset="0"/>
              </a:rPr>
              <a:t>PET uses beta-plus-emitting radionuclides such as C-11, N-13, O-15, and F-18 which annihilate into two 511-keV photons that travel in opposite directions.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atin typeface="Arial" charset="0"/>
              </a:rPr>
              <a:t>Developments in PET</a:t>
            </a:r>
          </a:p>
        </p:txBody>
      </p:sp>
      <p:sp>
        <p:nvSpPr>
          <p:cNvPr id="3" name="Content Placeholder 2"/>
          <p:cNvSpPr>
            <a:spLocks noGrp="1"/>
          </p:cNvSpPr>
          <p:nvPr>
            <p:ph idx="1"/>
          </p:nvPr>
        </p:nvSpPr>
        <p:spPr>
          <a:xfrm>
            <a:off x="0" y="1293813"/>
            <a:ext cx="9739313" cy="1111250"/>
          </a:xfrm>
        </p:spPr>
        <p:txBody>
          <a:bodyPr/>
          <a:lstStyle/>
          <a:p>
            <a:r>
              <a:rPr lang="en-US">
                <a:latin typeface="Times New Roman" charset="0"/>
              </a:rPr>
              <a:t>Development of new radiotracers</a:t>
            </a:r>
          </a:p>
        </p:txBody>
      </p:sp>
      <p:sp>
        <p:nvSpPr>
          <p:cNvPr id="33796" name="Rectangle 6"/>
          <p:cNvSpPr>
            <a:spLocks noChangeArrowheads="1"/>
          </p:cNvSpPr>
          <p:nvPr/>
        </p:nvSpPr>
        <p:spPr bwMode="auto">
          <a:xfrm>
            <a:off x="519113" y="5942013"/>
            <a:ext cx="22955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i-FI" i="1"/>
              <a:t>Joshi et al., JCBFM 2009</a:t>
            </a:r>
            <a:endParaRPr lang="en-US"/>
          </a:p>
        </p:txBody>
      </p:sp>
      <p:sp>
        <p:nvSpPr>
          <p:cNvPr id="33797" name="TextBox 7"/>
          <p:cNvSpPr txBox="1">
            <a:spLocks noChangeArrowheads="1"/>
          </p:cNvSpPr>
          <p:nvPr/>
        </p:nvSpPr>
        <p:spPr bwMode="auto">
          <a:xfrm>
            <a:off x="290513" y="1903413"/>
            <a:ext cx="192246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a:t>[11C]DTBZ</a:t>
            </a:r>
          </a:p>
          <a:p>
            <a:endParaRPr lang="en-US"/>
          </a:p>
          <a:p>
            <a:r>
              <a:rPr lang="en-US"/>
              <a:t>VMAT2</a:t>
            </a:r>
          </a:p>
          <a:p>
            <a:r>
              <a:rPr lang="en-US"/>
              <a:t>~dopamine,serotonin</a:t>
            </a:r>
          </a:p>
        </p:txBody>
      </p:sp>
      <p:pic>
        <p:nvPicPr>
          <p:cNvPr id="33798" name="Picture 3" descr="\\.psf\MacHome\Work\Teaching\MedicalNeuroscience\jcbfm200953f3.jpg"/>
          <p:cNvPicPr>
            <a:picLocks noChangeAspect="1" noChangeArrowheads="1"/>
          </p:cNvPicPr>
          <p:nvPr/>
        </p:nvPicPr>
        <p:blipFill>
          <a:blip r:embed="rId2">
            <a:extLst>
              <a:ext uri="{28A0092B-C50C-407E-A947-70E740481C1C}">
                <a14:useLocalDpi xmlns:a14="http://schemas.microsoft.com/office/drawing/2010/main" val="0"/>
              </a:ext>
            </a:extLst>
          </a:blip>
          <a:srcRect l="48860" t="77914" r="37459" b="1581"/>
          <a:stretch>
            <a:fillRect/>
          </a:stretch>
        </p:blipFill>
        <p:spPr bwMode="auto">
          <a:xfrm>
            <a:off x="671513" y="2894013"/>
            <a:ext cx="170656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3" descr="\\.psf\MacHome\Work\Teaching\MedicalNeuroscience\jcbfm200953f3.jpg"/>
          <p:cNvPicPr>
            <a:picLocks noChangeAspect="1" noChangeArrowheads="1"/>
          </p:cNvPicPr>
          <p:nvPr/>
        </p:nvPicPr>
        <p:blipFill>
          <a:blip r:embed="rId2">
            <a:extLst>
              <a:ext uri="{28A0092B-C50C-407E-A947-70E740481C1C}">
                <a14:useLocalDpi xmlns:a14="http://schemas.microsoft.com/office/drawing/2010/main" val="0"/>
              </a:ext>
            </a:extLst>
          </a:blip>
          <a:srcRect l="48860" t="34859" r="37457" b="44638"/>
          <a:stretch>
            <a:fillRect/>
          </a:stretch>
        </p:blipFill>
        <p:spPr bwMode="auto">
          <a:xfrm>
            <a:off x="3490913" y="2894013"/>
            <a:ext cx="170656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TextBox 10"/>
          <p:cNvSpPr txBox="1">
            <a:spLocks noChangeArrowheads="1"/>
          </p:cNvSpPr>
          <p:nvPr/>
        </p:nvSpPr>
        <p:spPr bwMode="auto">
          <a:xfrm>
            <a:off x="3262313" y="1827213"/>
            <a:ext cx="31559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a:t>[11C] Flumazenil</a:t>
            </a:r>
          </a:p>
          <a:p>
            <a:r>
              <a:rPr lang="en-US"/>
              <a:t>(benzodiazepine receptor antagonist</a:t>
            </a:r>
          </a:p>
          <a:p>
            <a:r>
              <a:rPr lang="en-US"/>
              <a:t>~ GABA-A )</a:t>
            </a:r>
          </a:p>
          <a:p>
            <a:endParaRPr lang="en-US"/>
          </a:p>
        </p:txBody>
      </p:sp>
      <p:pic>
        <p:nvPicPr>
          <p:cNvPr id="33801" name="Picture 4" descr="\\.psf\MacHome\Work\Teaching\MedicalNeuroscience\jcbfm200953f4.jpg"/>
          <p:cNvPicPr>
            <a:picLocks noChangeAspect="1" noChangeArrowheads="1"/>
          </p:cNvPicPr>
          <p:nvPr/>
        </p:nvPicPr>
        <p:blipFill>
          <a:blip r:embed="rId3">
            <a:extLst>
              <a:ext uri="{28A0092B-C50C-407E-A947-70E740481C1C}">
                <a14:useLocalDpi xmlns:a14="http://schemas.microsoft.com/office/drawing/2010/main" val="0"/>
              </a:ext>
            </a:extLst>
          </a:blip>
          <a:srcRect l="85646" t="70827" r="1799" b="20523"/>
          <a:stretch>
            <a:fillRect/>
          </a:stretch>
        </p:blipFill>
        <p:spPr bwMode="auto">
          <a:xfrm>
            <a:off x="6462713" y="2665413"/>
            <a:ext cx="1905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2" name="TextBox 12"/>
          <p:cNvSpPr txBox="1">
            <a:spLocks noChangeArrowheads="1"/>
          </p:cNvSpPr>
          <p:nvPr/>
        </p:nvSpPr>
        <p:spPr bwMode="auto">
          <a:xfrm>
            <a:off x="6538913" y="1827213"/>
            <a:ext cx="2743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a:t>[11C]PMP</a:t>
            </a:r>
          </a:p>
          <a:p>
            <a:r>
              <a:rPr lang="en-US"/>
              <a:t>Substrate for AChE</a:t>
            </a:r>
          </a:p>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sz="3000">
                <a:latin typeface="Arial" charset="0"/>
              </a:rPr>
              <a:t>2 –photons instead of one </a:t>
            </a:r>
            <a:r>
              <a:rPr lang="en-US" sz="3000">
                <a:latin typeface="Arial" charset="0"/>
                <a:sym typeface="Wingdings" charset="0"/>
              </a:rPr>
              <a:t> better resolution</a:t>
            </a:r>
            <a:endParaRPr lang="en-US" sz="3000">
              <a:latin typeface="Arial" charset="0"/>
            </a:endParaRPr>
          </a:p>
        </p:txBody>
      </p:sp>
      <p:pic>
        <p:nvPicPr>
          <p:cNvPr id="34819" name="Picture 4" descr="image"/>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14313" y="1598613"/>
            <a:ext cx="4648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dirty="0">
                <a:latin typeface="Arial" charset="0"/>
              </a:rPr>
              <a:t>Sample Clinical Application: </a:t>
            </a:r>
            <a:r>
              <a:rPr lang="en-US" dirty="0" smtClean="0">
                <a:latin typeface="Arial" charset="0"/>
              </a:rPr>
              <a:t>Alzheimer’s Diagnosis</a:t>
            </a:r>
            <a:endParaRPr lang="en-US" dirty="0">
              <a:latin typeface="Arial" charset="0"/>
            </a:endParaRPr>
          </a:p>
        </p:txBody>
      </p:sp>
      <p:sp>
        <p:nvSpPr>
          <p:cNvPr id="6" name="Content Placeholder 2"/>
          <p:cNvSpPr>
            <a:spLocks noGrp="1"/>
          </p:cNvSpPr>
          <p:nvPr>
            <p:ph idx="1"/>
          </p:nvPr>
        </p:nvSpPr>
        <p:spPr>
          <a:xfrm>
            <a:off x="5167313" y="1674813"/>
            <a:ext cx="3749675" cy="4022725"/>
          </a:xfrm>
        </p:spPr>
        <p:txBody>
          <a:bodyPr/>
          <a:lstStyle/>
          <a:p>
            <a:r>
              <a:rPr lang="en-US" dirty="0" smtClean="0">
                <a:latin typeface="Times New Roman" charset="0"/>
              </a:rPr>
              <a:t>Compounds that bind to AD plaques</a:t>
            </a:r>
          </a:p>
          <a:p>
            <a:endParaRPr lang="en-US" dirty="0">
              <a:latin typeface="Times New Roman" charset="0"/>
            </a:endParaRPr>
          </a:p>
          <a:p>
            <a:r>
              <a:rPr lang="en-US" dirty="0" smtClean="0">
                <a:latin typeface="Times New Roman" charset="0"/>
              </a:rPr>
              <a:t>Conditional approval by FDA (Jan 2011)</a:t>
            </a:r>
          </a:p>
          <a:p>
            <a:endParaRPr lang="en-US" dirty="0">
              <a:latin typeface="Times New Roman" charset="0"/>
            </a:endParaRPr>
          </a:p>
          <a:p>
            <a:r>
              <a:rPr lang="da-DK" sz="2000" dirty="0" smtClean="0">
                <a:hlinkClick r:id="rId3"/>
              </a:rPr>
              <a:t>C. M. Clark et al. J. Am. Med. Assoc. </a:t>
            </a:r>
            <a:r>
              <a:rPr lang="da-DK" sz="2000" b="1" dirty="0" smtClean="0">
                <a:hlinkClick r:id="rId3"/>
              </a:rPr>
              <a:t>305, </a:t>
            </a:r>
            <a:r>
              <a:rPr lang="da-DK" sz="2000" dirty="0" smtClean="0">
                <a:hlinkClick r:id="rId3"/>
              </a:rPr>
              <a:t>275–283; 2011</a:t>
            </a:r>
            <a:r>
              <a:rPr lang="da-DK" sz="2000" dirty="0" smtClean="0"/>
              <a:t> </a:t>
            </a:r>
            <a:endParaRPr lang="en-US" sz="2000" dirty="0" smtClean="0">
              <a:latin typeface="Times New Roman" charset="0"/>
            </a:endParaRPr>
          </a:p>
        </p:txBody>
      </p:sp>
      <p:pic>
        <p:nvPicPr>
          <p:cNvPr id="2" name="Picture 1"/>
          <p:cNvPicPr>
            <a:picLocks noChangeAspect="1"/>
          </p:cNvPicPr>
          <p:nvPr/>
        </p:nvPicPr>
        <p:blipFill>
          <a:blip r:embed="rId4"/>
          <a:stretch>
            <a:fillRect/>
          </a:stretch>
        </p:blipFill>
        <p:spPr>
          <a:xfrm>
            <a:off x="594519" y="1293812"/>
            <a:ext cx="4257532" cy="525621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Organization Chart 2"/>
          <p:cNvGrpSpPr>
            <a:grpSpLocks noChangeAspect="1"/>
          </p:cNvGrpSpPr>
          <p:nvPr/>
        </p:nvGrpSpPr>
        <p:grpSpPr bwMode="auto">
          <a:xfrm>
            <a:off x="0" y="760413"/>
            <a:ext cx="9205913" cy="6027737"/>
            <a:chOff x="1345" y="1201"/>
            <a:chExt cx="4752" cy="2016"/>
          </a:xfrm>
        </p:grpSpPr>
        <p:sp>
          <p:nvSpPr>
            <p:cNvPr id="8195" name="AutoShape 3"/>
            <p:cNvSpPr>
              <a:spLocks noChangeAspect="1" noChangeArrowheads="1" noTextEdit="1"/>
            </p:cNvSpPr>
            <p:nvPr/>
          </p:nvSpPr>
          <p:spPr bwMode="auto">
            <a:xfrm>
              <a:off x="1345" y="1201"/>
              <a:ext cx="4752"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8196" name="_s8196"/>
            <p:cNvCxnSpPr>
              <a:cxnSpLocks noChangeShapeType="1"/>
              <a:stCxn id="8222" idx="1"/>
              <a:endCxn id="8210" idx="2"/>
            </p:cNvCxnSpPr>
            <p:nvPr/>
          </p:nvCxnSpPr>
          <p:spPr bwMode="auto">
            <a:xfrm rot="10800000">
              <a:off x="1777" y="1921"/>
              <a:ext cx="144" cy="1152"/>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8197" name="_s8197"/>
            <p:cNvCxnSpPr>
              <a:cxnSpLocks noChangeShapeType="1"/>
              <a:stCxn id="8221" idx="1"/>
              <a:endCxn id="8210" idx="2"/>
            </p:cNvCxnSpPr>
            <p:nvPr/>
          </p:nvCxnSpPr>
          <p:spPr bwMode="auto">
            <a:xfrm rot="10800000">
              <a:off x="1777" y="1921"/>
              <a:ext cx="144"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8198" name="_s8198"/>
            <p:cNvCxnSpPr>
              <a:cxnSpLocks noChangeShapeType="1"/>
              <a:stCxn id="8220" idx="1"/>
              <a:endCxn id="8216" idx="2"/>
            </p:cNvCxnSpPr>
            <p:nvPr/>
          </p:nvCxnSpPr>
          <p:spPr bwMode="auto">
            <a:xfrm rot="10800000">
              <a:off x="5090" y="2353"/>
              <a:ext cx="143"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8199" name="_s8199"/>
            <p:cNvCxnSpPr>
              <a:cxnSpLocks noChangeShapeType="1"/>
              <a:stCxn id="8219" idx="1"/>
              <a:endCxn id="8216" idx="2"/>
            </p:cNvCxnSpPr>
            <p:nvPr/>
          </p:nvCxnSpPr>
          <p:spPr bwMode="auto">
            <a:xfrm rot="10800000">
              <a:off x="5090" y="2353"/>
              <a:ext cx="143"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8200" name="_s8200"/>
            <p:cNvCxnSpPr>
              <a:cxnSpLocks noChangeShapeType="1"/>
              <a:stCxn id="8218" idx="3"/>
              <a:endCxn id="8216" idx="2"/>
            </p:cNvCxnSpPr>
            <p:nvPr/>
          </p:nvCxnSpPr>
          <p:spPr bwMode="auto">
            <a:xfrm flipV="1">
              <a:off x="4945" y="2353"/>
              <a:ext cx="145"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8201" name="_s8201"/>
            <p:cNvCxnSpPr>
              <a:cxnSpLocks noChangeShapeType="1"/>
              <a:stCxn id="8217" idx="3"/>
              <a:endCxn id="8216" idx="2"/>
            </p:cNvCxnSpPr>
            <p:nvPr/>
          </p:nvCxnSpPr>
          <p:spPr bwMode="auto">
            <a:xfrm flipV="1">
              <a:off x="4945" y="2353"/>
              <a:ext cx="145"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8202" name="_s8202"/>
            <p:cNvCxnSpPr>
              <a:cxnSpLocks noChangeShapeType="1"/>
              <a:stCxn id="8216" idx="0"/>
              <a:endCxn id="8212" idx="2"/>
            </p:cNvCxnSpPr>
            <p:nvPr/>
          </p:nvCxnSpPr>
          <p:spPr bwMode="auto">
            <a:xfrm rot="5400000" flipH="1">
              <a:off x="5018" y="1992"/>
              <a:ext cx="144" cy="1"/>
            </a:xfrm>
            <a:prstGeom prst="bentConnector3">
              <a:avLst>
                <a:gd name="adj1" fmla="val 26569"/>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8203" name="_s8203"/>
            <p:cNvCxnSpPr>
              <a:cxnSpLocks noChangeShapeType="1"/>
              <a:stCxn id="8215" idx="1"/>
              <a:endCxn id="8211" idx="2"/>
            </p:cNvCxnSpPr>
            <p:nvPr/>
          </p:nvCxnSpPr>
          <p:spPr bwMode="auto">
            <a:xfrm rot="10800000">
              <a:off x="2929" y="1921"/>
              <a:ext cx="144"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8204" name="_s8204"/>
            <p:cNvCxnSpPr>
              <a:cxnSpLocks noChangeShapeType="1"/>
              <a:stCxn id="8214" idx="1"/>
              <a:endCxn id="8211" idx="2"/>
            </p:cNvCxnSpPr>
            <p:nvPr/>
          </p:nvCxnSpPr>
          <p:spPr bwMode="auto">
            <a:xfrm rot="10800000">
              <a:off x="2929" y="1921"/>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8205" name="_s8205"/>
            <p:cNvCxnSpPr>
              <a:cxnSpLocks noChangeShapeType="1"/>
              <a:stCxn id="8213" idx="1"/>
              <a:endCxn id="8210" idx="2"/>
            </p:cNvCxnSpPr>
            <p:nvPr/>
          </p:nvCxnSpPr>
          <p:spPr bwMode="auto">
            <a:xfrm rot="10800000">
              <a:off x="1777" y="1921"/>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8206" name="_s8206"/>
            <p:cNvCxnSpPr>
              <a:cxnSpLocks noChangeShapeType="1"/>
              <a:stCxn id="8212" idx="0"/>
              <a:endCxn id="8209" idx="2"/>
            </p:cNvCxnSpPr>
            <p:nvPr/>
          </p:nvCxnSpPr>
          <p:spPr bwMode="auto">
            <a:xfrm rot="5400000" flipH="1">
              <a:off x="4189" y="733"/>
              <a:ext cx="144" cy="1656"/>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8207" name="_s8207"/>
            <p:cNvCxnSpPr>
              <a:cxnSpLocks noChangeShapeType="1"/>
              <a:stCxn id="8211" idx="0"/>
              <a:endCxn id="8209" idx="2"/>
            </p:cNvCxnSpPr>
            <p:nvPr/>
          </p:nvCxnSpPr>
          <p:spPr bwMode="auto">
            <a:xfrm rot="16200000">
              <a:off x="3109" y="1309"/>
              <a:ext cx="144" cy="504"/>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8208" name="_s8208"/>
            <p:cNvCxnSpPr>
              <a:cxnSpLocks noChangeShapeType="1"/>
              <a:stCxn id="8210" idx="0"/>
              <a:endCxn id="8209" idx="2"/>
            </p:cNvCxnSpPr>
            <p:nvPr/>
          </p:nvCxnSpPr>
          <p:spPr bwMode="auto">
            <a:xfrm rot="16200000">
              <a:off x="2533" y="733"/>
              <a:ext cx="144" cy="1656"/>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8209" name="_s8209"/>
            <p:cNvSpPr>
              <a:spLocks noChangeArrowheads="1"/>
            </p:cNvSpPr>
            <p:nvPr/>
          </p:nvSpPr>
          <p:spPr bwMode="auto">
            <a:xfrm>
              <a:off x="3001" y="1201"/>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Neuroimaging Methods</a:t>
              </a:r>
            </a:p>
          </p:txBody>
        </p:sp>
        <p:sp>
          <p:nvSpPr>
            <p:cNvPr id="8210" name="_s8210"/>
            <p:cNvSpPr>
              <a:spLocks noChangeArrowheads="1"/>
            </p:cNvSpPr>
            <p:nvPr/>
          </p:nvSpPr>
          <p:spPr bwMode="auto">
            <a:xfrm>
              <a:off x="1345"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External Ionizing Radiation</a:t>
              </a:r>
            </a:p>
          </p:txBody>
        </p:sp>
        <p:sp>
          <p:nvSpPr>
            <p:cNvPr id="8211" name="_s8211"/>
            <p:cNvSpPr>
              <a:spLocks noChangeArrowheads="1"/>
            </p:cNvSpPr>
            <p:nvPr/>
          </p:nvSpPr>
          <p:spPr bwMode="auto">
            <a:xfrm>
              <a:off x="2497"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Internal Ionizing Radiation</a:t>
              </a:r>
            </a:p>
          </p:txBody>
        </p:sp>
        <p:sp>
          <p:nvSpPr>
            <p:cNvPr id="8212" name="_s8212"/>
            <p:cNvSpPr>
              <a:spLocks noChangeArrowheads="1"/>
            </p:cNvSpPr>
            <p:nvPr/>
          </p:nvSpPr>
          <p:spPr bwMode="auto">
            <a:xfrm>
              <a:off x="4657"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Non-ionizing radiation</a:t>
              </a:r>
            </a:p>
            <a:p>
              <a:pPr algn="ctr"/>
              <a:r>
                <a:rPr lang="en-US" sz="1500" b="1">
                  <a:latin typeface="Arial Narrow" charset="0"/>
                </a:rPr>
                <a:t>(Radio Waves)</a:t>
              </a:r>
            </a:p>
          </p:txBody>
        </p:sp>
        <p:sp>
          <p:nvSpPr>
            <p:cNvPr id="8213" name="_s8213"/>
            <p:cNvSpPr>
              <a:spLocks noChangeArrowheads="1"/>
            </p:cNvSpPr>
            <p:nvPr/>
          </p:nvSpPr>
          <p:spPr bwMode="auto">
            <a:xfrm>
              <a:off x="1921" y="2065"/>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CT</a:t>
              </a:r>
            </a:p>
          </p:txBody>
        </p:sp>
        <p:sp>
          <p:nvSpPr>
            <p:cNvPr id="8214" name="_s8214"/>
            <p:cNvSpPr>
              <a:spLocks noChangeArrowheads="1"/>
            </p:cNvSpPr>
            <p:nvPr/>
          </p:nvSpPr>
          <p:spPr bwMode="auto">
            <a:xfrm>
              <a:off x="3073" y="2065"/>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PET</a:t>
              </a:r>
            </a:p>
          </p:txBody>
        </p:sp>
        <p:sp>
          <p:nvSpPr>
            <p:cNvPr id="8215" name="_s8215"/>
            <p:cNvSpPr>
              <a:spLocks noChangeArrowheads="1"/>
            </p:cNvSpPr>
            <p:nvPr/>
          </p:nvSpPr>
          <p:spPr bwMode="auto">
            <a:xfrm>
              <a:off x="3073"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SPECT</a:t>
              </a:r>
            </a:p>
          </p:txBody>
        </p:sp>
        <p:sp>
          <p:nvSpPr>
            <p:cNvPr id="8216" name="_s8216"/>
            <p:cNvSpPr>
              <a:spLocks noChangeArrowheads="1"/>
            </p:cNvSpPr>
            <p:nvPr/>
          </p:nvSpPr>
          <p:spPr bwMode="auto">
            <a:xfrm>
              <a:off x="4658" y="2065"/>
              <a:ext cx="863"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MRI</a:t>
              </a:r>
            </a:p>
          </p:txBody>
        </p:sp>
        <p:sp>
          <p:nvSpPr>
            <p:cNvPr id="8217" name="_s8217"/>
            <p:cNvSpPr>
              <a:spLocks noChangeArrowheads="1"/>
            </p:cNvSpPr>
            <p:nvPr/>
          </p:nvSpPr>
          <p:spPr bwMode="auto">
            <a:xfrm>
              <a:off x="4081"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fMRI</a:t>
              </a:r>
            </a:p>
          </p:txBody>
        </p:sp>
        <p:sp>
          <p:nvSpPr>
            <p:cNvPr id="8218" name="_s8218"/>
            <p:cNvSpPr>
              <a:spLocks noChangeArrowheads="1"/>
            </p:cNvSpPr>
            <p:nvPr/>
          </p:nvSpPr>
          <p:spPr bwMode="auto">
            <a:xfrm>
              <a:off x="4081" y="2929"/>
              <a:ext cx="864" cy="287"/>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Diffusion Imaging (DWI/DTI)</a:t>
              </a:r>
            </a:p>
            <a:p>
              <a:pPr algn="ctr"/>
              <a:endParaRPr lang="en-US" sz="1500" b="1">
                <a:latin typeface="Arial Narrow" charset="0"/>
              </a:endParaRPr>
            </a:p>
          </p:txBody>
        </p:sp>
        <p:sp>
          <p:nvSpPr>
            <p:cNvPr id="8219" name="_s8219"/>
            <p:cNvSpPr>
              <a:spLocks noChangeArrowheads="1"/>
            </p:cNvSpPr>
            <p:nvPr/>
          </p:nvSpPr>
          <p:spPr bwMode="auto">
            <a:xfrm>
              <a:off x="5233"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 Angiography</a:t>
              </a:r>
            </a:p>
          </p:txBody>
        </p:sp>
        <p:sp>
          <p:nvSpPr>
            <p:cNvPr id="8220" name="_s8220"/>
            <p:cNvSpPr>
              <a:spLocks noChangeArrowheads="1"/>
            </p:cNvSpPr>
            <p:nvPr/>
          </p:nvSpPr>
          <p:spPr bwMode="auto">
            <a:xfrm>
              <a:off x="5233" y="292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 Spectroscopy</a:t>
              </a:r>
            </a:p>
          </p:txBody>
        </p:sp>
        <p:sp>
          <p:nvSpPr>
            <p:cNvPr id="8221" name="_s8221"/>
            <p:cNvSpPr>
              <a:spLocks noChangeArrowheads="1"/>
            </p:cNvSpPr>
            <p:nvPr/>
          </p:nvSpPr>
          <p:spPr bwMode="auto">
            <a:xfrm>
              <a:off x="1921"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Angiogram/</a:t>
              </a:r>
            </a:p>
            <a:p>
              <a:pPr algn="ctr"/>
              <a:r>
                <a:rPr lang="en-US" sz="1500" b="1">
                  <a:latin typeface="Arial Narrow" charset="0"/>
                </a:rPr>
                <a:t>Arteriogram</a:t>
              </a:r>
            </a:p>
          </p:txBody>
        </p:sp>
        <p:sp>
          <p:nvSpPr>
            <p:cNvPr id="8222" name="_s8222"/>
            <p:cNvSpPr>
              <a:spLocks noChangeArrowheads="1"/>
            </p:cNvSpPr>
            <p:nvPr/>
          </p:nvSpPr>
          <p:spPr bwMode="auto">
            <a:xfrm>
              <a:off x="1921" y="292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X-Ray </a:t>
              </a:r>
            </a:p>
            <a:p>
              <a:pPr algn="ctr"/>
              <a:r>
                <a:rPr lang="en-US" sz="1500" b="1">
                  <a:latin typeface="Arial Narrow" charset="0"/>
                </a:rPr>
                <a:t>(radiograph)</a:t>
              </a:r>
            </a:p>
          </p:txBody>
        </p:sp>
      </p:grpSp>
      <p:grpSp>
        <p:nvGrpSpPr>
          <p:cNvPr id="8223" name="Organization Chart 31"/>
          <p:cNvGrpSpPr>
            <a:grpSpLocks noChangeAspect="1"/>
          </p:cNvGrpSpPr>
          <p:nvPr/>
        </p:nvGrpSpPr>
        <p:grpSpPr bwMode="auto">
          <a:xfrm>
            <a:off x="7072313" y="227013"/>
            <a:ext cx="2803525" cy="1401762"/>
            <a:chOff x="1345" y="1201"/>
            <a:chExt cx="1872" cy="720"/>
          </a:xfrm>
        </p:grpSpPr>
        <p:sp>
          <p:nvSpPr>
            <p:cNvPr id="8224" name="AutoShape 32"/>
            <p:cNvSpPr>
              <a:spLocks noChangeAspect="1" noChangeArrowheads="1" noTextEdit="1"/>
            </p:cNvSpPr>
            <p:nvPr/>
          </p:nvSpPr>
          <p:spPr bwMode="auto">
            <a:xfrm>
              <a:off x="1345" y="1201"/>
              <a:ext cx="1872"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8225" name="_s8225"/>
            <p:cNvCxnSpPr>
              <a:cxnSpLocks noChangeShapeType="1"/>
              <a:stCxn id="8229" idx="0"/>
              <a:endCxn id="8227" idx="2"/>
            </p:cNvCxnSpPr>
            <p:nvPr/>
          </p:nvCxnSpPr>
          <p:spPr bwMode="auto">
            <a:xfrm rot="5400000" flipH="1">
              <a:off x="2461" y="1309"/>
              <a:ext cx="144" cy="504"/>
            </a:xfrm>
            <a:prstGeom prst="bentConnector3">
              <a:avLst>
                <a:gd name="adj1" fmla="val 32727"/>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8226" name="_s8226"/>
            <p:cNvCxnSpPr>
              <a:cxnSpLocks noChangeShapeType="1"/>
              <a:stCxn id="8228" idx="0"/>
              <a:endCxn id="8227" idx="2"/>
            </p:cNvCxnSpPr>
            <p:nvPr/>
          </p:nvCxnSpPr>
          <p:spPr bwMode="auto">
            <a:xfrm rot="16200000">
              <a:off x="1957" y="1309"/>
              <a:ext cx="144" cy="504"/>
            </a:xfrm>
            <a:prstGeom prst="bentConnector3">
              <a:avLst>
                <a:gd name="adj1" fmla="val 32727"/>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8227" name="_s8227"/>
            <p:cNvSpPr>
              <a:spLocks noChangeArrowheads="1"/>
            </p:cNvSpPr>
            <p:nvPr/>
          </p:nvSpPr>
          <p:spPr bwMode="auto">
            <a:xfrm>
              <a:off x="1849" y="1201"/>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Accessory (non-imaging) </a:t>
              </a:r>
            </a:p>
            <a:p>
              <a:pPr algn="ctr"/>
              <a:r>
                <a:rPr lang="en-US" sz="1100" b="1">
                  <a:latin typeface="Arial Narrow" charset="0"/>
                </a:rPr>
                <a:t>Methods</a:t>
              </a:r>
            </a:p>
          </p:txBody>
        </p:sp>
        <p:sp>
          <p:nvSpPr>
            <p:cNvPr id="8228" name="_s8228"/>
            <p:cNvSpPr>
              <a:spLocks noChangeArrowheads="1"/>
            </p:cNvSpPr>
            <p:nvPr/>
          </p:nvSpPr>
          <p:spPr bwMode="auto">
            <a:xfrm>
              <a:off x="1345" y="1633"/>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MEG</a:t>
              </a:r>
            </a:p>
          </p:txBody>
        </p:sp>
        <p:sp>
          <p:nvSpPr>
            <p:cNvPr id="8229" name="_s8229"/>
            <p:cNvSpPr>
              <a:spLocks noChangeArrowheads="1"/>
            </p:cNvSpPr>
            <p:nvPr/>
          </p:nvSpPr>
          <p:spPr bwMode="auto">
            <a:xfrm>
              <a:off x="2353" y="1633"/>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EEG</a:t>
              </a:r>
            </a:p>
          </p:txBody>
        </p:sp>
      </p:grpSp>
      <p:sp>
        <p:nvSpPr>
          <p:cNvPr id="8230" name="Rectangle 39"/>
          <p:cNvSpPr>
            <a:spLocks noChangeArrowheads="1"/>
          </p:cNvSpPr>
          <p:nvPr/>
        </p:nvSpPr>
        <p:spPr bwMode="auto">
          <a:xfrm>
            <a:off x="-168275" y="2055813"/>
            <a:ext cx="5335588" cy="4646612"/>
          </a:xfrm>
          <a:prstGeom prst="rect">
            <a:avLst/>
          </a:prstGeom>
          <a:solidFill>
            <a:schemeClr val="bg2">
              <a:alpha val="72156"/>
            </a:scheme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p>
        </p:txBody>
      </p:sp>
      <p:sp>
        <p:nvSpPr>
          <p:cNvPr id="8231" name="Rectangle 41"/>
          <p:cNvSpPr>
            <a:spLocks noChangeArrowheads="1"/>
          </p:cNvSpPr>
          <p:nvPr/>
        </p:nvSpPr>
        <p:spPr bwMode="auto">
          <a:xfrm>
            <a:off x="6462713" y="0"/>
            <a:ext cx="3413125" cy="1751013"/>
          </a:xfrm>
          <a:prstGeom prst="rect">
            <a:avLst/>
          </a:prstGeom>
          <a:solidFill>
            <a:schemeClr val="bg2">
              <a:alpha val="72156"/>
            </a:scheme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atin typeface="Arial" charset="0"/>
              </a:rPr>
              <a:t>MRI: Magnetic Resonance Imaging</a:t>
            </a:r>
          </a:p>
        </p:txBody>
      </p:sp>
      <p:sp>
        <p:nvSpPr>
          <p:cNvPr id="36867" name="Text Box 3"/>
          <p:cNvSpPr txBox="1">
            <a:spLocks noChangeArrowheads="1"/>
          </p:cNvSpPr>
          <p:nvPr/>
        </p:nvSpPr>
        <p:spPr bwMode="auto">
          <a:xfrm>
            <a:off x="1281113" y="1674813"/>
            <a:ext cx="3673475"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sz="2400">
                <a:latin typeface="Arial" charset="0"/>
              </a:rPr>
              <a:t>Pros:</a:t>
            </a:r>
          </a:p>
          <a:p>
            <a:endParaRPr lang="en-US" sz="2400">
              <a:latin typeface="Arial" charset="0"/>
            </a:endParaRPr>
          </a:p>
          <a:p>
            <a:r>
              <a:rPr lang="en-US" sz="2400">
                <a:latin typeface="Arial" charset="0"/>
              </a:rPr>
              <a:t>incredible images</a:t>
            </a:r>
          </a:p>
          <a:p>
            <a:endParaRPr lang="en-US" sz="2400">
              <a:latin typeface="Arial" charset="0"/>
            </a:endParaRPr>
          </a:p>
          <a:p>
            <a:r>
              <a:rPr lang="en-US" sz="2400">
                <a:latin typeface="Arial" charset="0"/>
              </a:rPr>
              <a:t>advancing very rapidly</a:t>
            </a:r>
          </a:p>
          <a:p>
            <a:endParaRPr lang="en-US" sz="2400">
              <a:latin typeface="Arial" charset="0"/>
            </a:endParaRPr>
          </a:p>
          <a:p>
            <a:r>
              <a:rPr lang="en-US" sz="2400">
                <a:latin typeface="Arial" charset="0"/>
              </a:rPr>
              <a:t>extremely high resolution</a:t>
            </a:r>
          </a:p>
          <a:p>
            <a:endParaRPr lang="en-US" sz="2400">
              <a:latin typeface="Arial" charset="0"/>
            </a:endParaRPr>
          </a:p>
          <a:p>
            <a:r>
              <a:rPr lang="en-US" sz="2400">
                <a:latin typeface="Arial" charset="0"/>
              </a:rPr>
              <a:t>extremely versatile</a:t>
            </a:r>
          </a:p>
          <a:p>
            <a:endParaRPr lang="en-US" sz="2400">
              <a:latin typeface="Arial" charset="0"/>
            </a:endParaRPr>
          </a:p>
          <a:p>
            <a:r>
              <a:rPr lang="en-US" sz="2400">
                <a:latin typeface="Arial" charset="0"/>
              </a:rPr>
              <a:t>NO ionizing radiation</a:t>
            </a:r>
          </a:p>
          <a:p>
            <a:endParaRPr lang="en-US" sz="2400">
              <a:latin typeface="Arial" charset="0"/>
            </a:endParaRPr>
          </a:p>
        </p:txBody>
      </p:sp>
      <p:sp>
        <p:nvSpPr>
          <p:cNvPr id="36868" name="Text Box 4"/>
          <p:cNvSpPr txBox="1">
            <a:spLocks noChangeArrowheads="1"/>
          </p:cNvSpPr>
          <p:nvPr/>
        </p:nvSpPr>
        <p:spPr bwMode="auto">
          <a:xfrm>
            <a:off x="5395913" y="1751012"/>
            <a:ext cx="4114006" cy="415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sz="2400" dirty="0">
                <a:latin typeface="Arial" charset="0"/>
              </a:rPr>
              <a:t>Cons:</a:t>
            </a:r>
          </a:p>
          <a:p>
            <a:r>
              <a:rPr lang="en-US" sz="2400" dirty="0">
                <a:latin typeface="Arial" charset="0"/>
              </a:rPr>
              <a:t>moderately expensive (~$1000)</a:t>
            </a:r>
          </a:p>
          <a:p>
            <a:endParaRPr lang="en-US" sz="2400" dirty="0">
              <a:latin typeface="Arial" charset="0"/>
            </a:endParaRPr>
          </a:p>
          <a:p>
            <a:r>
              <a:rPr lang="en-US" sz="2400" dirty="0">
                <a:latin typeface="Arial" charset="0"/>
              </a:rPr>
              <a:t>complex</a:t>
            </a:r>
          </a:p>
          <a:p>
            <a:endParaRPr lang="en-US" sz="2400" dirty="0">
              <a:latin typeface="Arial" charset="0"/>
            </a:endParaRPr>
          </a:p>
          <a:p>
            <a:r>
              <a:rPr lang="en-US" sz="2400" dirty="0">
                <a:latin typeface="Arial" charset="0"/>
              </a:rPr>
              <a:t>some </a:t>
            </a:r>
            <a:r>
              <a:rPr lang="en-US" sz="2400" dirty="0" smtClean="0">
                <a:latin typeface="Arial" charset="0"/>
              </a:rPr>
              <a:t>contraindications</a:t>
            </a:r>
          </a:p>
          <a:p>
            <a:endParaRPr lang="en-US" sz="2400" dirty="0">
              <a:latin typeface="Arial" charset="0"/>
            </a:endParaRPr>
          </a:p>
          <a:p>
            <a:r>
              <a:rPr lang="en-US" sz="2400" dirty="0" smtClean="0">
                <a:latin typeface="Arial" charset="0"/>
              </a:rPr>
              <a:t>Can require injection of contrast agents (Gadolinium/Iron compounds)</a:t>
            </a:r>
            <a:endParaRPr lang="en-US" sz="2400" dirty="0">
              <a:latin typeface="Arial"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atin typeface="Arial" charset="0"/>
              </a:rPr>
              <a:t>Palpation/Sensation</a:t>
            </a:r>
          </a:p>
        </p:txBody>
      </p:sp>
      <p:sp>
        <p:nvSpPr>
          <p:cNvPr id="19459" name="Text Box 6"/>
          <p:cNvSpPr txBox="1">
            <a:spLocks noChangeArrowheads="1"/>
          </p:cNvSpPr>
          <p:nvPr/>
        </p:nvSpPr>
        <p:spPr bwMode="auto">
          <a:xfrm>
            <a:off x="1281113" y="1903413"/>
            <a:ext cx="746760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spcBef>
                <a:spcPct val="50000"/>
              </a:spcBef>
              <a:buFontTx/>
              <a:buChar char="-"/>
            </a:pPr>
            <a:r>
              <a:rPr lang="en-US" sz="2400"/>
              <a:t>skull: can</a:t>
            </a:r>
            <a:r>
              <a:rPr lang="ja-JP" altLang="en-US" sz="2400"/>
              <a:t>’</a:t>
            </a:r>
            <a:r>
              <a:rPr lang="en-US" sz="2400"/>
              <a:t>t feel much from outside (sorry, ultrasound)</a:t>
            </a:r>
          </a:p>
          <a:p>
            <a:pPr>
              <a:spcBef>
                <a:spcPct val="50000"/>
              </a:spcBef>
            </a:pPr>
            <a:r>
              <a:rPr lang="en-US" sz="2400"/>
              <a:t>-no nerves in brain: can</a:t>
            </a:r>
            <a:r>
              <a:rPr lang="ja-JP" altLang="en-US" sz="2400"/>
              <a:t>’</a:t>
            </a:r>
            <a:r>
              <a:rPr lang="en-US" sz="2400"/>
              <a:t>t feel much from inside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atin typeface="Arial" charset="0"/>
              </a:rPr>
              <a:t>Imaging Techniques: MRI</a:t>
            </a:r>
          </a:p>
        </p:txBody>
      </p:sp>
      <p:sp>
        <p:nvSpPr>
          <p:cNvPr id="1122307" name="Rectangle 3"/>
          <p:cNvSpPr>
            <a:spLocks noGrp="1" noChangeArrowheads="1"/>
          </p:cNvSpPr>
          <p:nvPr>
            <p:ph type="body" idx="1"/>
          </p:nvPr>
        </p:nvSpPr>
        <p:spPr>
          <a:xfrm>
            <a:off x="214313" y="1935163"/>
            <a:ext cx="8626475" cy="4022725"/>
          </a:xfrm>
        </p:spPr>
        <p:txBody>
          <a:bodyPr/>
          <a:lstStyle/>
          <a:p>
            <a:r>
              <a:rPr lang="en-US">
                <a:latin typeface="Times New Roman" charset="0"/>
              </a:rPr>
              <a:t>the MR scanner is a giant magnet: 1.5T, 3T, 7T, 9T</a:t>
            </a:r>
          </a:p>
        </p:txBody>
      </p:sp>
      <p:pic>
        <p:nvPicPr>
          <p:cNvPr id="37892" name="Picture 4" descr="prod10385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5113" y="2513013"/>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5" descr="MR_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2513013"/>
            <a:ext cx="243998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sampT1"/>
          <p:cNvPicPr>
            <a:picLocks noChangeAspect="1" noChangeArrowheads="1"/>
          </p:cNvPicPr>
          <p:nvPr/>
        </p:nvPicPr>
        <p:blipFill>
          <a:blip r:embed="rId3">
            <a:extLst>
              <a:ext uri="{28A0092B-C50C-407E-A947-70E740481C1C}">
                <a14:useLocalDpi xmlns:a14="http://schemas.microsoft.com/office/drawing/2010/main" val="0"/>
              </a:ext>
            </a:extLst>
          </a:blip>
          <a:srcRect l="18649" t="14517" r="18407" b="8670"/>
          <a:stretch>
            <a:fillRect/>
          </a:stretch>
        </p:blipFill>
        <p:spPr bwMode="auto">
          <a:xfrm>
            <a:off x="4383088" y="0"/>
            <a:ext cx="5492750" cy="670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5" descr="ct_he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313" y="1446213"/>
            <a:ext cx="2798762"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atin typeface="Arial" charset="0"/>
              </a:rPr>
              <a:t>Contraindications I</a:t>
            </a:r>
          </a:p>
        </p:txBody>
      </p:sp>
      <p:sp>
        <p:nvSpPr>
          <p:cNvPr id="3" name="Content Placeholder 2"/>
          <p:cNvSpPr>
            <a:spLocks noGrp="1"/>
          </p:cNvSpPr>
          <p:nvPr>
            <p:ph idx="1"/>
          </p:nvPr>
        </p:nvSpPr>
        <p:spPr/>
        <p:txBody>
          <a:bodyPr/>
          <a:lstStyle/>
          <a:p>
            <a:r>
              <a:rPr lang="en-US">
                <a:latin typeface="Times New Roman" charset="0"/>
              </a:rPr>
              <a:t>Ferrous metal in body</a:t>
            </a:r>
          </a:p>
        </p:txBody>
      </p:sp>
      <p:pic>
        <p:nvPicPr>
          <p:cNvPr id="39940" name="Picture 4" descr="prod10385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8913" y="2284413"/>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2" descr="http://tbn1.google.com/images?q=tbn:zxhZ2hyJSu7BpM:http://www.jsonline.com/news/image01/nailbig06050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513" y="2665413"/>
            <a:ext cx="2057400"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4" descr="http://tbn2.google.com/images?q=tbn:P05apjI5ODxu7M:http://scienceblogs.com/neurophilosophy/nail_gun.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2313" y="2817813"/>
            <a:ext cx="2667000" cy="351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atin typeface="Arial" charset="0"/>
              </a:rPr>
              <a:t>Contraindications II</a:t>
            </a:r>
          </a:p>
        </p:txBody>
      </p:sp>
      <p:sp>
        <p:nvSpPr>
          <p:cNvPr id="3" name="Content Placeholder 2"/>
          <p:cNvSpPr>
            <a:spLocks noGrp="1"/>
          </p:cNvSpPr>
          <p:nvPr>
            <p:ph idx="1"/>
          </p:nvPr>
        </p:nvSpPr>
        <p:spPr>
          <a:xfrm>
            <a:off x="747713" y="1446213"/>
            <a:ext cx="7599362" cy="4022725"/>
          </a:xfrm>
        </p:spPr>
        <p:txBody>
          <a:bodyPr/>
          <a:lstStyle/>
          <a:p>
            <a:r>
              <a:rPr lang="en-US">
                <a:latin typeface="Times New Roman" charset="0"/>
              </a:rPr>
              <a:t>Cochlear implants (always)</a:t>
            </a:r>
          </a:p>
          <a:p>
            <a:r>
              <a:rPr lang="en-US" sz="2000">
                <a:latin typeface="Times New Roman" charset="0"/>
              </a:rPr>
              <a:t>Maybe: pacemakers, vagal nerve stimulators, old (&gt; 20 year) surgical implants</a:t>
            </a:r>
          </a:p>
        </p:txBody>
      </p:sp>
      <p:pic>
        <p:nvPicPr>
          <p:cNvPr id="40964" name="Picture 2" descr="http://kidshealth.org/parent/general/eyes/images_62903/P_cochlear-noConso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3" y="2903538"/>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atin typeface="Arial" charset="0"/>
              </a:rPr>
              <a:t>Clinical Applications</a:t>
            </a:r>
          </a:p>
        </p:txBody>
      </p:sp>
      <p:pic>
        <p:nvPicPr>
          <p:cNvPr id="41987" name="Picture 6" descr="Cover 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9113" y="1522413"/>
            <a:ext cx="2381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noFill/>
        </p:spPr>
        <p:txBody>
          <a:bodyPr/>
          <a:lstStyle/>
          <a:p>
            <a:pPr defTabSz="914400"/>
            <a:r>
              <a:rPr lang="en-US">
                <a:latin typeface="Arial" charset="0"/>
              </a:rPr>
              <a:t>UTH MRI Facility</a:t>
            </a:r>
          </a:p>
        </p:txBody>
      </p:sp>
      <p:sp>
        <p:nvSpPr>
          <p:cNvPr id="9220" name="Text Box 3"/>
          <p:cNvSpPr txBox="1">
            <a:spLocks noChangeArrowheads="1"/>
          </p:cNvSpPr>
          <p:nvPr/>
        </p:nvSpPr>
        <p:spPr bwMode="auto">
          <a:xfrm>
            <a:off x="4633913" y="1522413"/>
            <a:ext cx="44196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spcBef>
                <a:spcPct val="50000"/>
              </a:spcBef>
            </a:pPr>
            <a:r>
              <a:rPr lang="en-US" sz="2000">
                <a:latin typeface="Arial" charset="0"/>
              </a:rPr>
              <a:t>Location: Ground Floor, MSB Building</a:t>
            </a:r>
          </a:p>
          <a:p>
            <a:pPr>
              <a:spcBef>
                <a:spcPct val="50000"/>
              </a:spcBef>
            </a:pPr>
            <a:r>
              <a:rPr lang="en-US" sz="2000">
                <a:latin typeface="Arial" charset="0"/>
              </a:rPr>
              <a:t>Equipment: Phillips 3T whole body human MRI scanner</a:t>
            </a:r>
          </a:p>
          <a:p>
            <a:pPr>
              <a:spcBef>
                <a:spcPct val="50000"/>
              </a:spcBef>
            </a:pPr>
            <a:endParaRPr lang="en-US" sz="2000">
              <a:latin typeface="Arial" charset="0"/>
            </a:endParaRPr>
          </a:p>
          <a:p>
            <a:pPr>
              <a:spcBef>
                <a:spcPct val="50000"/>
              </a:spcBef>
            </a:pPr>
            <a:endParaRPr lang="en-US" sz="2000">
              <a:latin typeface="Arial" charset="0"/>
            </a:endParaRPr>
          </a:p>
          <a:p>
            <a:pPr>
              <a:spcBef>
                <a:spcPct val="50000"/>
              </a:spcBef>
            </a:pPr>
            <a:endParaRPr lang="en-US" sz="2000">
              <a:latin typeface="Arial" charset="0"/>
            </a:endParaRPr>
          </a:p>
        </p:txBody>
      </p:sp>
      <p:pic>
        <p:nvPicPr>
          <p:cNvPr id="9221" name="Picture 4" descr="lab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5313" y="4189413"/>
            <a:ext cx="129063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218" name="Object 5"/>
          <p:cNvGraphicFramePr>
            <a:graphicFrameLocks noChangeAspect="1"/>
          </p:cNvGraphicFramePr>
          <p:nvPr>
            <p:ph idx="1"/>
          </p:nvPr>
        </p:nvGraphicFramePr>
        <p:xfrm>
          <a:off x="214313" y="1674813"/>
          <a:ext cx="4191000" cy="2443162"/>
        </p:xfrm>
        <a:graphic>
          <a:graphicData uri="http://schemas.openxmlformats.org/presentationml/2006/ole">
            <mc:AlternateContent xmlns:mc="http://schemas.openxmlformats.org/markup-compatibility/2006">
              <mc:Choice xmlns:v="urn:schemas-microsoft-com:vml" Requires="v">
                <p:oleObj spid="_x0000_s9226" name="Image" r:id="rId5" imgW="10158730" imgH="7619048" progId="Photoshop.Image.7">
                  <p:embed/>
                </p:oleObj>
              </mc:Choice>
              <mc:Fallback>
                <p:oleObj name="Image" r:id="rId5" imgW="10158730" imgH="7619048" progId="Photoshop.Image.7">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313" y="1674813"/>
                        <a:ext cx="4191000" cy="244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9222" name="Picture 6" descr="NarayanaDSCN217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313" y="4530725"/>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Rectangle 7"/>
          <p:cNvSpPr>
            <a:spLocks noChangeArrowheads="1"/>
          </p:cNvSpPr>
          <p:nvPr/>
        </p:nvSpPr>
        <p:spPr bwMode="auto">
          <a:xfrm>
            <a:off x="6615113" y="4722813"/>
            <a:ext cx="15255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pPr>
            <a:r>
              <a:rPr lang="en-US" sz="1800">
                <a:latin typeface="Arial" charset="0"/>
              </a:rPr>
              <a:t>Bruker 7T small animal (rodent) scanner</a:t>
            </a:r>
          </a:p>
        </p:txBody>
      </p:sp>
      <p:sp>
        <p:nvSpPr>
          <p:cNvPr id="9224" name="Rectangle 8"/>
          <p:cNvSpPr>
            <a:spLocks noChangeArrowheads="1"/>
          </p:cNvSpPr>
          <p:nvPr/>
        </p:nvSpPr>
        <p:spPr bwMode="auto">
          <a:xfrm>
            <a:off x="3414713" y="4646613"/>
            <a:ext cx="15255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pPr>
            <a:r>
              <a:rPr lang="en-US" sz="1800">
                <a:latin typeface="Arial" charset="0"/>
              </a:rPr>
              <a:t>Mock scanner for testing and training</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atin typeface="Arial" charset="0"/>
              </a:rPr>
              <a:t>MRI (Magnetic Resonance Imaging)</a:t>
            </a:r>
          </a:p>
        </p:txBody>
      </p:sp>
      <p:pic>
        <p:nvPicPr>
          <p:cNvPr id="43011" name="Picture 5" descr="cell%20phone%20t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513" y="2665413"/>
            <a:ext cx="14192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6"/>
          <p:cNvSpPr txBox="1">
            <a:spLocks noChangeArrowheads="1"/>
          </p:cNvSpPr>
          <p:nvPr/>
        </p:nvSpPr>
        <p:spPr bwMode="auto">
          <a:xfrm>
            <a:off x="1493838" y="1812925"/>
            <a:ext cx="7277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a:t>Basic principle: uses radio waves to interrogate protons in water molecules in the brain</a:t>
            </a:r>
          </a:p>
        </p:txBody>
      </p:sp>
      <p:pic>
        <p:nvPicPr>
          <p:cNvPr id="43013" name="Picture 8" descr="cell-phone-zoom">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7913" y="3427413"/>
            <a:ext cx="10287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10" descr="cell-phone-zoom">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1113" y="3960813"/>
            <a:ext cx="10287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14" descr="cell-phone-zoom">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0313" y="4570413"/>
            <a:ext cx="10287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16" descr="cell-phone-zoom">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3313" y="2665413"/>
            <a:ext cx="10287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18" descr="cell-phone-zoom">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4313" y="5180013"/>
            <a:ext cx="10287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14" descr="http://tbn1.google.com/images?q=tbn:DQ5pl4oiHzzwhM:http://z.about.com/d/longevity/1/0/Q/0/-/-/water.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9313" y="2513013"/>
            <a:ext cx="12477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14" descr="http://tbn1.google.com/images?q=tbn:DQ5pl4oiHzzwhM:http://z.about.com/d/longevity/1/0/Q/0/-/-/water.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4113" y="5637213"/>
            <a:ext cx="12477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0" name="Picture 14" descr="http://tbn1.google.com/images?q=tbn:DQ5pl4oiHzzwhM:http://z.about.com/d/longevity/1/0/Q/0/-/-/water.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7113" y="3960813"/>
            <a:ext cx="12477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1" name="Picture 14" descr="http://tbn1.google.com/images?q=tbn:DQ5pl4oiHzzwhM:http://z.about.com/d/longevity/1/0/Q/0/-/-/water.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2513" y="5103813"/>
            <a:ext cx="12477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14" descr="http://tbn1.google.com/images?q=tbn:DQ5pl4oiHzzwhM:http://z.about.com/d/longevity/1/0/Q/0/-/-/water.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1513" y="3122613"/>
            <a:ext cx="12477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atin typeface="Arial" charset="0"/>
              </a:rPr>
              <a:t>MRI (Magnetic Resonance Imaging)</a:t>
            </a:r>
          </a:p>
        </p:txBody>
      </p:sp>
      <p:pic>
        <p:nvPicPr>
          <p:cNvPr id="44035" name="Picture 3" descr="cell%20phone%20t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3" y="2513013"/>
            <a:ext cx="914400"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4"/>
          <p:cNvSpPr txBox="1">
            <a:spLocks noChangeArrowheads="1"/>
          </p:cNvSpPr>
          <p:nvPr/>
        </p:nvSpPr>
        <p:spPr bwMode="auto">
          <a:xfrm>
            <a:off x="1493838" y="1812925"/>
            <a:ext cx="7277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a:t>Basic principle: uses radio waves to interrogate protons in water molecules in the brain</a:t>
            </a:r>
          </a:p>
        </p:txBody>
      </p:sp>
      <p:pic>
        <p:nvPicPr>
          <p:cNvPr id="44037" name="Picture 6" descr="cell-phone-zoom">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1113" y="3960813"/>
            <a:ext cx="10287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8" descr="cell-phone-zoom">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0313" y="4570413"/>
            <a:ext cx="10287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11" descr="cell-phone-zoom">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1113" y="5256213"/>
            <a:ext cx="10287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14" descr="MR_2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7313" y="3275013"/>
            <a:ext cx="19050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8713" y="3006725"/>
            <a:ext cx="4419600"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19" descr="water_molecules_lg"/>
          <p:cNvPicPr>
            <a:picLocks noChangeAspect="1" noChangeArrowheads="1"/>
          </p:cNvPicPr>
          <p:nvPr/>
        </p:nvPicPr>
        <p:blipFill>
          <a:blip r:embed="rId8">
            <a:clrChange>
              <a:clrFrom>
                <a:srgbClr val="92B6FF"/>
              </a:clrFrom>
              <a:clrTo>
                <a:srgbClr val="92B6FF">
                  <a:alpha val="0"/>
                </a:srgbClr>
              </a:clrTo>
            </a:clrChange>
            <a:extLst>
              <a:ext uri="{28A0092B-C50C-407E-A947-70E740481C1C}">
                <a14:useLocalDpi xmlns:a14="http://schemas.microsoft.com/office/drawing/2010/main" val="0"/>
              </a:ext>
            </a:extLst>
          </a:blip>
          <a:srcRect/>
          <a:stretch>
            <a:fillRect/>
          </a:stretch>
        </p:blipFill>
        <p:spPr bwMode="auto">
          <a:xfrm>
            <a:off x="6386513" y="3884613"/>
            <a:ext cx="19812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12" descr="cell-phone-zoom">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2513" y="2665413"/>
            <a:ext cx="10287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4"/>
          <p:cNvSpPr txBox="1">
            <a:spLocks noChangeArrowheads="1"/>
          </p:cNvSpPr>
          <p:nvPr/>
        </p:nvSpPr>
        <p:spPr bwMode="auto">
          <a:xfrm>
            <a:off x="290513" y="1065213"/>
            <a:ext cx="2609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a:t>128 MHz at 3T (~ FM Radio)</a:t>
            </a:r>
          </a:p>
        </p:txBody>
      </p:sp>
      <p:pic>
        <p:nvPicPr>
          <p:cNvPr id="4505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8913" y="3732213"/>
            <a:ext cx="2895600" cy="26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2055813"/>
            <a:ext cx="4724400"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12" descr="Quad_Head_w400"/>
          <p:cNvPicPr>
            <a:picLocks noChangeAspect="1" noChangeArrowheads="1"/>
          </p:cNvPicPr>
          <p:nvPr/>
        </p:nvPicPr>
        <p:blipFill>
          <a:blip r:embed="rId5">
            <a:extLst>
              <a:ext uri="{28A0092B-C50C-407E-A947-70E740481C1C}">
                <a14:useLocalDpi xmlns:a14="http://schemas.microsoft.com/office/drawing/2010/main" val="0"/>
              </a:ext>
            </a:extLst>
          </a:blip>
          <a:srcRect l="8041" t="39999" r="35959" b="14000"/>
          <a:stretch>
            <a:fillRect/>
          </a:stretch>
        </p:blipFill>
        <p:spPr bwMode="auto">
          <a:xfrm>
            <a:off x="6081713" y="608013"/>
            <a:ext cx="35052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z="3000">
                <a:latin typeface="Arial" charset="0"/>
              </a:rPr>
              <a:t>We listen to these radio waves with an </a:t>
            </a:r>
            <a:r>
              <a:rPr lang="ja-JP" altLang="en-US" sz="3000">
                <a:latin typeface="Arial" charset="0"/>
              </a:rPr>
              <a:t>“</a:t>
            </a:r>
            <a:r>
              <a:rPr lang="en-US" sz="3000">
                <a:latin typeface="Arial" charset="0"/>
              </a:rPr>
              <a:t>RF coil</a:t>
            </a:r>
            <a:r>
              <a:rPr lang="ja-JP" altLang="en-US" sz="3000">
                <a:latin typeface="Arial" charset="0"/>
              </a:rPr>
              <a:t>”</a:t>
            </a:r>
            <a:r>
              <a:rPr lang="en-US" sz="3000">
                <a:latin typeface="Arial" charset="0"/>
              </a:rPr>
              <a:t> (radio antenna)</a:t>
            </a:r>
          </a:p>
        </p:txBody>
      </p:sp>
      <p:pic>
        <p:nvPicPr>
          <p:cNvPr id="46083" name="Picture 3" descr="spinning_top">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13" y="3046413"/>
            <a:ext cx="9620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4"/>
          <p:cNvSpPr txBox="1">
            <a:spLocks noChangeArrowheads="1"/>
          </p:cNvSpPr>
          <p:nvPr/>
        </p:nvSpPr>
        <p:spPr bwMode="auto">
          <a:xfrm>
            <a:off x="1509713" y="2894013"/>
            <a:ext cx="546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a:t>H</a:t>
            </a:r>
            <a:r>
              <a:rPr lang="en-US" baseline="-25000"/>
              <a:t>2</a:t>
            </a:r>
            <a:r>
              <a:rPr lang="en-US"/>
              <a:t>O</a:t>
            </a:r>
          </a:p>
        </p:txBody>
      </p:sp>
      <p:pic>
        <p:nvPicPr>
          <p:cNvPr id="46085" name="Picture 5" descr="spinning_top">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5913" y="4494213"/>
            <a:ext cx="9620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 Box 6"/>
          <p:cNvSpPr txBox="1">
            <a:spLocks noChangeArrowheads="1"/>
          </p:cNvSpPr>
          <p:nvPr/>
        </p:nvSpPr>
        <p:spPr bwMode="auto">
          <a:xfrm>
            <a:off x="2347913" y="4341813"/>
            <a:ext cx="546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a:t>H</a:t>
            </a:r>
            <a:r>
              <a:rPr lang="en-US" baseline="-25000"/>
              <a:t>2</a:t>
            </a:r>
            <a:r>
              <a:rPr lang="en-US"/>
              <a:t>O</a:t>
            </a:r>
          </a:p>
        </p:txBody>
      </p:sp>
      <p:pic>
        <p:nvPicPr>
          <p:cNvPr id="46087" name="Picture 7" descr="spinning_top">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6513" y="2360613"/>
            <a:ext cx="9620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8" name="Text Box 8"/>
          <p:cNvSpPr txBox="1">
            <a:spLocks noChangeArrowheads="1"/>
          </p:cNvSpPr>
          <p:nvPr/>
        </p:nvSpPr>
        <p:spPr bwMode="auto">
          <a:xfrm>
            <a:off x="3338513" y="2208213"/>
            <a:ext cx="546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a:t>H</a:t>
            </a:r>
            <a:r>
              <a:rPr lang="en-US" baseline="-25000"/>
              <a:t>2</a:t>
            </a:r>
            <a:r>
              <a:rPr lang="en-US"/>
              <a:t>O</a:t>
            </a:r>
          </a:p>
        </p:txBody>
      </p:sp>
      <p:pic>
        <p:nvPicPr>
          <p:cNvPr id="46089" name="Picture 9" descr="phantominco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1751013"/>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atin typeface="Arial" charset="0"/>
              </a:rPr>
              <a:t>Alphabet Soup</a:t>
            </a:r>
          </a:p>
        </p:txBody>
      </p:sp>
      <p:sp>
        <p:nvSpPr>
          <p:cNvPr id="20483" name="WordArt 7"/>
          <p:cNvSpPr>
            <a:spLocks noChangeArrowheads="1" noChangeShapeType="1" noTextEdit="1"/>
          </p:cNvSpPr>
          <p:nvPr/>
        </p:nvSpPr>
        <p:spPr bwMode="auto">
          <a:xfrm>
            <a:off x="1204913" y="1674813"/>
            <a:ext cx="1450975" cy="1662112"/>
          </a:xfrm>
          <a:prstGeom prst="rect">
            <a:avLst/>
          </a:prstGeom>
        </p:spPr>
        <p:txBody>
          <a:bodyPr wrap="none" fromWordArt="1">
            <a:prstTxWarp prst="textDeflateBottom">
              <a:avLst>
                <a:gd name="adj" fmla="val 76472"/>
              </a:avLst>
            </a:prstTxWarp>
            <a:scene3d>
              <a:camera prst="legacyPerspectiveFront">
                <a:rot lat="19799986"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707070"/>
                    </a:gs>
                    <a:gs pos="50000">
                      <a:srgbClr val="FFFFFF"/>
                    </a:gs>
                    <a:gs pos="100000">
                      <a:srgbClr val="707070"/>
                    </a:gs>
                  </a:gsLst>
                  <a:lin ang="2700000" scaled="1"/>
                </a:gradFill>
                <a:latin typeface="Impact"/>
                <a:ea typeface="Impact"/>
                <a:cs typeface="Impact"/>
              </a:rPr>
              <a:t>CT</a:t>
            </a:r>
          </a:p>
        </p:txBody>
      </p:sp>
      <p:sp>
        <p:nvSpPr>
          <p:cNvPr id="20484" name="WordArt 8" descr="Paper bag"/>
          <p:cNvSpPr>
            <a:spLocks noChangeArrowheads="1" noChangeShapeType="1" noTextEdit="1"/>
          </p:cNvSpPr>
          <p:nvPr/>
        </p:nvSpPr>
        <p:spPr bwMode="auto">
          <a:xfrm>
            <a:off x="2881313" y="2132013"/>
            <a:ext cx="2770187" cy="2857500"/>
          </a:xfrm>
          <a:prstGeom prst="rect">
            <a:avLst/>
          </a:prstGeom>
        </p:spPr>
        <p:txBody>
          <a:bodyPr wrap="none" fromWordArt="1">
            <a:prstTxWarp prst="textCascadeUp">
              <a:avLst>
                <a:gd name="adj" fmla="val 44444"/>
              </a:avLst>
            </a:prstTxWarp>
            <a:scene3d>
              <a:camera prst="legacyPerspectiveTopLeft">
                <a:rot lat="0" lon="20519987" rev="0"/>
              </a:camera>
              <a:lightRig rig="legacyHarsh3" dir="r"/>
            </a:scene3d>
            <a:sp3d extrusionH="430200" prstMaterial="legacyMatte">
              <a:extrusionClr>
                <a:srgbClr val="006600"/>
              </a:extrusionClr>
            </a:sp3d>
          </a:bodyPr>
          <a:lstStyle/>
          <a:p>
            <a:pPr algn="ctr"/>
            <a:r>
              <a:rPr lang="en-US" sz="3600" kern="10">
                <a:ln w="9525">
                  <a:round/>
                  <a:headEnd/>
                  <a:tailEnd/>
                </a:ln>
                <a:blipFill dpi="0" rotWithShape="0">
                  <a:blip r:embed="rId3"/>
                  <a:srcRect/>
                  <a:tile tx="0" ty="0" sx="100000" sy="100000" flip="none" algn="tl"/>
                </a:blipFill>
                <a:latin typeface="Arial Black"/>
                <a:ea typeface="Arial Black"/>
                <a:cs typeface="Arial Black"/>
              </a:rPr>
              <a:t>MRI</a:t>
            </a:r>
          </a:p>
        </p:txBody>
      </p:sp>
      <p:sp>
        <p:nvSpPr>
          <p:cNvPr id="20485" name="WordArt 9"/>
          <p:cNvSpPr>
            <a:spLocks noChangeArrowheads="1" noChangeShapeType="1" noTextEdit="1"/>
          </p:cNvSpPr>
          <p:nvPr/>
        </p:nvSpPr>
        <p:spPr bwMode="auto">
          <a:xfrm>
            <a:off x="6919913" y="912813"/>
            <a:ext cx="2254250" cy="2636837"/>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a:ea typeface="Impact"/>
                <a:cs typeface="Impact"/>
              </a:rPr>
              <a:t>SPECT</a:t>
            </a:r>
          </a:p>
        </p:txBody>
      </p:sp>
      <p:sp>
        <p:nvSpPr>
          <p:cNvPr id="20486" name="WordArt 10"/>
          <p:cNvSpPr>
            <a:spLocks noChangeArrowheads="1" noChangeShapeType="1" noTextEdit="1"/>
          </p:cNvSpPr>
          <p:nvPr/>
        </p:nvSpPr>
        <p:spPr bwMode="auto">
          <a:xfrm>
            <a:off x="5014913" y="3427413"/>
            <a:ext cx="1387475" cy="2398712"/>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0000"/>
                    </a:srgbClr>
                  </a:outerShdw>
                </a:effectLst>
                <a:latin typeface="Arial Black"/>
                <a:ea typeface="Arial Black"/>
                <a:cs typeface="Arial Black"/>
              </a:rPr>
              <a:t>PET</a:t>
            </a:r>
          </a:p>
        </p:txBody>
      </p:sp>
      <p:sp>
        <p:nvSpPr>
          <p:cNvPr id="20487" name="WordArt 11"/>
          <p:cNvSpPr>
            <a:spLocks noChangeArrowheads="1" noChangeShapeType="1" noTextEdit="1"/>
          </p:cNvSpPr>
          <p:nvPr/>
        </p:nvSpPr>
        <p:spPr bwMode="auto">
          <a:xfrm>
            <a:off x="6438900" y="4570413"/>
            <a:ext cx="3436938" cy="1893887"/>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Algerian"/>
                <a:ea typeface="Algerian"/>
                <a:cs typeface="Algerian"/>
              </a:rPr>
              <a:t>MEG</a:t>
            </a:r>
          </a:p>
        </p:txBody>
      </p:sp>
      <p:sp>
        <p:nvSpPr>
          <p:cNvPr id="20488" name="WordArt 12"/>
          <p:cNvSpPr>
            <a:spLocks noChangeArrowheads="1" noChangeShapeType="1" noTextEdit="1"/>
          </p:cNvSpPr>
          <p:nvPr/>
        </p:nvSpPr>
        <p:spPr bwMode="auto">
          <a:xfrm>
            <a:off x="442913" y="4722813"/>
            <a:ext cx="1335087" cy="173355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Harrington"/>
                <a:ea typeface="Harrington"/>
                <a:cs typeface="Harrington"/>
              </a:rPr>
              <a:t>EEG</a:t>
            </a:r>
          </a:p>
        </p:txBody>
      </p:sp>
      <p:sp>
        <p:nvSpPr>
          <p:cNvPr id="20489" name="WordArt 13"/>
          <p:cNvSpPr>
            <a:spLocks noChangeArrowheads="1" noChangeShapeType="1" noTextEdit="1"/>
          </p:cNvSpPr>
          <p:nvPr/>
        </p:nvSpPr>
        <p:spPr bwMode="auto">
          <a:xfrm>
            <a:off x="3109913" y="4951413"/>
            <a:ext cx="1000125" cy="13970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a:ln w="9525">
                  <a:round/>
                  <a:headEnd/>
                  <a:tailEnd/>
                </a:ln>
                <a:gradFill rotWithShape="1">
                  <a:gsLst>
                    <a:gs pos="0">
                      <a:srgbClr val="FFFFCC"/>
                    </a:gs>
                    <a:gs pos="100000">
                      <a:srgbClr val="FF9999"/>
                    </a:gs>
                  </a:gsLst>
                  <a:lin ang="5400000" scaled="1"/>
                </a:gradFill>
                <a:latin typeface="Times New Roman"/>
                <a:ea typeface="Times New Roman"/>
                <a:cs typeface="Times New Roman"/>
              </a:rPr>
              <a:t>fMRI</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barmag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2060575"/>
            <a:ext cx="979170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p:cNvSpPr>
            <a:spLocks noGrp="1" noChangeArrowheads="1"/>
          </p:cNvSpPr>
          <p:nvPr>
            <p:ph type="title"/>
          </p:nvPr>
        </p:nvSpPr>
        <p:spPr>
          <a:xfrm>
            <a:off x="519113" y="98425"/>
            <a:ext cx="8839200" cy="1041400"/>
          </a:xfrm>
        </p:spPr>
        <p:txBody>
          <a:bodyPr/>
          <a:lstStyle/>
          <a:p>
            <a:r>
              <a:rPr lang="en-US" i="1">
                <a:solidFill>
                  <a:srgbClr val="FFFFFF"/>
                </a:solidFill>
                <a:latin typeface="Arial" charset="0"/>
              </a:rPr>
              <a:t>B</a:t>
            </a:r>
            <a:r>
              <a:rPr lang="en-US" baseline="-25000">
                <a:solidFill>
                  <a:srgbClr val="FFFFFF"/>
                </a:solidFill>
                <a:latin typeface="Arial" charset="0"/>
              </a:rPr>
              <a:t>0</a:t>
            </a:r>
            <a:r>
              <a:rPr lang="en-US" i="1">
                <a:latin typeface="Arial" charset="0"/>
              </a:rPr>
              <a:t> = </a:t>
            </a:r>
            <a:r>
              <a:rPr lang="en-US">
                <a:latin typeface="Arial" charset="0"/>
              </a:rPr>
              <a:t>Giant Field Produced by Giant Magnet</a:t>
            </a:r>
          </a:p>
        </p:txBody>
      </p:sp>
      <p:sp>
        <p:nvSpPr>
          <p:cNvPr id="1126404" name="Rectangle 4"/>
          <p:cNvSpPr>
            <a:spLocks noGrp="1" noChangeArrowheads="1"/>
          </p:cNvSpPr>
          <p:nvPr>
            <p:ph type="body" idx="1"/>
          </p:nvPr>
        </p:nvSpPr>
        <p:spPr>
          <a:xfrm>
            <a:off x="544513" y="1196975"/>
            <a:ext cx="8837612" cy="733425"/>
          </a:xfrm>
        </p:spPr>
        <p:txBody>
          <a:bodyPr/>
          <a:lstStyle/>
          <a:p>
            <a:r>
              <a:rPr lang="en-US" sz="2600">
                <a:latin typeface="Times New Roman" charset="0"/>
              </a:rPr>
              <a:t> Purpose is to align H protons in H</a:t>
            </a:r>
            <a:r>
              <a:rPr lang="en-US" sz="2600" baseline="-25000">
                <a:latin typeface="Times New Roman" charset="0"/>
              </a:rPr>
              <a:t>2</a:t>
            </a:r>
            <a:r>
              <a:rPr lang="en-US" sz="2600">
                <a:latin typeface="Times New Roman" charset="0"/>
              </a:rPr>
              <a:t>O (little magnets)</a:t>
            </a:r>
          </a:p>
        </p:txBody>
      </p:sp>
      <p:grpSp>
        <p:nvGrpSpPr>
          <p:cNvPr id="47109" name="Group 5"/>
          <p:cNvGrpSpPr>
            <a:grpSpLocks/>
          </p:cNvGrpSpPr>
          <p:nvPr/>
        </p:nvGrpSpPr>
        <p:grpSpPr bwMode="auto">
          <a:xfrm>
            <a:off x="1747838" y="4427538"/>
            <a:ext cx="6727825" cy="976312"/>
            <a:chOff x="1147" y="2924"/>
            <a:chExt cx="4414" cy="629"/>
          </a:xfrm>
        </p:grpSpPr>
        <p:sp>
          <p:nvSpPr>
            <p:cNvPr id="47117" name="Text Box 6"/>
            <p:cNvSpPr txBox="1">
              <a:spLocks noChangeArrowheads="1"/>
            </p:cNvSpPr>
            <p:nvPr/>
          </p:nvSpPr>
          <p:spPr bwMode="auto">
            <a:xfrm>
              <a:off x="1147" y="2924"/>
              <a:ext cx="419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413" tIns="44207" rIns="88413" bIns="44207" anchor="ctr">
              <a:spAutoFit/>
            </a:bodyPr>
            <a:lstStyle>
              <a:lvl1pPr defTabSz="884238">
                <a:defRPr sz="1600">
                  <a:solidFill>
                    <a:schemeClr val="tx1"/>
                  </a:solidFill>
                  <a:latin typeface="Times New Roman" charset="0"/>
                  <a:ea typeface="ＭＳ Ｐゴシック" charset="0"/>
                </a:defRPr>
              </a:lvl1pPr>
              <a:lvl2pPr marL="742950" indent="-285750" defTabSz="884238">
                <a:defRPr sz="1600">
                  <a:solidFill>
                    <a:schemeClr val="tx1"/>
                  </a:solidFill>
                  <a:latin typeface="Times New Roman" charset="0"/>
                  <a:ea typeface="ＭＳ Ｐゴシック" charset="0"/>
                </a:defRPr>
              </a:lvl2pPr>
              <a:lvl3pPr marL="1143000" indent="-228600" defTabSz="884238">
                <a:defRPr sz="1600">
                  <a:solidFill>
                    <a:schemeClr val="tx1"/>
                  </a:solidFill>
                  <a:latin typeface="Times New Roman" charset="0"/>
                  <a:ea typeface="ＭＳ Ｐゴシック" charset="0"/>
                </a:defRPr>
              </a:lvl3pPr>
              <a:lvl4pPr marL="1600200" indent="-228600" defTabSz="884238">
                <a:defRPr sz="1600">
                  <a:solidFill>
                    <a:schemeClr val="tx1"/>
                  </a:solidFill>
                  <a:latin typeface="Times New Roman" charset="0"/>
                  <a:ea typeface="ＭＳ Ｐゴシック" charset="0"/>
                </a:defRPr>
              </a:lvl4pPr>
              <a:lvl5pPr marL="2057400" indent="-228600" defTabSz="884238">
                <a:defRPr sz="1600">
                  <a:solidFill>
                    <a:schemeClr val="tx1"/>
                  </a:solidFill>
                  <a:latin typeface="Times New Roman" charset="0"/>
                  <a:ea typeface="ＭＳ Ｐゴシック" charset="0"/>
                </a:defRPr>
              </a:lvl5pPr>
              <a:lvl6pPr marL="2514600" indent="-228600" defTabSz="884238"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defTabSz="884238"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defTabSz="884238"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defTabSz="884238" eaLnBrk="0" fontAlgn="base" hangingPunct="0">
                <a:spcBef>
                  <a:spcPct val="0"/>
                </a:spcBef>
                <a:spcAft>
                  <a:spcPct val="0"/>
                </a:spcAft>
                <a:defRPr sz="1600">
                  <a:solidFill>
                    <a:schemeClr val="tx1"/>
                  </a:solidFill>
                  <a:latin typeface="Times New Roman" charset="0"/>
                  <a:ea typeface="ＭＳ Ｐゴシック" charset="0"/>
                </a:defRPr>
              </a:lvl9pPr>
            </a:lstStyle>
            <a:p>
              <a:pPr algn="ctr"/>
              <a:r>
                <a:rPr lang="en-US" sz="2300">
                  <a:solidFill>
                    <a:schemeClr val="tx2"/>
                  </a:solidFill>
                </a:rPr>
                <a:t>[Little magnets lining up with external lines of force]</a:t>
              </a:r>
              <a:endParaRPr lang="en-US" sz="2300"/>
            </a:p>
          </p:txBody>
        </p:sp>
        <p:sp>
          <p:nvSpPr>
            <p:cNvPr id="47118" name="Line 7"/>
            <p:cNvSpPr>
              <a:spLocks noChangeShapeType="1"/>
            </p:cNvSpPr>
            <p:nvPr/>
          </p:nvSpPr>
          <p:spPr bwMode="auto">
            <a:xfrm>
              <a:off x="1169" y="3089"/>
              <a:ext cx="47" cy="334"/>
            </a:xfrm>
            <a:prstGeom prst="line">
              <a:avLst/>
            </a:prstGeom>
            <a:noFill/>
            <a:ln w="38100">
              <a:solidFill>
                <a:srgbClr val="FAFD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7119" name="Line 8"/>
            <p:cNvSpPr>
              <a:spLocks noChangeShapeType="1"/>
            </p:cNvSpPr>
            <p:nvPr/>
          </p:nvSpPr>
          <p:spPr bwMode="auto">
            <a:xfrm>
              <a:off x="5274" y="3110"/>
              <a:ext cx="287" cy="443"/>
            </a:xfrm>
            <a:prstGeom prst="line">
              <a:avLst/>
            </a:prstGeom>
            <a:noFill/>
            <a:ln w="38100">
              <a:solidFill>
                <a:srgbClr val="FAFD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7110" name="Group 9"/>
          <p:cNvGrpSpPr>
            <a:grpSpLocks/>
          </p:cNvGrpSpPr>
          <p:nvPr/>
        </p:nvGrpSpPr>
        <p:grpSpPr bwMode="auto">
          <a:xfrm>
            <a:off x="2227263" y="2838450"/>
            <a:ext cx="6446837" cy="708025"/>
            <a:chOff x="1461" y="1899"/>
            <a:chExt cx="4231" cy="457"/>
          </a:xfrm>
        </p:grpSpPr>
        <p:sp>
          <p:nvSpPr>
            <p:cNvPr id="47114" name="Text Box 10"/>
            <p:cNvSpPr txBox="1">
              <a:spLocks noChangeArrowheads="1"/>
            </p:cNvSpPr>
            <p:nvPr/>
          </p:nvSpPr>
          <p:spPr bwMode="auto">
            <a:xfrm>
              <a:off x="1471" y="2068"/>
              <a:ext cx="35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413" tIns="44207" rIns="88413" bIns="44207" anchor="ctr">
              <a:spAutoFit/>
            </a:bodyPr>
            <a:lstStyle>
              <a:lvl1pPr defTabSz="884238">
                <a:defRPr sz="1600">
                  <a:solidFill>
                    <a:schemeClr val="tx1"/>
                  </a:solidFill>
                  <a:latin typeface="Times New Roman" charset="0"/>
                  <a:ea typeface="ＭＳ Ｐゴシック" charset="0"/>
                </a:defRPr>
              </a:lvl1pPr>
              <a:lvl2pPr marL="742950" indent="-285750" defTabSz="884238">
                <a:defRPr sz="1600">
                  <a:solidFill>
                    <a:schemeClr val="tx1"/>
                  </a:solidFill>
                  <a:latin typeface="Times New Roman" charset="0"/>
                  <a:ea typeface="ＭＳ Ｐゴシック" charset="0"/>
                </a:defRPr>
              </a:lvl2pPr>
              <a:lvl3pPr marL="1143000" indent="-228600" defTabSz="884238">
                <a:defRPr sz="1600">
                  <a:solidFill>
                    <a:schemeClr val="tx1"/>
                  </a:solidFill>
                  <a:latin typeface="Times New Roman" charset="0"/>
                  <a:ea typeface="ＭＳ Ｐゴシック" charset="0"/>
                </a:defRPr>
              </a:lvl3pPr>
              <a:lvl4pPr marL="1600200" indent="-228600" defTabSz="884238">
                <a:defRPr sz="1600">
                  <a:solidFill>
                    <a:schemeClr val="tx1"/>
                  </a:solidFill>
                  <a:latin typeface="Times New Roman" charset="0"/>
                  <a:ea typeface="ＭＳ Ｐゴシック" charset="0"/>
                </a:defRPr>
              </a:lvl4pPr>
              <a:lvl5pPr marL="2057400" indent="-228600" defTabSz="884238">
                <a:defRPr sz="1600">
                  <a:solidFill>
                    <a:schemeClr val="tx1"/>
                  </a:solidFill>
                  <a:latin typeface="Times New Roman" charset="0"/>
                  <a:ea typeface="ＭＳ Ｐゴシック" charset="0"/>
                </a:defRPr>
              </a:lvl5pPr>
              <a:lvl6pPr marL="2514600" indent="-228600" defTabSz="884238"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defTabSz="884238"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defTabSz="884238"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defTabSz="884238" eaLnBrk="0" fontAlgn="base" hangingPunct="0">
                <a:spcBef>
                  <a:spcPct val="0"/>
                </a:spcBef>
                <a:spcAft>
                  <a:spcPct val="0"/>
                </a:spcAft>
                <a:defRPr sz="1600">
                  <a:solidFill>
                    <a:schemeClr val="tx1"/>
                  </a:solidFill>
                  <a:latin typeface="Times New Roman" charset="0"/>
                  <a:ea typeface="ＭＳ Ｐゴシック" charset="0"/>
                </a:defRPr>
              </a:lvl9pPr>
            </a:lstStyle>
            <a:p>
              <a:pPr algn="ctr"/>
              <a:r>
                <a:rPr lang="en-US" sz="2300">
                  <a:solidFill>
                    <a:schemeClr val="tx2"/>
                  </a:solidFill>
                </a:rPr>
                <a:t>[Main magnet and some of its lines of force]</a:t>
              </a:r>
              <a:endParaRPr lang="en-US" sz="2300"/>
            </a:p>
          </p:txBody>
        </p:sp>
        <p:sp>
          <p:nvSpPr>
            <p:cNvPr id="47115" name="Line 11"/>
            <p:cNvSpPr>
              <a:spLocks noChangeShapeType="1"/>
            </p:cNvSpPr>
            <p:nvPr/>
          </p:nvSpPr>
          <p:spPr bwMode="auto">
            <a:xfrm flipH="1" flipV="1">
              <a:off x="1461" y="1972"/>
              <a:ext cx="47" cy="261"/>
            </a:xfrm>
            <a:prstGeom prst="line">
              <a:avLst/>
            </a:prstGeom>
            <a:noFill/>
            <a:ln w="38100">
              <a:solidFill>
                <a:srgbClr val="FAFD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7116" name="Line 12"/>
            <p:cNvSpPr>
              <a:spLocks noChangeShapeType="1"/>
            </p:cNvSpPr>
            <p:nvPr/>
          </p:nvSpPr>
          <p:spPr bwMode="auto">
            <a:xfrm flipV="1">
              <a:off x="4955" y="1899"/>
              <a:ext cx="737" cy="334"/>
            </a:xfrm>
            <a:prstGeom prst="line">
              <a:avLst/>
            </a:prstGeom>
            <a:noFill/>
            <a:ln w="38100">
              <a:solidFill>
                <a:srgbClr val="FAFD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pic>
        <p:nvPicPr>
          <p:cNvPr id="47111" name="Picture 14" descr="http://tbn1.google.com/images?q=tbn:DQ5pl4oiHzzwhM:http://z.about.com/d/longevity/1/0/Q/0/-/-/wate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2913" y="1217613"/>
            <a:ext cx="12477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14" descr="http://tbn1.google.com/images?q=tbn:DQ5pl4oiHzzwhM:http://z.about.com/d/longevity/1/0/Q/0/-/-/wate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6113" y="5484813"/>
            <a:ext cx="12477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14" descr="http://tbn1.google.com/images?q=tbn:DQ5pl4oiHzzwhM:http://z.about.com/d/longevity/1/0/Q/0/-/-/wate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3713" y="5637213"/>
            <a:ext cx="12477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2"/>
          <p:cNvGrpSpPr>
            <a:grpSpLocks/>
          </p:cNvGrpSpPr>
          <p:nvPr/>
        </p:nvGrpSpPr>
        <p:grpSpPr bwMode="auto">
          <a:xfrm>
            <a:off x="217488" y="219075"/>
            <a:ext cx="9409112" cy="3294063"/>
            <a:chOff x="188" y="161"/>
            <a:chExt cx="6173" cy="2123"/>
          </a:xfrm>
        </p:grpSpPr>
        <p:pic>
          <p:nvPicPr>
            <p:cNvPr id="48135" name="Picture 3" descr="ranmag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 y="161"/>
              <a:ext cx="4159" cy="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Text Box 4"/>
            <p:cNvSpPr txBox="1">
              <a:spLocks noChangeArrowheads="1"/>
            </p:cNvSpPr>
            <p:nvPr/>
          </p:nvSpPr>
          <p:spPr bwMode="auto">
            <a:xfrm>
              <a:off x="4356" y="183"/>
              <a:ext cx="2005" cy="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8413" tIns="44207" rIns="88413" bIns="44207" anchor="ctr">
              <a:spAutoFit/>
            </a:bodyPr>
            <a:lstStyle>
              <a:lvl1pPr defTabSz="884238">
                <a:defRPr sz="1600">
                  <a:solidFill>
                    <a:schemeClr val="tx1"/>
                  </a:solidFill>
                  <a:latin typeface="Times New Roman" charset="0"/>
                  <a:ea typeface="ＭＳ Ｐゴシック" charset="0"/>
                </a:defRPr>
              </a:lvl1pPr>
              <a:lvl2pPr marL="742950" indent="-285750" defTabSz="884238">
                <a:defRPr sz="1600">
                  <a:solidFill>
                    <a:schemeClr val="tx1"/>
                  </a:solidFill>
                  <a:latin typeface="Times New Roman" charset="0"/>
                  <a:ea typeface="ＭＳ Ｐゴシック" charset="0"/>
                </a:defRPr>
              </a:lvl2pPr>
              <a:lvl3pPr marL="1143000" indent="-228600" defTabSz="884238">
                <a:defRPr sz="1600">
                  <a:solidFill>
                    <a:schemeClr val="tx1"/>
                  </a:solidFill>
                  <a:latin typeface="Times New Roman" charset="0"/>
                  <a:ea typeface="ＭＳ Ｐゴシック" charset="0"/>
                </a:defRPr>
              </a:lvl3pPr>
              <a:lvl4pPr marL="1600200" indent="-228600" defTabSz="884238">
                <a:defRPr sz="1600">
                  <a:solidFill>
                    <a:schemeClr val="tx1"/>
                  </a:solidFill>
                  <a:latin typeface="Times New Roman" charset="0"/>
                  <a:ea typeface="ＭＳ Ｐゴシック" charset="0"/>
                </a:defRPr>
              </a:lvl4pPr>
              <a:lvl5pPr marL="2057400" indent="-228600" defTabSz="884238">
                <a:defRPr sz="1600">
                  <a:solidFill>
                    <a:schemeClr val="tx1"/>
                  </a:solidFill>
                  <a:latin typeface="Times New Roman" charset="0"/>
                  <a:ea typeface="ＭＳ Ｐゴシック" charset="0"/>
                </a:defRPr>
              </a:lvl5pPr>
              <a:lvl6pPr marL="2514600" indent="-228600" defTabSz="884238"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defTabSz="884238"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defTabSz="884238"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defTabSz="884238" eaLnBrk="0" fontAlgn="base" hangingPunct="0">
                <a:spcBef>
                  <a:spcPct val="0"/>
                </a:spcBef>
                <a:spcAft>
                  <a:spcPct val="0"/>
                </a:spcAft>
                <a:defRPr sz="1600">
                  <a:solidFill>
                    <a:schemeClr val="tx1"/>
                  </a:solidFill>
                  <a:latin typeface="Times New Roman" charset="0"/>
                  <a:ea typeface="ＭＳ Ｐゴシック" charset="0"/>
                </a:defRPr>
              </a:lvl9pPr>
            </a:lstStyle>
            <a:p>
              <a:pPr>
                <a:lnSpc>
                  <a:spcPct val="90000"/>
                </a:lnSpc>
                <a:buClr>
                  <a:schemeClr val="tx2"/>
                </a:buClr>
                <a:buFont typeface="Symbol" charset="0"/>
                <a:buChar char="¨"/>
              </a:pPr>
              <a:r>
                <a:rPr lang="en-US" sz="2700"/>
                <a:t> Small </a:t>
              </a:r>
              <a:r>
                <a:rPr lang="en-US" sz="2700" i="1">
                  <a:solidFill>
                    <a:srgbClr val="FFFFFF"/>
                  </a:solidFill>
                </a:rPr>
                <a:t>B</a:t>
              </a:r>
              <a:r>
                <a:rPr lang="en-US" sz="2700" baseline="-25000">
                  <a:solidFill>
                    <a:srgbClr val="FFFFFF"/>
                  </a:solidFill>
                </a:rPr>
                <a:t>0</a:t>
              </a:r>
              <a:r>
                <a:rPr lang="en-US" sz="2700"/>
                <a:t> produces</a:t>
              </a:r>
            </a:p>
            <a:p>
              <a:pPr>
                <a:lnSpc>
                  <a:spcPct val="80000"/>
                </a:lnSpc>
              </a:pPr>
              <a:r>
                <a:rPr lang="en-US" sz="2700"/>
                <a:t>    small net</a:t>
              </a:r>
            </a:p>
            <a:p>
              <a:pPr>
                <a:lnSpc>
                  <a:spcPct val="80000"/>
                </a:lnSpc>
              </a:pPr>
              <a:r>
                <a:rPr lang="en-US" sz="2700"/>
                <a:t>    magnetization </a:t>
              </a:r>
              <a:r>
                <a:rPr lang="en-US" sz="2700" i="1">
                  <a:solidFill>
                    <a:srgbClr val="FFFFFF"/>
                  </a:solidFill>
                </a:rPr>
                <a:t>M</a:t>
              </a:r>
            </a:p>
            <a:p>
              <a:pPr>
                <a:lnSpc>
                  <a:spcPct val="80000"/>
                </a:lnSpc>
              </a:pPr>
              <a:endParaRPr lang="en-US" sz="2700" i="1">
                <a:solidFill>
                  <a:srgbClr val="FFFFFF"/>
                </a:solidFill>
              </a:endParaRPr>
            </a:p>
            <a:p>
              <a:pPr>
                <a:lnSpc>
                  <a:spcPct val="90000"/>
                </a:lnSpc>
                <a:buClr>
                  <a:schemeClr val="tx2"/>
                </a:buClr>
                <a:buFont typeface="Symbol" charset="0"/>
                <a:buChar char="¨"/>
              </a:pPr>
              <a:r>
                <a:rPr lang="en-US" sz="2700" i="1">
                  <a:solidFill>
                    <a:srgbClr val="FFFFFF"/>
                  </a:solidFill>
                </a:rPr>
                <a:t> </a:t>
              </a:r>
              <a:r>
                <a:rPr lang="en-US" sz="2700"/>
                <a:t>Thermal motions</a:t>
              </a:r>
            </a:p>
            <a:p>
              <a:pPr>
                <a:lnSpc>
                  <a:spcPct val="80000"/>
                </a:lnSpc>
                <a:buClr>
                  <a:schemeClr val="tx2"/>
                </a:buClr>
                <a:buFont typeface="Monotype Sorts" charset="0"/>
                <a:buNone/>
              </a:pPr>
              <a:r>
                <a:rPr lang="en-US" sz="2700" i="1">
                  <a:solidFill>
                    <a:srgbClr val="FFFFFF"/>
                  </a:solidFill>
                </a:rPr>
                <a:t>    </a:t>
              </a:r>
              <a:r>
                <a:rPr lang="en-US" sz="2700"/>
                <a:t>try to randomize</a:t>
              </a:r>
            </a:p>
            <a:p>
              <a:pPr>
                <a:lnSpc>
                  <a:spcPct val="80000"/>
                </a:lnSpc>
                <a:buClr>
                  <a:schemeClr val="tx2"/>
                </a:buClr>
                <a:buFont typeface="Monotype Sorts" charset="0"/>
                <a:buNone/>
              </a:pPr>
              <a:r>
                <a:rPr lang="en-US" sz="2700"/>
                <a:t>    alignment of</a:t>
              </a:r>
            </a:p>
            <a:p>
              <a:pPr>
                <a:lnSpc>
                  <a:spcPct val="80000"/>
                </a:lnSpc>
                <a:buClr>
                  <a:schemeClr val="tx2"/>
                </a:buClr>
                <a:buFont typeface="Monotype Sorts" charset="0"/>
                <a:buNone/>
              </a:pPr>
              <a:r>
                <a:rPr lang="en-US" sz="2700"/>
                <a:t>    proton magnets</a:t>
              </a:r>
              <a:endParaRPr lang="en-US" sz="2700" i="1">
                <a:solidFill>
                  <a:srgbClr val="FFFFFF"/>
                </a:solidFill>
              </a:endParaRPr>
            </a:p>
            <a:p>
              <a:endParaRPr lang="en-US" sz="2700"/>
            </a:p>
          </p:txBody>
        </p:sp>
      </p:grpSp>
      <p:grpSp>
        <p:nvGrpSpPr>
          <p:cNvPr id="48131" name="Group 5"/>
          <p:cNvGrpSpPr>
            <a:grpSpLocks/>
          </p:cNvGrpSpPr>
          <p:nvPr/>
        </p:nvGrpSpPr>
        <p:grpSpPr bwMode="auto">
          <a:xfrm>
            <a:off x="217488" y="3376613"/>
            <a:ext cx="9582150" cy="3217862"/>
            <a:chOff x="188" y="2201"/>
            <a:chExt cx="6287" cy="2074"/>
          </a:xfrm>
        </p:grpSpPr>
        <p:pic>
          <p:nvPicPr>
            <p:cNvPr id="48133" name="Picture 6" descr="ranmag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 y="2234"/>
              <a:ext cx="4148" cy="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 Box 7"/>
            <p:cNvSpPr txBox="1">
              <a:spLocks noChangeArrowheads="1"/>
            </p:cNvSpPr>
            <p:nvPr/>
          </p:nvSpPr>
          <p:spPr bwMode="auto">
            <a:xfrm>
              <a:off x="4361" y="2201"/>
              <a:ext cx="2114" cy="2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413" tIns="44207" rIns="88413" bIns="44207" anchor="ctr">
              <a:spAutoFit/>
            </a:bodyPr>
            <a:lstStyle>
              <a:lvl1pPr defTabSz="884238">
                <a:defRPr sz="1600">
                  <a:solidFill>
                    <a:schemeClr val="tx1"/>
                  </a:solidFill>
                  <a:latin typeface="Times New Roman" charset="0"/>
                  <a:ea typeface="ＭＳ Ｐゴシック" charset="0"/>
                </a:defRPr>
              </a:lvl1pPr>
              <a:lvl2pPr marL="742950" indent="-285750" defTabSz="884238">
                <a:defRPr sz="1600">
                  <a:solidFill>
                    <a:schemeClr val="tx1"/>
                  </a:solidFill>
                  <a:latin typeface="Times New Roman" charset="0"/>
                  <a:ea typeface="ＭＳ Ｐゴシック" charset="0"/>
                </a:defRPr>
              </a:lvl2pPr>
              <a:lvl3pPr marL="1143000" indent="-228600" defTabSz="884238">
                <a:defRPr sz="1600">
                  <a:solidFill>
                    <a:schemeClr val="tx1"/>
                  </a:solidFill>
                  <a:latin typeface="Times New Roman" charset="0"/>
                  <a:ea typeface="ＭＳ Ｐゴシック" charset="0"/>
                </a:defRPr>
              </a:lvl3pPr>
              <a:lvl4pPr marL="1600200" indent="-228600" defTabSz="884238">
                <a:defRPr sz="1600">
                  <a:solidFill>
                    <a:schemeClr val="tx1"/>
                  </a:solidFill>
                  <a:latin typeface="Times New Roman" charset="0"/>
                  <a:ea typeface="ＭＳ Ｐゴシック" charset="0"/>
                </a:defRPr>
              </a:lvl4pPr>
              <a:lvl5pPr marL="2057400" indent="-228600" defTabSz="884238">
                <a:defRPr sz="1600">
                  <a:solidFill>
                    <a:schemeClr val="tx1"/>
                  </a:solidFill>
                  <a:latin typeface="Times New Roman" charset="0"/>
                  <a:ea typeface="ＭＳ Ｐゴシック" charset="0"/>
                </a:defRPr>
              </a:lvl5pPr>
              <a:lvl6pPr marL="2514600" indent="-228600" defTabSz="884238"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defTabSz="884238"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defTabSz="884238"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defTabSz="884238" eaLnBrk="0" fontAlgn="base" hangingPunct="0">
                <a:spcBef>
                  <a:spcPct val="0"/>
                </a:spcBef>
                <a:spcAft>
                  <a:spcPct val="0"/>
                </a:spcAft>
                <a:defRPr sz="1600">
                  <a:solidFill>
                    <a:schemeClr val="tx1"/>
                  </a:solidFill>
                  <a:latin typeface="Times New Roman" charset="0"/>
                  <a:ea typeface="ＭＳ Ｐゴシック" charset="0"/>
                </a:defRPr>
              </a:lvl9pPr>
            </a:lstStyle>
            <a:p>
              <a:pPr>
                <a:lnSpc>
                  <a:spcPct val="90000"/>
                </a:lnSpc>
                <a:buClr>
                  <a:schemeClr val="tx2"/>
                </a:buClr>
                <a:buFont typeface="Symbol" charset="0"/>
                <a:buChar char="¨"/>
              </a:pPr>
              <a:r>
                <a:rPr lang="en-US" sz="2700"/>
                <a:t> Larger </a:t>
              </a:r>
              <a:r>
                <a:rPr lang="en-US" sz="2700" i="1">
                  <a:solidFill>
                    <a:srgbClr val="FFFFFF"/>
                  </a:solidFill>
                </a:rPr>
                <a:t>B</a:t>
              </a:r>
              <a:r>
                <a:rPr lang="en-US" sz="2700" baseline="-25000">
                  <a:solidFill>
                    <a:srgbClr val="FFFFFF"/>
                  </a:solidFill>
                </a:rPr>
                <a:t>0</a:t>
              </a:r>
              <a:r>
                <a:rPr lang="en-US" sz="2700"/>
                <a:t> produces</a:t>
              </a:r>
            </a:p>
            <a:p>
              <a:pPr>
                <a:lnSpc>
                  <a:spcPct val="80000"/>
                </a:lnSpc>
              </a:pPr>
              <a:r>
                <a:rPr lang="en-US" sz="2700"/>
                <a:t>    larger net</a:t>
              </a:r>
            </a:p>
            <a:p>
              <a:pPr>
                <a:lnSpc>
                  <a:spcPct val="80000"/>
                </a:lnSpc>
              </a:pPr>
              <a:r>
                <a:rPr lang="en-US" sz="2700"/>
                <a:t>    magnetization </a:t>
              </a:r>
              <a:r>
                <a:rPr lang="en-US" sz="2700" i="1">
                  <a:solidFill>
                    <a:srgbClr val="FFFFFF"/>
                  </a:solidFill>
                </a:rPr>
                <a:t>M</a:t>
              </a:r>
              <a:r>
                <a:rPr lang="en-US" sz="2700"/>
                <a:t>,</a:t>
              </a:r>
            </a:p>
            <a:p>
              <a:pPr>
                <a:lnSpc>
                  <a:spcPct val="80000"/>
                </a:lnSpc>
              </a:pPr>
              <a:r>
                <a:rPr lang="en-US" sz="2700"/>
                <a:t>    lined up with </a:t>
              </a:r>
              <a:r>
                <a:rPr lang="en-US" sz="2700" i="1">
                  <a:solidFill>
                    <a:srgbClr val="FFFFFF"/>
                  </a:solidFill>
                </a:rPr>
                <a:t>B</a:t>
              </a:r>
              <a:r>
                <a:rPr lang="en-US" sz="2700" baseline="-25000">
                  <a:solidFill>
                    <a:srgbClr val="FFFFFF"/>
                  </a:solidFill>
                </a:rPr>
                <a:t>0</a:t>
              </a:r>
            </a:p>
            <a:p>
              <a:pPr>
                <a:lnSpc>
                  <a:spcPct val="80000"/>
                </a:lnSpc>
              </a:pPr>
              <a:endParaRPr lang="en-US" sz="2700" i="1">
                <a:solidFill>
                  <a:srgbClr val="FFFFFF"/>
                </a:solidFill>
              </a:endParaRPr>
            </a:p>
            <a:p>
              <a:pPr>
                <a:lnSpc>
                  <a:spcPct val="90000"/>
                </a:lnSpc>
                <a:buClr>
                  <a:schemeClr val="tx2"/>
                </a:buClr>
                <a:buFont typeface="Symbol" charset="0"/>
                <a:buChar char="¨"/>
              </a:pPr>
              <a:r>
                <a:rPr lang="en-US" sz="2700"/>
                <a:t> Reality check:</a:t>
              </a:r>
            </a:p>
            <a:p>
              <a:pPr>
                <a:lnSpc>
                  <a:spcPct val="90000"/>
                </a:lnSpc>
                <a:buClr>
                  <a:schemeClr val="tx2"/>
                </a:buClr>
                <a:buFont typeface="Monotype Sorts" charset="0"/>
                <a:buNone/>
              </a:pPr>
              <a:r>
                <a:rPr lang="en-US" sz="2700"/>
                <a:t>    0.0003% of protons</a:t>
              </a:r>
            </a:p>
            <a:p>
              <a:pPr>
                <a:lnSpc>
                  <a:spcPct val="80000"/>
                </a:lnSpc>
              </a:pPr>
              <a:r>
                <a:rPr lang="en-US" sz="2700"/>
                <a:t>    aligned per Tesla</a:t>
              </a:r>
            </a:p>
            <a:p>
              <a:pPr>
                <a:lnSpc>
                  <a:spcPct val="80000"/>
                </a:lnSpc>
              </a:pPr>
              <a:r>
                <a:rPr lang="en-US" sz="2700"/>
                <a:t>    of </a:t>
              </a:r>
              <a:r>
                <a:rPr lang="en-US" sz="2700" i="1">
                  <a:solidFill>
                    <a:srgbClr val="FFFFFF"/>
                  </a:solidFill>
                </a:rPr>
                <a:t>B</a:t>
              </a:r>
              <a:r>
                <a:rPr lang="en-US" sz="2700" baseline="-25000">
                  <a:solidFill>
                    <a:srgbClr val="FFFFFF"/>
                  </a:solidFill>
                </a:rPr>
                <a:t>0</a:t>
              </a:r>
            </a:p>
          </p:txBody>
        </p:sp>
      </p:grpSp>
      <p:sp>
        <p:nvSpPr>
          <p:cNvPr id="48132" name="Line 8"/>
          <p:cNvSpPr>
            <a:spLocks noChangeShapeType="1"/>
          </p:cNvSpPr>
          <p:nvPr/>
        </p:nvSpPr>
        <p:spPr bwMode="auto">
          <a:xfrm>
            <a:off x="-68263" y="3313113"/>
            <a:ext cx="9875838" cy="0"/>
          </a:xfrm>
          <a:prstGeom prst="line">
            <a:avLst/>
          </a:prstGeom>
          <a:noFill/>
          <a:ln w="317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xmlns:p14="http://schemas.microsoft.com/office/powerpoint/2010/mai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5330825" y="2522538"/>
            <a:ext cx="4449763" cy="29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8413" tIns="44207" rIns="88413" bIns="44207" anchor="ctr">
            <a:spAutoFit/>
          </a:bodyPr>
          <a:lstStyle>
            <a:lvl1pPr defTabSz="884238">
              <a:defRPr sz="1600">
                <a:solidFill>
                  <a:schemeClr val="tx1"/>
                </a:solidFill>
                <a:latin typeface="Times New Roman" charset="0"/>
                <a:ea typeface="ＭＳ Ｐゴシック" charset="0"/>
              </a:defRPr>
            </a:lvl1pPr>
            <a:lvl2pPr marL="742950" indent="-285750" defTabSz="884238">
              <a:defRPr sz="1600">
                <a:solidFill>
                  <a:schemeClr val="tx1"/>
                </a:solidFill>
                <a:latin typeface="Times New Roman" charset="0"/>
                <a:ea typeface="ＭＳ Ｐゴシック" charset="0"/>
              </a:defRPr>
            </a:lvl2pPr>
            <a:lvl3pPr marL="1143000" indent="-228600" defTabSz="884238">
              <a:defRPr sz="1600">
                <a:solidFill>
                  <a:schemeClr val="tx1"/>
                </a:solidFill>
                <a:latin typeface="Times New Roman" charset="0"/>
                <a:ea typeface="ＭＳ Ｐゴシック" charset="0"/>
              </a:defRPr>
            </a:lvl3pPr>
            <a:lvl4pPr marL="1600200" indent="-228600" defTabSz="884238">
              <a:defRPr sz="1600">
                <a:solidFill>
                  <a:schemeClr val="tx1"/>
                </a:solidFill>
                <a:latin typeface="Times New Roman" charset="0"/>
                <a:ea typeface="ＭＳ Ｐゴシック" charset="0"/>
              </a:defRPr>
            </a:lvl4pPr>
            <a:lvl5pPr marL="2057400" indent="-228600" defTabSz="884238">
              <a:defRPr sz="1600">
                <a:solidFill>
                  <a:schemeClr val="tx1"/>
                </a:solidFill>
                <a:latin typeface="Times New Roman" charset="0"/>
                <a:ea typeface="ＭＳ Ｐゴシック" charset="0"/>
              </a:defRPr>
            </a:lvl5pPr>
            <a:lvl6pPr marL="2514600" indent="-228600" defTabSz="884238"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defTabSz="884238"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defTabSz="884238"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defTabSz="884238" eaLnBrk="0" fontAlgn="base" hangingPunct="0">
              <a:spcBef>
                <a:spcPct val="0"/>
              </a:spcBef>
              <a:spcAft>
                <a:spcPct val="0"/>
              </a:spcAft>
              <a:defRPr sz="1600">
                <a:solidFill>
                  <a:schemeClr val="tx1"/>
                </a:solidFill>
                <a:latin typeface="Times New Roman" charset="0"/>
                <a:ea typeface="ＭＳ Ｐゴシック" charset="0"/>
              </a:defRPr>
            </a:lvl9pPr>
          </a:lstStyle>
          <a:p>
            <a:pPr>
              <a:buClr>
                <a:schemeClr val="tx2"/>
              </a:buClr>
              <a:buFont typeface="Symbol" charset="0"/>
              <a:buChar char="¨"/>
            </a:pPr>
            <a:r>
              <a:rPr lang="en-US" sz="2300"/>
              <a:t> If </a:t>
            </a:r>
            <a:r>
              <a:rPr lang="en-US" sz="2300" i="1">
                <a:solidFill>
                  <a:srgbClr val="FFFFFF"/>
                </a:solidFill>
              </a:rPr>
              <a:t>M</a:t>
            </a:r>
            <a:r>
              <a:rPr lang="en-US" sz="2300"/>
              <a:t> is not parallel to </a:t>
            </a:r>
            <a:r>
              <a:rPr lang="en-US" sz="2300" i="1">
                <a:solidFill>
                  <a:srgbClr val="FFFFFF"/>
                </a:solidFill>
              </a:rPr>
              <a:t>B</a:t>
            </a:r>
            <a:r>
              <a:rPr lang="en-US" sz="2300"/>
              <a:t>, then</a:t>
            </a:r>
          </a:p>
          <a:p>
            <a:r>
              <a:rPr lang="en-US" sz="2300"/>
              <a:t>it precesses clockwise around</a:t>
            </a:r>
          </a:p>
          <a:p>
            <a:r>
              <a:rPr lang="en-US" sz="2300"/>
              <a:t>the direction of </a:t>
            </a:r>
            <a:r>
              <a:rPr lang="en-US" sz="2300" i="1">
                <a:solidFill>
                  <a:srgbClr val="FFFFFF"/>
                </a:solidFill>
              </a:rPr>
              <a:t>B</a:t>
            </a:r>
            <a:r>
              <a:rPr lang="en-US" sz="2300" i="1"/>
              <a:t>.</a:t>
            </a:r>
          </a:p>
          <a:p>
            <a:endParaRPr lang="en-US" sz="2300" i="1"/>
          </a:p>
          <a:p>
            <a:pPr>
              <a:buClr>
                <a:schemeClr val="tx2"/>
              </a:buClr>
              <a:buFont typeface="Symbol" charset="0"/>
              <a:buChar char="¨"/>
            </a:pPr>
            <a:r>
              <a:rPr lang="en-US" sz="2300"/>
              <a:t> However, </a:t>
            </a:r>
            <a:r>
              <a:rPr lang="ja-JP" altLang="en-US" sz="2300"/>
              <a:t>“</a:t>
            </a:r>
            <a:r>
              <a:rPr lang="en-US" sz="2300"/>
              <a:t>normal</a:t>
            </a:r>
            <a:r>
              <a:rPr lang="ja-JP" altLang="en-US" sz="2300"/>
              <a:t>”</a:t>
            </a:r>
            <a:r>
              <a:rPr lang="en-US" sz="2300"/>
              <a:t> (</a:t>
            </a:r>
            <a:r>
              <a:rPr lang="en-US" sz="2300" i="1">
                <a:solidFill>
                  <a:schemeClr val="tx2"/>
                </a:solidFill>
              </a:rPr>
              <a:t>fully relaxed</a:t>
            </a:r>
            <a:r>
              <a:rPr lang="en-US" sz="2300"/>
              <a:t>)</a:t>
            </a:r>
            <a:r>
              <a:rPr lang="en-US" sz="2300" i="1"/>
              <a:t> </a:t>
            </a:r>
            <a:r>
              <a:rPr lang="en-US" sz="2300"/>
              <a:t>situation has </a:t>
            </a:r>
            <a:r>
              <a:rPr lang="en-US" sz="2300" i="1">
                <a:solidFill>
                  <a:srgbClr val="FFFFFF"/>
                </a:solidFill>
              </a:rPr>
              <a:t>M</a:t>
            </a:r>
            <a:r>
              <a:rPr lang="en-US" sz="2300"/>
              <a:t> parallel to </a:t>
            </a:r>
            <a:r>
              <a:rPr lang="en-US" sz="2300" i="1">
                <a:solidFill>
                  <a:srgbClr val="FFFFFF"/>
                </a:solidFill>
              </a:rPr>
              <a:t>B</a:t>
            </a:r>
            <a:r>
              <a:rPr lang="en-US" sz="2300"/>
              <a:t>, which means there won</a:t>
            </a:r>
            <a:r>
              <a:rPr lang="ja-JP" altLang="en-US" sz="2300"/>
              <a:t>’</a:t>
            </a:r>
            <a:r>
              <a:rPr lang="en-US" sz="2300"/>
              <a:t>t be any</a:t>
            </a:r>
          </a:p>
          <a:p>
            <a:r>
              <a:rPr lang="en-US" sz="2300"/>
              <a:t>precession</a:t>
            </a:r>
            <a:r>
              <a:rPr lang="en-US" sz="1900"/>
              <a:t> </a:t>
            </a:r>
          </a:p>
        </p:txBody>
      </p:sp>
      <p:pic>
        <p:nvPicPr>
          <p:cNvPr id="1347587" name="PRECANIM.MPG">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5249863" y="2468563"/>
            <a:ext cx="44926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4"/>
          <p:cNvSpPr>
            <a:spLocks noGrp="1" noChangeArrowheads="1"/>
          </p:cNvSpPr>
          <p:nvPr>
            <p:ph type="title"/>
          </p:nvPr>
        </p:nvSpPr>
        <p:spPr>
          <a:xfrm>
            <a:off x="519113" y="58738"/>
            <a:ext cx="8839200" cy="1042987"/>
          </a:xfrm>
        </p:spPr>
        <p:txBody>
          <a:bodyPr/>
          <a:lstStyle/>
          <a:p>
            <a:r>
              <a:rPr lang="en-US">
                <a:latin typeface="Arial" charset="0"/>
              </a:rPr>
              <a:t>Precession of Magnetization </a:t>
            </a:r>
            <a:r>
              <a:rPr lang="en-US" i="1">
                <a:latin typeface="Arial" charset="0"/>
              </a:rPr>
              <a:t>M</a:t>
            </a:r>
            <a:endParaRPr lang="en-US">
              <a:latin typeface="Arial" charset="0"/>
            </a:endParaRPr>
          </a:p>
        </p:txBody>
      </p:sp>
      <p:sp>
        <p:nvSpPr>
          <p:cNvPr id="1347589" name="Rectangle 5"/>
          <p:cNvSpPr>
            <a:spLocks noGrp="1" noChangeArrowheads="1"/>
          </p:cNvSpPr>
          <p:nvPr>
            <p:ph type="body" idx="1"/>
          </p:nvPr>
        </p:nvSpPr>
        <p:spPr>
          <a:xfrm>
            <a:off x="519113" y="993775"/>
            <a:ext cx="8839200" cy="1243013"/>
          </a:xfrm>
        </p:spPr>
        <p:txBody>
          <a:bodyPr/>
          <a:lstStyle/>
          <a:p>
            <a:pPr>
              <a:lnSpc>
                <a:spcPct val="90000"/>
              </a:lnSpc>
            </a:pPr>
            <a:r>
              <a:rPr lang="en-US" sz="2600">
                <a:latin typeface="Times New Roman" charset="0"/>
              </a:rPr>
              <a:t> Magnetic field causes</a:t>
            </a:r>
            <a:r>
              <a:rPr lang="en-US" sz="2600">
                <a:solidFill>
                  <a:srgbClr val="FFFFFF"/>
                </a:solidFill>
                <a:latin typeface="Times New Roman" charset="0"/>
              </a:rPr>
              <a:t> </a:t>
            </a:r>
            <a:r>
              <a:rPr lang="en-US" sz="2600" i="1">
                <a:solidFill>
                  <a:srgbClr val="FFFFFF"/>
                </a:solidFill>
                <a:latin typeface="Times New Roman" charset="0"/>
              </a:rPr>
              <a:t>M</a:t>
            </a:r>
            <a:r>
              <a:rPr lang="en-US" sz="2600">
                <a:solidFill>
                  <a:srgbClr val="FFFFFF"/>
                </a:solidFill>
                <a:latin typeface="Times New Roman" charset="0"/>
              </a:rPr>
              <a:t> </a:t>
            </a:r>
            <a:r>
              <a:rPr lang="en-US" sz="2600">
                <a:latin typeface="Times New Roman" charset="0"/>
              </a:rPr>
              <a:t>to rotate (or </a:t>
            </a:r>
            <a:r>
              <a:rPr lang="en-US" sz="2600" i="1">
                <a:solidFill>
                  <a:schemeClr val="tx2"/>
                </a:solidFill>
                <a:effectLst>
                  <a:outerShdw blurRad="38100" dist="38100" dir="2700000" algn="tl">
                    <a:srgbClr val="FFFFFF"/>
                  </a:outerShdw>
                </a:effectLst>
                <a:latin typeface="Times New Roman" charset="0"/>
              </a:rPr>
              <a:t>precess</a:t>
            </a:r>
            <a:r>
              <a:rPr lang="en-US" sz="2600">
                <a:latin typeface="Times New Roman" charset="0"/>
              </a:rPr>
              <a:t>) about the direction of </a:t>
            </a:r>
            <a:r>
              <a:rPr lang="en-US" sz="2600" i="1">
                <a:solidFill>
                  <a:srgbClr val="FFFFFF"/>
                </a:solidFill>
                <a:latin typeface="Times New Roman" charset="0"/>
              </a:rPr>
              <a:t>B</a:t>
            </a:r>
            <a:r>
              <a:rPr lang="en-US" sz="2600">
                <a:latin typeface="Times New Roman" charset="0"/>
              </a:rPr>
              <a:t> at a frequency proportional to the size of </a:t>
            </a:r>
            <a:r>
              <a:rPr lang="en-US" sz="2600" i="1">
                <a:solidFill>
                  <a:srgbClr val="FFFFFF"/>
                </a:solidFill>
                <a:latin typeface="Times New Roman" charset="0"/>
              </a:rPr>
              <a:t>B</a:t>
            </a:r>
            <a:r>
              <a:rPr lang="en-US" sz="2600">
                <a:latin typeface="Times New Roman" charset="0"/>
              </a:rPr>
              <a:t> — 42 million times per second (42 MHz), per Tesla of </a:t>
            </a:r>
            <a:r>
              <a:rPr lang="en-US" sz="2600" i="1">
                <a:solidFill>
                  <a:srgbClr val="FFFFFF"/>
                </a:solidFill>
                <a:latin typeface="Times New Roman" charset="0"/>
              </a:rPr>
              <a:t>B</a:t>
            </a:r>
          </a:p>
        </p:txBody>
      </p:sp>
      <p:pic>
        <p:nvPicPr>
          <p:cNvPr id="49158" name="Picture 6" descr="precess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63" y="2500313"/>
            <a:ext cx="5048250"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7591" name="Text Box 7"/>
          <p:cNvSpPr txBox="1">
            <a:spLocks noChangeArrowheads="1"/>
          </p:cNvSpPr>
          <p:nvPr/>
        </p:nvSpPr>
        <p:spPr bwMode="auto">
          <a:xfrm>
            <a:off x="5276850" y="5629275"/>
            <a:ext cx="43815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413" tIns="44207" rIns="88413" bIns="44207" anchor="ctr">
            <a:spAutoFit/>
          </a:bodyPr>
          <a:lstStyle>
            <a:lvl1pPr defTabSz="884238">
              <a:defRPr sz="1600">
                <a:solidFill>
                  <a:schemeClr val="tx1"/>
                </a:solidFill>
                <a:latin typeface="Times New Roman" charset="0"/>
                <a:ea typeface="ＭＳ Ｐゴシック" charset="0"/>
              </a:defRPr>
            </a:lvl1pPr>
            <a:lvl2pPr marL="742950" indent="-285750" defTabSz="884238">
              <a:defRPr sz="1600">
                <a:solidFill>
                  <a:schemeClr val="tx1"/>
                </a:solidFill>
                <a:latin typeface="Times New Roman" charset="0"/>
                <a:ea typeface="ＭＳ Ｐゴシック" charset="0"/>
              </a:defRPr>
            </a:lvl2pPr>
            <a:lvl3pPr marL="1143000" indent="-228600" defTabSz="884238">
              <a:defRPr sz="1600">
                <a:solidFill>
                  <a:schemeClr val="tx1"/>
                </a:solidFill>
                <a:latin typeface="Times New Roman" charset="0"/>
                <a:ea typeface="ＭＳ Ｐゴシック" charset="0"/>
              </a:defRPr>
            </a:lvl3pPr>
            <a:lvl4pPr marL="1600200" indent="-228600" defTabSz="884238">
              <a:defRPr sz="1600">
                <a:solidFill>
                  <a:schemeClr val="tx1"/>
                </a:solidFill>
                <a:latin typeface="Times New Roman" charset="0"/>
                <a:ea typeface="ＭＳ Ｐゴシック" charset="0"/>
              </a:defRPr>
            </a:lvl4pPr>
            <a:lvl5pPr marL="2057400" indent="-228600" defTabSz="884238">
              <a:defRPr sz="1600">
                <a:solidFill>
                  <a:schemeClr val="tx1"/>
                </a:solidFill>
                <a:latin typeface="Times New Roman" charset="0"/>
                <a:ea typeface="ＭＳ Ｐゴシック" charset="0"/>
              </a:defRPr>
            </a:lvl5pPr>
            <a:lvl6pPr marL="2514600" indent="-228600" defTabSz="884238"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defTabSz="884238"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defTabSz="884238"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defTabSz="884238" eaLnBrk="0" fontAlgn="base" hangingPunct="0">
              <a:spcBef>
                <a:spcPct val="0"/>
              </a:spcBef>
              <a:spcAft>
                <a:spcPct val="0"/>
              </a:spcAft>
              <a:defRPr sz="1600">
                <a:solidFill>
                  <a:schemeClr val="tx1"/>
                </a:solidFill>
                <a:latin typeface="Times New Roman" charset="0"/>
                <a:ea typeface="ＭＳ Ｐゴシック" charset="0"/>
              </a:defRPr>
            </a:lvl9pPr>
          </a:lstStyle>
          <a:p>
            <a:pPr>
              <a:buClr>
                <a:schemeClr val="tx2"/>
              </a:buClr>
              <a:buFont typeface="Symbol" charset="0"/>
              <a:buChar char="¨"/>
            </a:pPr>
            <a:r>
              <a:rPr lang="en-US" sz="2300"/>
              <a:t> N.B.: part of </a:t>
            </a:r>
            <a:r>
              <a:rPr lang="en-US" sz="2300" i="1">
                <a:solidFill>
                  <a:srgbClr val="FFFFFF"/>
                </a:solidFill>
              </a:rPr>
              <a:t>M</a:t>
            </a:r>
            <a:r>
              <a:rPr lang="en-US" sz="2300"/>
              <a:t> parallel to </a:t>
            </a:r>
            <a:r>
              <a:rPr lang="en-US" sz="2300" i="1">
                <a:solidFill>
                  <a:srgbClr val="FFFFFF"/>
                </a:solidFill>
              </a:rPr>
              <a:t>B</a:t>
            </a:r>
            <a:r>
              <a:rPr lang="en-US" sz="2300"/>
              <a:t> (</a:t>
            </a:r>
            <a:r>
              <a:rPr lang="en-US" sz="2300">
                <a:solidFill>
                  <a:srgbClr val="FFFFFF"/>
                </a:solidFill>
              </a:rPr>
              <a:t>M</a:t>
            </a:r>
            <a:r>
              <a:rPr lang="en-US" sz="2300" baseline="-25000">
                <a:solidFill>
                  <a:srgbClr val="FFFFFF"/>
                </a:solidFill>
              </a:rPr>
              <a:t>z</a:t>
            </a:r>
            <a:r>
              <a:rPr lang="en-US" sz="2300"/>
              <a:t>)</a:t>
            </a:r>
          </a:p>
          <a:p>
            <a:pPr>
              <a:buClr>
                <a:srgbClr val="FAFD00"/>
              </a:buClr>
              <a:buFont typeface="Monotype Sorts" charset="0"/>
              <a:buNone/>
            </a:pPr>
            <a:r>
              <a:rPr lang="en-US" sz="2300"/>
              <a:t>    does not precess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47591"/>
                                        </p:tgtEl>
                                        <p:attrNameLst>
                                          <p:attrName>style.visibility</p:attrName>
                                        </p:attrNameLst>
                                      </p:cBhvr>
                                      <p:to>
                                        <p:strVal val="visible"/>
                                      </p:to>
                                    </p:set>
                                    <p:anim calcmode="lin" valueType="num">
                                      <p:cBhvr additive="base">
                                        <p:cTn id="7" dur="500" fill="hold"/>
                                        <p:tgtEl>
                                          <p:spTgt spid="1347591"/>
                                        </p:tgtEl>
                                        <p:attrNameLst>
                                          <p:attrName>ppt_x</p:attrName>
                                        </p:attrNameLst>
                                      </p:cBhvr>
                                      <p:tavLst>
                                        <p:tav tm="0">
                                          <p:val>
                                            <p:strVal val="1+#ppt_w/2"/>
                                          </p:val>
                                        </p:tav>
                                        <p:tav tm="100000">
                                          <p:val>
                                            <p:strVal val="#ppt_x"/>
                                          </p:val>
                                        </p:tav>
                                      </p:tavLst>
                                    </p:anim>
                                    <p:anim calcmode="lin" valueType="num">
                                      <p:cBhvr additive="base">
                                        <p:cTn id="8" dur="500" fill="hold"/>
                                        <p:tgtEl>
                                          <p:spTgt spid="134759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1347587"/>
                                        </p:tgtEl>
                                        <p:attrNameLst>
                                          <p:attrName>style.visibility</p:attrName>
                                        </p:attrNameLst>
                                      </p:cBhvr>
                                      <p:to>
                                        <p:strVal val="visible"/>
                                      </p:to>
                                    </p:set>
                                    <p:anim calcmode="lin" valueType="num">
                                      <p:cBhvr additive="base">
                                        <p:cTn id="12" dur="500" fill="hold"/>
                                        <p:tgtEl>
                                          <p:spTgt spid="1347587"/>
                                        </p:tgtEl>
                                        <p:attrNameLst>
                                          <p:attrName>ppt_x</p:attrName>
                                        </p:attrNameLst>
                                      </p:cBhvr>
                                      <p:tavLst>
                                        <p:tav tm="0">
                                          <p:val>
                                            <p:strVal val="1+#ppt_w/2"/>
                                          </p:val>
                                        </p:tav>
                                        <p:tav tm="100000">
                                          <p:val>
                                            <p:strVal val="#ppt_x"/>
                                          </p:val>
                                        </p:tav>
                                      </p:tavLst>
                                    </p:anim>
                                    <p:anim calcmode="lin" valueType="num">
                                      <p:cBhvr additive="base">
                                        <p:cTn id="13" dur="500" fill="hold"/>
                                        <p:tgtEl>
                                          <p:spTgt spid="1347587"/>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 presetClass="mediacall" presetSubtype="0" fill="hold" nodeType="afterEffect">
                                  <p:stCondLst>
                                    <p:cond delay="0"/>
                                  </p:stCondLst>
                                  <p:childTnLst>
                                    <p:cmd type="call" cmd="playFrom(0.0)">
                                      <p:cBhvr>
                                        <p:cTn id="16" dur="1" fill="hold"/>
                                        <p:tgtEl>
                                          <p:spTgt spid="134758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7" repeatCount="indefinite" fill="hold" display="0">
                  <p:stCondLst>
                    <p:cond delay="indefinite"/>
                  </p:stCondLst>
                  <p:endCondLst>
                    <p:cond evt="onNext" delay="0">
                      <p:tgtEl>
                        <p:sldTgt/>
                      </p:tgtEl>
                    </p:cond>
                    <p:cond evt="onPrev" delay="0">
                      <p:tgtEl>
                        <p:sldTgt/>
                      </p:tgtEl>
                    </p:cond>
                  </p:endCondLst>
                </p:cTn>
                <p:tgtEl>
                  <p:spTgt spid="1347587"/>
                </p:tgtEl>
              </p:cMediaNode>
            </p:video>
            <p:seq concurrent="1" nextAc="seek">
              <p:cTn id="18" restart="whenNotActive" fill="hold" evtFilter="cancelBubble" nodeType="interactiveSeq">
                <p:stCondLst>
                  <p:cond evt="onClick" delay="0">
                    <p:tgtEl>
                      <p:spTgt spid="1347587"/>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 presetClass="mediacall" presetSubtype="0" fill="hold" nodeType="clickEffect">
                                  <p:stCondLst>
                                    <p:cond delay="0"/>
                                  </p:stCondLst>
                                  <p:childTnLst>
                                    <p:cmd type="call" cmd="togglePause">
                                      <p:cBhvr>
                                        <p:cTn id="22" dur="1" fill="hold"/>
                                        <p:tgtEl>
                                          <p:spTgt spid="1347587"/>
                                        </p:tgtEl>
                                      </p:cBhvr>
                                    </p:cmd>
                                  </p:childTnLst>
                                </p:cTn>
                              </p:par>
                            </p:childTnLst>
                          </p:cTn>
                        </p:par>
                      </p:childTnLst>
                    </p:cTn>
                  </p:par>
                </p:childTnLst>
              </p:cTn>
              <p:nextCondLst>
                <p:cond evt="onClick" delay="0">
                  <p:tgtEl>
                    <p:spTgt spid="1347587"/>
                  </p:tgtEl>
                </p:cond>
              </p:nextCondLst>
            </p:seq>
          </p:childTnLst>
        </p:cTn>
      </p:par>
    </p:tnLst>
    <p:bldLst>
      <p:bldP spid="1347591"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576263" y="3146425"/>
            <a:ext cx="3944937"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413" tIns="44207" rIns="88413" bIns="44207" anchor="ctr">
            <a:spAutoFit/>
          </a:bodyPr>
          <a:lstStyle>
            <a:lvl1pPr defTabSz="884238">
              <a:defRPr sz="1600">
                <a:solidFill>
                  <a:schemeClr val="tx1"/>
                </a:solidFill>
                <a:latin typeface="Times New Roman" charset="0"/>
                <a:ea typeface="ＭＳ Ｐゴシック" charset="0"/>
              </a:defRPr>
            </a:lvl1pPr>
            <a:lvl2pPr marL="742950" indent="-285750" defTabSz="884238">
              <a:defRPr sz="1600">
                <a:solidFill>
                  <a:schemeClr val="tx1"/>
                </a:solidFill>
                <a:latin typeface="Times New Roman" charset="0"/>
                <a:ea typeface="ＭＳ Ｐゴシック" charset="0"/>
              </a:defRPr>
            </a:lvl2pPr>
            <a:lvl3pPr marL="1143000" indent="-228600" defTabSz="884238">
              <a:defRPr sz="1600">
                <a:solidFill>
                  <a:schemeClr val="tx1"/>
                </a:solidFill>
                <a:latin typeface="Times New Roman" charset="0"/>
                <a:ea typeface="ＭＳ Ｐゴシック" charset="0"/>
              </a:defRPr>
            </a:lvl3pPr>
            <a:lvl4pPr marL="1600200" indent="-228600" defTabSz="884238">
              <a:defRPr sz="1600">
                <a:solidFill>
                  <a:schemeClr val="tx1"/>
                </a:solidFill>
                <a:latin typeface="Times New Roman" charset="0"/>
                <a:ea typeface="ＭＳ Ｐゴシック" charset="0"/>
              </a:defRPr>
            </a:lvl4pPr>
            <a:lvl5pPr marL="2057400" indent="-228600" defTabSz="884238">
              <a:defRPr sz="1600">
                <a:solidFill>
                  <a:schemeClr val="tx1"/>
                </a:solidFill>
                <a:latin typeface="Times New Roman" charset="0"/>
                <a:ea typeface="ＭＳ Ｐゴシック" charset="0"/>
              </a:defRPr>
            </a:lvl5pPr>
            <a:lvl6pPr marL="2514600" indent="-228600" defTabSz="884238"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defTabSz="884238"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defTabSz="884238"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defTabSz="884238" eaLnBrk="0" fontAlgn="base" hangingPunct="0">
              <a:spcBef>
                <a:spcPct val="0"/>
              </a:spcBef>
              <a:spcAft>
                <a:spcPct val="0"/>
              </a:spcAft>
              <a:defRPr sz="1600">
                <a:solidFill>
                  <a:schemeClr val="tx1"/>
                </a:solidFill>
                <a:latin typeface="Times New Roman" charset="0"/>
                <a:ea typeface="ＭＳ Ｐゴシック" charset="0"/>
              </a:defRPr>
            </a:lvl9pPr>
          </a:lstStyle>
          <a:p>
            <a:pPr>
              <a:lnSpc>
                <a:spcPct val="90000"/>
              </a:lnSpc>
              <a:buClr>
                <a:srgbClr val="FAFD00"/>
              </a:buClr>
              <a:buFont typeface="Symbol" charset="0"/>
              <a:buChar char="¨"/>
            </a:pPr>
            <a:r>
              <a:rPr lang="en-US" sz="2300"/>
              <a:t> The effect of the tiny </a:t>
            </a:r>
            <a:r>
              <a:rPr lang="en-US" sz="2300" i="1">
                <a:solidFill>
                  <a:srgbClr val="FFFFFF"/>
                </a:solidFill>
              </a:rPr>
              <a:t>B</a:t>
            </a:r>
            <a:r>
              <a:rPr lang="en-US" sz="2300" baseline="-25000">
                <a:solidFill>
                  <a:srgbClr val="FFFFFF"/>
                </a:solidFill>
              </a:rPr>
              <a:t>1</a:t>
            </a:r>
            <a:r>
              <a:rPr lang="en-US" sz="2300" i="1"/>
              <a:t> </a:t>
            </a:r>
            <a:r>
              <a:rPr lang="en-US" sz="2300"/>
              <a:t>is</a:t>
            </a:r>
          </a:p>
          <a:p>
            <a:pPr>
              <a:lnSpc>
                <a:spcPct val="90000"/>
              </a:lnSpc>
              <a:buClr>
                <a:srgbClr val="FAFD00"/>
              </a:buClr>
              <a:buFont typeface="Monotype Sorts" charset="0"/>
              <a:buNone/>
            </a:pPr>
            <a:r>
              <a:rPr lang="en-US" sz="2300"/>
              <a:t>   to cause </a:t>
            </a:r>
            <a:r>
              <a:rPr lang="en-US" sz="2300" i="1">
                <a:solidFill>
                  <a:srgbClr val="FFFFFF"/>
                </a:solidFill>
              </a:rPr>
              <a:t>M</a:t>
            </a:r>
            <a:r>
              <a:rPr lang="en-US" sz="2300"/>
              <a:t> to spiral away</a:t>
            </a:r>
          </a:p>
          <a:p>
            <a:pPr>
              <a:lnSpc>
                <a:spcPct val="90000"/>
              </a:lnSpc>
            </a:pPr>
            <a:r>
              <a:rPr lang="en-US" sz="2300"/>
              <a:t>   from the direction of the</a:t>
            </a:r>
          </a:p>
          <a:p>
            <a:pPr>
              <a:lnSpc>
                <a:spcPct val="90000"/>
              </a:lnSpc>
            </a:pPr>
            <a:r>
              <a:rPr lang="en-US" sz="2300"/>
              <a:t>   static </a:t>
            </a:r>
            <a:r>
              <a:rPr lang="en-US" sz="2300" i="1">
                <a:solidFill>
                  <a:srgbClr val="FFFFFF"/>
                </a:solidFill>
              </a:rPr>
              <a:t>B</a:t>
            </a:r>
            <a:r>
              <a:rPr lang="en-US" sz="2300"/>
              <a:t> field</a:t>
            </a:r>
          </a:p>
          <a:p>
            <a:pPr>
              <a:buClr>
                <a:srgbClr val="FAFD00"/>
              </a:buClr>
              <a:buFont typeface="Symbol" charset="0"/>
              <a:buChar char="¨"/>
            </a:pPr>
            <a:r>
              <a:rPr lang="en-US" sz="2300" i="1">
                <a:solidFill>
                  <a:srgbClr val="FFFFFF"/>
                </a:solidFill>
              </a:rPr>
              <a:t> B</a:t>
            </a:r>
            <a:r>
              <a:rPr lang="en-US" sz="2300" baseline="-25000">
                <a:solidFill>
                  <a:srgbClr val="FFFFFF"/>
                </a:solidFill>
              </a:rPr>
              <a:t>1</a:t>
            </a:r>
            <a:r>
              <a:rPr lang="en-US" sz="2300">
                <a:solidFill>
                  <a:srgbClr val="FFFFFF"/>
                </a:solidFill>
                <a:sym typeface="Symbol" charset="0"/>
              </a:rPr>
              <a:t>10</a:t>
            </a:r>
            <a:r>
              <a:rPr lang="en-US" sz="2300" baseline="30000">
                <a:solidFill>
                  <a:srgbClr val="FFFFFF"/>
                </a:solidFill>
                <a:sym typeface="Symbol" charset="0"/>
              </a:rPr>
              <a:t>–4</a:t>
            </a:r>
            <a:r>
              <a:rPr lang="en-US" sz="2300">
                <a:sym typeface="Symbol" charset="0"/>
              </a:rPr>
              <a:t> Tesla</a:t>
            </a:r>
            <a:endParaRPr lang="en-US" sz="2300"/>
          </a:p>
          <a:p>
            <a:pPr>
              <a:buClr>
                <a:srgbClr val="FAFD00"/>
              </a:buClr>
              <a:buFont typeface="Symbol" charset="0"/>
              <a:buChar char="¨"/>
            </a:pPr>
            <a:r>
              <a:rPr lang="en-US" sz="2300"/>
              <a:t> This is called </a:t>
            </a:r>
            <a:r>
              <a:rPr lang="en-US" sz="2300" i="1">
                <a:solidFill>
                  <a:schemeClr val="tx2"/>
                </a:solidFill>
              </a:rPr>
              <a:t>resonance</a:t>
            </a:r>
            <a:endParaRPr lang="en-US" sz="2300"/>
          </a:p>
          <a:p>
            <a:pPr>
              <a:lnSpc>
                <a:spcPct val="90000"/>
              </a:lnSpc>
              <a:buClr>
                <a:srgbClr val="FAFD00"/>
              </a:buClr>
              <a:buFont typeface="Symbol" charset="0"/>
              <a:buChar char="¨"/>
            </a:pPr>
            <a:r>
              <a:rPr lang="en-US" sz="2300"/>
              <a:t> If </a:t>
            </a:r>
            <a:r>
              <a:rPr lang="en-US" sz="2300" i="1">
                <a:solidFill>
                  <a:srgbClr val="FFFFFF"/>
                </a:solidFill>
              </a:rPr>
              <a:t>B</a:t>
            </a:r>
            <a:r>
              <a:rPr lang="en-US" sz="2300" baseline="-25000">
                <a:solidFill>
                  <a:srgbClr val="FFFFFF"/>
                </a:solidFill>
              </a:rPr>
              <a:t>1</a:t>
            </a:r>
            <a:r>
              <a:rPr lang="en-US" sz="2300"/>
              <a:t> frequency is not close to</a:t>
            </a:r>
          </a:p>
          <a:p>
            <a:pPr>
              <a:lnSpc>
                <a:spcPct val="90000"/>
              </a:lnSpc>
              <a:buClr>
                <a:srgbClr val="FAFD00"/>
              </a:buClr>
              <a:buFont typeface="Monotype Sorts" charset="0"/>
              <a:buNone/>
            </a:pPr>
            <a:r>
              <a:rPr lang="en-US" sz="2300"/>
              <a:t>   resonance, </a:t>
            </a:r>
            <a:r>
              <a:rPr lang="en-US" sz="2300" i="1">
                <a:solidFill>
                  <a:srgbClr val="FFFFFF"/>
                </a:solidFill>
              </a:rPr>
              <a:t>B</a:t>
            </a:r>
            <a:r>
              <a:rPr lang="en-US" sz="2300" baseline="-25000">
                <a:solidFill>
                  <a:srgbClr val="FFFFFF"/>
                </a:solidFill>
              </a:rPr>
              <a:t>1</a:t>
            </a:r>
            <a:r>
              <a:rPr lang="en-US" sz="2300">
                <a:solidFill>
                  <a:srgbClr val="FFFFFF"/>
                </a:solidFill>
              </a:rPr>
              <a:t> </a:t>
            </a:r>
            <a:r>
              <a:rPr lang="en-US" sz="2300"/>
              <a:t>has no effect</a:t>
            </a:r>
            <a:endParaRPr lang="en-US" sz="2300" baseline="-25000">
              <a:solidFill>
                <a:srgbClr val="FFFFFF"/>
              </a:solidFill>
            </a:endParaRPr>
          </a:p>
        </p:txBody>
      </p:sp>
      <p:pic>
        <p:nvPicPr>
          <p:cNvPr id="50179" name="Picture 3" descr="spir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8250" y="2716213"/>
            <a:ext cx="4695825"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4"/>
          <p:cNvSpPr>
            <a:spLocks noGrp="1" noChangeArrowheads="1"/>
          </p:cNvSpPr>
          <p:nvPr>
            <p:ph type="title"/>
          </p:nvPr>
        </p:nvSpPr>
        <p:spPr>
          <a:xfrm>
            <a:off x="519113" y="246063"/>
            <a:ext cx="8839200" cy="646112"/>
          </a:xfrm>
        </p:spPr>
        <p:txBody>
          <a:bodyPr/>
          <a:lstStyle/>
          <a:p>
            <a:r>
              <a:rPr lang="en-US" sz="3000" i="1">
                <a:solidFill>
                  <a:srgbClr val="FFFFFF"/>
                </a:solidFill>
                <a:latin typeface="Arial" charset="0"/>
              </a:rPr>
              <a:t>B</a:t>
            </a:r>
            <a:r>
              <a:rPr lang="en-US" sz="3000" baseline="-25000">
                <a:solidFill>
                  <a:srgbClr val="FFFFFF"/>
                </a:solidFill>
                <a:latin typeface="Arial" charset="0"/>
              </a:rPr>
              <a:t>1</a:t>
            </a:r>
            <a:r>
              <a:rPr lang="en-US" sz="3000">
                <a:latin typeface="Arial" charset="0"/>
              </a:rPr>
              <a:t> = Excitation (Transmitted) Radio Frequency (RF)  Field</a:t>
            </a:r>
          </a:p>
        </p:txBody>
      </p:sp>
      <p:sp>
        <p:nvSpPr>
          <p:cNvPr id="1353733" name="Rectangle 5"/>
          <p:cNvSpPr>
            <a:spLocks noGrp="1" noChangeArrowheads="1"/>
          </p:cNvSpPr>
          <p:nvPr>
            <p:ph type="body" idx="1"/>
          </p:nvPr>
        </p:nvSpPr>
        <p:spPr>
          <a:xfrm>
            <a:off x="519113" y="963613"/>
            <a:ext cx="8839200" cy="2189162"/>
          </a:xfrm>
        </p:spPr>
        <p:txBody>
          <a:bodyPr/>
          <a:lstStyle/>
          <a:p>
            <a:r>
              <a:rPr lang="en-US">
                <a:latin typeface="Times New Roman" charset="0"/>
              </a:rPr>
              <a:t> Left alone, </a:t>
            </a:r>
            <a:r>
              <a:rPr lang="en-US" i="1">
                <a:solidFill>
                  <a:srgbClr val="FFFFFF"/>
                </a:solidFill>
                <a:latin typeface="Times New Roman" charset="0"/>
              </a:rPr>
              <a:t>M</a:t>
            </a:r>
            <a:r>
              <a:rPr lang="en-US">
                <a:latin typeface="Times New Roman" charset="0"/>
              </a:rPr>
              <a:t> will align itself with </a:t>
            </a:r>
            <a:r>
              <a:rPr lang="en-US" i="1">
                <a:solidFill>
                  <a:srgbClr val="FFFFFF"/>
                </a:solidFill>
                <a:latin typeface="Times New Roman" charset="0"/>
              </a:rPr>
              <a:t>B</a:t>
            </a:r>
            <a:r>
              <a:rPr lang="en-US">
                <a:latin typeface="Times New Roman" charset="0"/>
              </a:rPr>
              <a:t> in about 2–3 s</a:t>
            </a:r>
          </a:p>
          <a:p>
            <a:pPr>
              <a:lnSpc>
                <a:spcPct val="95000"/>
              </a:lnSpc>
            </a:pPr>
            <a:r>
              <a:rPr lang="en-US">
                <a:latin typeface="Times New Roman" charset="0"/>
              </a:rPr>
              <a:t> </a:t>
            </a:r>
            <a:r>
              <a:rPr lang="en-US" u="sng">
                <a:latin typeface="Times New Roman" charset="0"/>
              </a:rPr>
              <a:t>So don</a:t>
            </a:r>
            <a:r>
              <a:rPr lang="ja-JP" altLang="en-US" u="sng">
                <a:latin typeface="Times New Roman" charset="0"/>
              </a:rPr>
              <a:t>’</a:t>
            </a:r>
            <a:r>
              <a:rPr lang="en-US" u="sng">
                <a:latin typeface="Times New Roman" charset="0"/>
              </a:rPr>
              <a:t>t leave it alone</a:t>
            </a:r>
            <a:r>
              <a:rPr lang="en-US">
                <a:latin typeface="Times New Roman" charset="0"/>
              </a:rPr>
              <a:t>: apply (transmit) a magnetic field </a:t>
            </a:r>
            <a:r>
              <a:rPr lang="en-US" i="1">
                <a:solidFill>
                  <a:srgbClr val="FFFFFF"/>
                </a:solidFill>
                <a:latin typeface="Times New Roman" charset="0"/>
              </a:rPr>
              <a:t>B</a:t>
            </a:r>
            <a:r>
              <a:rPr lang="en-US" baseline="-25000">
                <a:solidFill>
                  <a:srgbClr val="FFFFFF"/>
                </a:solidFill>
                <a:latin typeface="Times New Roman" charset="0"/>
              </a:rPr>
              <a:t>1</a:t>
            </a:r>
            <a:r>
              <a:rPr lang="en-US">
                <a:latin typeface="Times New Roman" charset="0"/>
              </a:rPr>
              <a:t> that fluctuates at the precession frequency and points perpendicular to </a:t>
            </a:r>
            <a:r>
              <a:rPr lang="en-US" i="1">
                <a:solidFill>
                  <a:srgbClr val="FFFFFF"/>
                </a:solidFill>
                <a:latin typeface="Times New Roman" charset="0"/>
              </a:rPr>
              <a:t>B</a:t>
            </a:r>
            <a:r>
              <a:rPr lang="en-US" baseline="-25000">
                <a:solidFill>
                  <a:srgbClr val="FFFFFF"/>
                </a:solidFill>
                <a:latin typeface="Times New Roman" charset="0"/>
              </a:rPr>
              <a:t>0</a:t>
            </a:r>
            <a:endParaRPr lang="en-US">
              <a:latin typeface="Times New Roman" charset="0"/>
            </a:endParaRPr>
          </a:p>
        </p:txBody>
      </p:sp>
      <p:sp>
        <p:nvSpPr>
          <p:cNvPr id="1353734" name="Text Box 6"/>
          <p:cNvSpPr txBox="1">
            <a:spLocks noChangeArrowheads="1"/>
          </p:cNvSpPr>
          <p:nvPr/>
        </p:nvSpPr>
        <p:spPr bwMode="auto">
          <a:xfrm>
            <a:off x="1485900" y="6172200"/>
            <a:ext cx="19573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413" tIns="44207" rIns="88413" bIns="44207" anchor="ctr">
            <a:spAutoFit/>
          </a:bodyPr>
          <a:lstStyle>
            <a:lvl1pPr defTabSz="884238">
              <a:defRPr sz="1600">
                <a:solidFill>
                  <a:schemeClr val="tx1"/>
                </a:solidFill>
                <a:latin typeface="Times New Roman" charset="0"/>
                <a:ea typeface="ＭＳ Ｐゴシック" charset="0"/>
              </a:defRPr>
            </a:lvl1pPr>
            <a:lvl2pPr marL="742950" indent="-285750" defTabSz="884238">
              <a:defRPr sz="1600">
                <a:solidFill>
                  <a:schemeClr val="tx1"/>
                </a:solidFill>
                <a:latin typeface="Times New Roman" charset="0"/>
                <a:ea typeface="ＭＳ Ｐゴシック" charset="0"/>
              </a:defRPr>
            </a:lvl2pPr>
            <a:lvl3pPr marL="1143000" indent="-228600" defTabSz="884238">
              <a:defRPr sz="1600">
                <a:solidFill>
                  <a:schemeClr val="tx1"/>
                </a:solidFill>
                <a:latin typeface="Times New Roman" charset="0"/>
                <a:ea typeface="ＭＳ Ｐゴシック" charset="0"/>
              </a:defRPr>
            </a:lvl3pPr>
            <a:lvl4pPr marL="1600200" indent="-228600" defTabSz="884238">
              <a:defRPr sz="1600">
                <a:solidFill>
                  <a:schemeClr val="tx1"/>
                </a:solidFill>
                <a:latin typeface="Times New Roman" charset="0"/>
                <a:ea typeface="ＭＳ Ｐゴシック" charset="0"/>
              </a:defRPr>
            </a:lvl4pPr>
            <a:lvl5pPr marL="2057400" indent="-228600" defTabSz="884238">
              <a:defRPr sz="1600">
                <a:solidFill>
                  <a:schemeClr val="tx1"/>
                </a:solidFill>
                <a:latin typeface="Times New Roman" charset="0"/>
                <a:ea typeface="ＭＳ Ｐゴシック" charset="0"/>
              </a:defRPr>
            </a:lvl5pPr>
            <a:lvl6pPr marL="2514600" indent="-228600" defTabSz="884238"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defTabSz="884238"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defTabSz="884238"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defTabSz="884238" eaLnBrk="0" fontAlgn="base" hangingPunct="0">
              <a:spcBef>
                <a:spcPct val="0"/>
              </a:spcBef>
              <a:spcAft>
                <a:spcPct val="0"/>
              </a:spcAft>
              <a:defRPr sz="1600">
                <a:solidFill>
                  <a:schemeClr val="tx1"/>
                </a:solidFill>
                <a:latin typeface="Times New Roman" charset="0"/>
                <a:ea typeface="ＭＳ Ｐゴシック" charset="0"/>
              </a:defRPr>
            </a:lvl9pPr>
          </a:lstStyle>
          <a:p>
            <a:pPr algn="ctr"/>
            <a:r>
              <a:rPr lang="en-US" sz="2300"/>
              <a:t>Time = 2–4 ms</a:t>
            </a:r>
          </a:p>
        </p:txBody>
      </p:sp>
      <p:pic>
        <p:nvPicPr>
          <p:cNvPr id="1353735" name="spiral.avi">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430213" y="3043238"/>
            <a:ext cx="4079875"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53734"/>
                                        </p:tgtEl>
                                        <p:attrNameLst>
                                          <p:attrName>style.visibility</p:attrName>
                                        </p:attrNameLst>
                                      </p:cBhvr>
                                      <p:to>
                                        <p:strVal val="visible"/>
                                      </p:to>
                                    </p:set>
                                    <p:anim calcmode="lin" valueType="num">
                                      <p:cBhvr additive="base">
                                        <p:cTn id="7" dur="500" fill="hold"/>
                                        <p:tgtEl>
                                          <p:spTgt spid="1353734"/>
                                        </p:tgtEl>
                                        <p:attrNameLst>
                                          <p:attrName>ppt_x</p:attrName>
                                        </p:attrNameLst>
                                      </p:cBhvr>
                                      <p:tavLst>
                                        <p:tav tm="0">
                                          <p:val>
                                            <p:strVal val="0-#ppt_w/2"/>
                                          </p:val>
                                        </p:tav>
                                        <p:tav tm="100000">
                                          <p:val>
                                            <p:strVal val="#ppt_x"/>
                                          </p:val>
                                        </p:tav>
                                      </p:tavLst>
                                    </p:anim>
                                    <p:anim calcmode="lin" valueType="num">
                                      <p:cBhvr additive="base">
                                        <p:cTn id="8" dur="500" fill="hold"/>
                                        <p:tgtEl>
                                          <p:spTgt spid="135373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1353735"/>
                                        </p:tgtEl>
                                        <p:attrNameLst>
                                          <p:attrName>style.visibility</p:attrName>
                                        </p:attrNameLst>
                                      </p:cBhvr>
                                      <p:to>
                                        <p:strVal val="visible"/>
                                      </p:to>
                                    </p:set>
                                    <p:anim calcmode="lin" valueType="num">
                                      <p:cBhvr additive="base">
                                        <p:cTn id="12" dur="500" fill="hold"/>
                                        <p:tgtEl>
                                          <p:spTgt spid="1353735"/>
                                        </p:tgtEl>
                                        <p:attrNameLst>
                                          <p:attrName>ppt_x</p:attrName>
                                        </p:attrNameLst>
                                      </p:cBhvr>
                                      <p:tavLst>
                                        <p:tav tm="0">
                                          <p:val>
                                            <p:strVal val="0-#ppt_w/2"/>
                                          </p:val>
                                        </p:tav>
                                        <p:tav tm="100000">
                                          <p:val>
                                            <p:strVal val="#ppt_x"/>
                                          </p:val>
                                        </p:tav>
                                      </p:tavLst>
                                    </p:anim>
                                    <p:anim calcmode="lin" valueType="num">
                                      <p:cBhvr additive="base">
                                        <p:cTn id="13" dur="500" fill="hold"/>
                                        <p:tgtEl>
                                          <p:spTgt spid="1353735"/>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 presetClass="mediacall" presetSubtype="0" fill="hold" nodeType="afterEffect">
                                  <p:stCondLst>
                                    <p:cond delay="0"/>
                                  </p:stCondLst>
                                  <p:childTnLst>
                                    <p:cmd type="call" cmd="playFrom(0.0)">
                                      <p:cBhvr>
                                        <p:cTn id="16" dur="1" fill="hold"/>
                                        <p:tgtEl>
                                          <p:spTgt spid="135373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7" repeatCount="indefinite" fill="hold" display="0">
                  <p:stCondLst>
                    <p:cond delay="indefinite"/>
                  </p:stCondLst>
                  <p:endCondLst>
                    <p:cond evt="onNext" delay="0">
                      <p:tgtEl>
                        <p:sldTgt/>
                      </p:tgtEl>
                    </p:cond>
                    <p:cond evt="onPrev" delay="0">
                      <p:tgtEl>
                        <p:sldTgt/>
                      </p:tgtEl>
                    </p:cond>
                  </p:endCondLst>
                </p:cTn>
                <p:tgtEl>
                  <p:spTgt spid="1353735"/>
                </p:tgtEl>
              </p:cMediaNode>
            </p:video>
            <p:seq concurrent="1" nextAc="seek">
              <p:cTn id="18" restart="whenNotActive" fill="hold" evtFilter="cancelBubble" nodeType="interactiveSeq">
                <p:stCondLst>
                  <p:cond evt="onClick" delay="0">
                    <p:tgtEl>
                      <p:spTgt spid="1353735"/>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 presetClass="mediacall" presetSubtype="0" fill="hold" nodeType="clickEffect">
                                  <p:stCondLst>
                                    <p:cond delay="0"/>
                                  </p:stCondLst>
                                  <p:childTnLst>
                                    <p:cmd type="call" cmd="togglePause">
                                      <p:cBhvr>
                                        <p:cTn id="22" dur="1" fill="hold"/>
                                        <p:tgtEl>
                                          <p:spTgt spid="1353735"/>
                                        </p:tgtEl>
                                      </p:cBhvr>
                                    </p:cmd>
                                  </p:childTnLst>
                                </p:cTn>
                              </p:par>
                            </p:childTnLst>
                          </p:cTn>
                        </p:par>
                      </p:childTnLst>
                    </p:cTn>
                  </p:par>
                </p:childTnLst>
              </p:cTn>
              <p:nextCondLst>
                <p:cond evt="onClick" delay="0">
                  <p:tgtEl>
                    <p:spTgt spid="1353735"/>
                  </p:tgtEl>
                </p:cond>
              </p:nextCondLst>
            </p:seq>
          </p:childTnLst>
        </p:cTn>
      </p:par>
    </p:tnLst>
    <p:bldLst>
      <p:bldP spid="1353734"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prece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7763" y="74613"/>
            <a:ext cx="2400300" cy="190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3"/>
          <p:cNvSpPr>
            <a:spLocks noGrp="1" noChangeArrowheads="1"/>
          </p:cNvSpPr>
          <p:nvPr>
            <p:ph type="title"/>
          </p:nvPr>
        </p:nvSpPr>
        <p:spPr>
          <a:xfrm>
            <a:off x="219075" y="344488"/>
            <a:ext cx="7239000" cy="855662"/>
          </a:xfrm>
        </p:spPr>
        <p:txBody>
          <a:bodyPr/>
          <a:lstStyle/>
          <a:p>
            <a:r>
              <a:rPr lang="en-US">
                <a:latin typeface="Arial" charset="0"/>
              </a:rPr>
              <a:t>Relaxation: Nothing Lasts Forever</a:t>
            </a:r>
          </a:p>
        </p:txBody>
      </p:sp>
      <p:sp>
        <p:nvSpPr>
          <p:cNvPr id="1359876" name="Rectangle 4"/>
          <p:cNvSpPr>
            <a:spLocks noGrp="1" noChangeArrowheads="1"/>
          </p:cNvSpPr>
          <p:nvPr>
            <p:ph type="body" idx="1"/>
          </p:nvPr>
        </p:nvSpPr>
        <p:spPr>
          <a:xfrm>
            <a:off x="69850" y="1277938"/>
            <a:ext cx="8027988" cy="5097462"/>
          </a:xfrm>
        </p:spPr>
        <p:txBody>
          <a:bodyPr/>
          <a:lstStyle/>
          <a:p>
            <a:r>
              <a:rPr lang="en-US">
                <a:latin typeface="Times New Roman" charset="0"/>
              </a:rPr>
              <a:t> In absence of external </a:t>
            </a:r>
            <a:r>
              <a:rPr lang="en-US" i="1">
                <a:solidFill>
                  <a:srgbClr val="FFFFFF"/>
                </a:solidFill>
                <a:latin typeface="Times New Roman" charset="0"/>
              </a:rPr>
              <a:t>B</a:t>
            </a:r>
            <a:r>
              <a:rPr lang="en-US" baseline="-25000">
                <a:solidFill>
                  <a:srgbClr val="FFFFFF"/>
                </a:solidFill>
                <a:latin typeface="Times New Roman" charset="0"/>
              </a:rPr>
              <a:t>1</a:t>
            </a:r>
            <a:r>
              <a:rPr lang="en-US">
                <a:latin typeface="Times New Roman" charset="0"/>
              </a:rPr>
              <a:t>, </a:t>
            </a:r>
            <a:r>
              <a:rPr lang="en-US" i="1">
                <a:solidFill>
                  <a:srgbClr val="FFFFFF"/>
                </a:solidFill>
                <a:latin typeface="Times New Roman" charset="0"/>
              </a:rPr>
              <a:t>M</a:t>
            </a:r>
            <a:r>
              <a:rPr lang="en-US">
                <a:latin typeface="Times New Roman" charset="0"/>
              </a:rPr>
              <a:t> will go back to being aligned with static field </a:t>
            </a:r>
            <a:r>
              <a:rPr lang="en-US" i="1">
                <a:solidFill>
                  <a:srgbClr val="FFFFFF"/>
                </a:solidFill>
                <a:latin typeface="Times New Roman" charset="0"/>
              </a:rPr>
              <a:t>B</a:t>
            </a:r>
            <a:r>
              <a:rPr lang="en-US" baseline="-25000">
                <a:solidFill>
                  <a:srgbClr val="FFFFFF"/>
                </a:solidFill>
                <a:latin typeface="Times New Roman" charset="0"/>
              </a:rPr>
              <a:t>0</a:t>
            </a:r>
            <a:r>
              <a:rPr lang="en-US" baseline="-25000">
                <a:latin typeface="Times New Roman" charset="0"/>
              </a:rPr>
              <a:t> </a:t>
            </a:r>
            <a:r>
              <a:rPr lang="en-US">
                <a:latin typeface="Times New Roman" charset="0"/>
              </a:rPr>
              <a:t>— this is called </a:t>
            </a:r>
            <a:r>
              <a:rPr lang="en-US" i="1">
                <a:solidFill>
                  <a:schemeClr val="tx2"/>
                </a:solidFill>
                <a:effectLst>
                  <a:outerShdw blurRad="38100" dist="38100" dir="2700000" algn="tl">
                    <a:srgbClr val="FFFFFF"/>
                  </a:outerShdw>
                </a:effectLst>
                <a:latin typeface="Times New Roman" charset="0"/>
              </a:rPr>
              <a:t>relaxation</a:t>
            </a:r>
            <a:endParaRPr lang="en-US">
              <a:latin typeface="Times New Roman" charset="0"/>
            </a:endParaRPr>
          </a:p>
          <a:p>
            <a:r>
              <a:rPr lang="en-US">
                <a:latin typeface="Times New Roman" charset="0"/>
              </a:rPr>
              <a:t> T2: Part of </a:t>
            </a:r>
            <a:r>
              <a:rPr lang="en-US" i="1">
                <a:solidFill>
                  <a:srgbClr val="FFFFFF"/>
                </a:solidFill>
                <a:latin typeface="Times New Roman" charset="0"/>
              </a:rPr>
              <a:t>M</a:t>
            </a:r>
            <a:r>
              <a:rPr lang="en-US">
                <a:latin typeface="Times New Roman" charset="0"/>
              </a:rPr>
              <a:t> perpendicular to </a:t>
            </a:r>
            <a:r>
              <a:rPr lang="en-US" i="1">
                <a:solidFill>
                  <a:srgbClr val="FFFFFF"/>
                </a:solidFill>
                <a:latin typeface="Times New Roman" charset="0"/>
              </a:rPr>
              <a:t>B</a:t>
            </a:r>
            <a:r>
              <a:rPr lang="en-US" baseline="-25000">
                <a:solidFill>
                  <a:srgbClr val="FFFFFF"/>
                </a:solidFill>
                <a:latin typeface="Times New Roman" charset="0"/>
              </a:rPr>
              <a:t>0</a:t>
            </a:r>
            <a:r>
              <a:rPr lang="en-US" baseline="-25000">
                <a:latin typeface="Times New Roman" charset="0"/>
              </a:rPr>
              <a:t> </a:t>
            </a:r>
            <a:r>
              <a:rPr lang="en-US">
                <a:latin typeface="Times New Roman" charset="0"/>
              </a:rPr>
              <a:t>shrinks [</a:t>
            </a:r>
            <a:r>
              <a:rPr lang="en-US">
                <a:solidFill>
                  <a:srgbClr val="FFFFFF"/>
                </a:solidFill>
                <a:latin typeface="Times New Roman" charset="0"/>
              </a:rPr>
              <a:t>M</a:t>
            </a:r>
            <a:r>
              <a:rPr lang="en-US" baseline="-25000">
                <a:solidFill>
                  <a:srgbClr val="FFFFFF"/>
                </a:solidFill>
                <a:latin typeface="Times New Roman" charset="0"/>
              </a:rPr>
              <a:t>xy</a:t>
            </a:r>
            <a:r>
              <a:rPr lang="en-US">
                <a:latin typeface="Times New Roman" charset="0"/>
              </a:rPr>
              <a:t>] </a:t>
            </a:r>
          </a:p>
          <a:p>
            <a:pPr lvl="1"/>
            <a:r>
              <a:rPr lang="en-US" baseline="-25000">
                <a:latin typeface="Times New Roman" charset="0"/>
              </a:rPr>
              <a:t> </a:t>
            </a:r>
            <a:r>
              <a:rPr lang="en-US">
                <a:latin typeface="Times New Roman" charset="0"/>
              </a:rPr>
              <a:t>This part of </a:t>
            </a:r>
            <a:r>
              <a:rPr lang="en-US" i="1">
                <a:solidFill>
                  <a:srgbClr val="FFFFFF"/>
                </a:solidFill>
                <a:latin typeface="Times New Roman" charset="0"/>
              </a:rPr>
              <a:t>M</a:t>
            </a:r>
            <a:r>
              <a:rPr lang="en-US">
                <a:latin typeface="Times New Roman" charset="0"/>
              </a:rPr>
              <a:t> is called </a:t>
            </a:r>
            <a:r>
              <a:rPr lang="en-US" i="1">
                <a:solidFill>
                  <a:schemeClr val="tx2"/>
                </a:solidFill>
                <a:effectLst>
                  <a:outerShdw blurRad="38100" dist="38100" dir="2700000" algn="tl">
                    <a:srgbClr val="FFFFFF"/>
                  </a:outerShdw>
                </a:effectLst>
                <a:latin typeface="Times New Roman" charset="0"/>
              </a:rPr>
              <a:t>transverse magnetization</a:t>
            </a:r>
            <a:endParaRPr lang="en-US">
              <a:latin typeface="Times New Roman" charset="0"/>
            </a:endParaRPr>
          </a:p>
          <a:p>
            <a:pPr lvl="1"/>
            <a:r>
              <a:rPr lang="en-US">
                <a:latin typeface="Times New Roman" charset="0"/>
              </a:rPr>
              <a:t> It provides the detectable RF signal</a:t>
            </a:r>
          </a:p>
          <a:p>
            <a:r>
              <a:rPr lang="en-US">
                <a:latin typeface="Times New Roman" charset="0"/>
              </a:rPr>
              <a:t> T1: Part of </a:t>
            </a:r>
            <a:r>
              <a:rPr lang="en-US" i="1">
                <a:solidFill>
                  <a:srgbClr val="FFFFFF"/>
                </a:solidFill>
                <a:latin typeface="Times New Roman" charset="0"/>
              </a:rPr>
              <a:t>M</a:t>
            </a:r>
            <a:r>
              <a:rPr lang="en-US">
                <a:solidFill>
                  <a:srgbClr val="FFFFFF"/>
                </a:solidFill>
                <a:latin typeface="Times New Roman" charset="0"/>
              </a:rPr>
              <a:t> </a:t>
            </a:r>
            <a:r>
              <a:rPr lang="en-US">
                <a:latin typeface="Times New Roman" charset="0"/>
              </a:rPr>
              <a:t>parallel to </a:t>
            </a:r>
            <a:r>
              <a:rPr lang="en-US" i="1">
                <a:solidFill>
                  <a:srgbClr val="FFFFFF"/>
                </a:solidFill>
                <a:latin typeface="Times New Roman" charset="0"/>
              </a:rPr>
              <a:t>B</a:t>
            </a:r>
            <a:r>
              <a:rPr lang="en-US" baseline="-25000">
                <a:solidFill>
                  <a:srgbClr val="FFFFFF"/>
                </a:solidFill>
                <a:latin typeface="Times New Roman" charset="0"/>
              </a:rPr>
              <a:t>0</a:t>
            </a:r>
            <a:r>
              <a:rPr lang="en-US">
                <a:latin typeface="Times New Roman" charset="0"/>
              </a:rPr>
              <a:t> grows back [</a:t>
            </a:r>
            <a:r>
              <a:rPr lang="en-US">
                <a:solidFill>
                  <a:srgbClr val="FFFFFF"/>
                </a:solidFill>
                <a:latin typeface="Times New Roman" charset="0"/>
              </a:rPr>
              <a:t>M</a:t>
            </a:r>
            <a:r>
              <a:rPr lang="en-US" baseline="-25000">
                <a:solidFill>
                  <a:srgbClr val="FFFFFF"/>
                </a:solidFill>
                <a:latin typeface="Times New Roman" charset="0"/>
              </a:rPr>
              <a:t>z</a:t>
            </a:r>
            <a:r>
              <a:rPr lang="en-US">
                <a:latin typeface="Times New Roman" charset="0"/>
              </a:rPr>
              <a:t>]</a:t>
            </a:r>
            <a:r>
              <a:rPr lang="en-US">
                <a:solidFill>
                  <a:srgbClr val="FFFFFF"/>
                </a:solidFill>
                <a:latin typeface="Times New Roman" charset="0"/>
              </a:rPr>
              <a:t> </a:t>
            </a:r>
            <a:endParaRPr lang="en-US">
              <a:latin typeface="Times New Roman" charset="0"/>
            </a:endParaRPr>
          </a:p>
          <a:p>
            <a:pPr lvl="1"/>
            <a:r>
              <a:rPr lang="en-US">
                <a:latin typeface="Times New Roman" charset="0"/>
              </a:rPr>
              <a:t> This part of </a:t>
            </a:r>
            <a:r>
              <a:rPr lang="en-US" i="1">
                <a:solidFill>
                  <a:srgbClr val="FFFFFF"/>
                </a:solidFill>
                <a:latin typeface="Times New Roman" charset="0"/>
              </a:rPr>
              <a:t>M </a:t>
            </a:r>
            <a:r>
              <a:rPr lang="en-US">
                <a:latin typeface="Times New Roman" charset="0"/>
              </a:rPr>
              <a:t>is called </a:t>
            </a:r>
            <a:r>
              <a:rPr lang="en-US" i="1">
                <a:solidFill>
                  <a:schemeClr val="tx2"/>
                </a:solidFill>
                <a:effectLst>
                  <a:outerShdw blurRad="38100" dist="38100" dir="2700000" algn="tl">
                    <a:srgbClr val="FFFFFF"/>
                  </a:outerShdw>
                </a:effectLst>
                <a:latin typeface="Times New Roman" charset="0"/>
              </a:rPr>
              <a:t>longitudinal magnetization</a:t>
            </a:r>
            <a:endParaRPr lang="en-US" i="1">
              <a:latin typeface="Times New Roman" charset="0"/>
            </a:endParaRPr>
          </a:p>
          <a:p>
            <a:pPr lvl="1"/>
            <a:r>
              <a:rPr lang="en-US" i="1">
                <a:latin typeface="Times New Roman" charset="0"/>
              </a:rPr>
              <a:t> </a:t>
            </a:r>
            <a:r>
              <a:rPr lang="en-US">
                <a:latin typeface="Times New Roman" charset="0"/>
              </a:rPr>
              <a:t>Not directly detectable, but is converted into transverse magnetization by externally applied </a:t>
            </a:r>
            <a:r>
              <a:rPr lang="en-US" i="1">
                <a:solidFill>
                  <a:srgbClr val="FFFFFF"/>
                </a:solidFill>
                <a:latin typeface="Times New Roman" charset="0"/>
              </a:rPr>
              <a:t>B</a:t>
            </a:r>
            <a:r>
              <a:rPr lang="en-US" baseline="-25000">
                <a:solidFill>
                  <a:srgbClr val="FFFFFF"/>
                </a:solidFill>
                <a:latin typeface="Times New Roman" charset="0"/>
              </a:rPr>
              <a:t>1</a:t>
            </a:r>
            <a:r>
              <a:rPr lang="en-US">
                <a:latin typeface="Times New Roman" charset="0"/>
              </a:rPr>
              <a:t> </a:t>
            </a:r>
          </a:p>
          <a:p>
            <a:endParaRPr lang="en-US" baseline="-25000">
              <a:latin typeface="Times New Roman" charset="0"/>
            </a:endParaRPr>
          </a:p>
          <a:p>
            <a:endParaRPr lang="en-US">
              <a:latin typeface="Times New Roman" charset="0"/>
            </a:endParaRPr>
          </a:p>
        </p:txBody>
      </p:sp>
    </p:spTree>
  </p:cSld>
  <p:clrMapOvr>
    <a:masterClrMapping/>
  </p:clrMapOvr>
  <p:transition xmlns:p14="http://schemas.microsoft.com/office/powerpoint/2010/mai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sz="3000">
                <a:latin typeface="Arial" charset="0"/>
              </a:rPr>
              <a:t>Ants on a Pole analogy—two different physical properties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p:cNvSpPr>
            <a:spLocks noChangeArrowheads="1"/>
          </p:cNvSpPr>
          <p:nvPr/>
        </p:nvSpPr>
        <p:spPr bwMode="auto">
          <a:xfrm>
            <a:off x="0" y="0"/>
            <a:ext cx="9875838" cy="6702425"/>
          </a:xfrm>
          <a:prstGeom prst="rect">
            <a:avLst/>
          </a:prstGeom>
          <a:solidFill>
            <a:schemeClr val="tx1"/>
          </a:solidFill>
          <a:ln w="12700">
            <a:solidFill>
              <a:schemeClr val="tx1"/>
            </a:solidFill>
            <a:miter lim="800000"/>
            <a:headEnd/>
            <a:tailEnd/>
          </a:ln>
        </p:spPr>
        <p:txBody>
          <a:bodyPr wrap="none" anchor="ctr"/>
          <a:lstStyle/>
          <a:p>
            <a:endParaRPr lang="en-US"/>
          </a:p>
        </p:txBody>
      </p:sp>
      <p:pic>
        <p:nvPicPr>
          <p:cNvPr id="532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3213"/>
            <a:ext cx="9875838"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6"/>
          <p:cNvSpPr txBox="1">
            <a:spLocks noChangeArrowheads="1"/>
          </p:cNvSpPr>
          <p:nvPr/>
        </p:nvSpPr>
        <p:spPr bwMode="auto">
          <a:xfrm>
            <a:off x="1368425" y="5218113"/>
            <a:ext cx="7140575" cy="1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58838">
              <a:tabLst>
                <a:tab pos="0" algn="l"/>
                <a:tab pos="430213" algn="l"/>
                <a:tab pos="858838" algn="l"/>
                <a:tab pos="1289050" algn="l"/>
                <a:tab pos="1719263" algn="l"/>
                <a:tab pos="2147888" algn="l"/>
                <a:tab pos="2578100" algn="l"/>
                <a:tab pos="3008313" algn="l"/>
                <a:tab pos="3436938" algn="l"/>
                <a:tab pos="3867150" algn="l"/>
                <a:tab pos="4297363" algn="l"/>
                <a:tab pos="4725988" algn="l"/>
                <a:tab pos="5156200" algn="l"/>
                <a:tab pos="5586413" algn="l"/>
                <a:tab pos="6015038" algn="l"/>
                <a:tab pos="6445250" algn="l"/>
                <a:tab pos="6875463" algn="l"/>
                <a:tab pos="7304088" algn="l"/>
                <a:tab pos="7734300" algn="l"/>
                <a:tab pos="8164513" algn="l"/>
                <a:tab pos="8593138" algn="l"/>
              </a:tabLst>
              <a:defRPr sz="1600">
                <a:solidFill>
                  <a:schemeClr val="tx1"/>
                </a:solidFill>
                <a:latin typeface="Times New Roman" charset="0"/>
                <a:ea typeface="ＭＳ Ｐゴシック" charset="0"/>
              </a:defRPr>
            </a:lvl1pPr>
            <a:lvl2pPr marL="742950" indent="-285750" defTabSz="858838">
              <a:tabLst>
                <a:tab pos="0" algn="l"/>
                <a:tab pos="430213" algn="l"/>
                <a:tab pos="858838" algn="l"/>
                <a:tab pos="1289050" algn="l"/>
                <a:tab pos="1719263" algn="l"/>
                <a:tab pos="2147888" algn="l"/>
                <a:tab pos="2578100" algn="l"/>
                <a:tab pos="3008313" algn="l"/>
                <a:tab pos="3436938" algn="l"/>
                <a:tab pos="3867150" algn="l"/>
                <a:tab pos="4297363" algn="l"/>
                <a:tab pos="4725988" algn="l"/>
                <a:tab pos="5156200" algn="l"/>
                <a:tab pos="5586413" algn="l"/>
                <a:tab pos="6015038" algn="l"/>
                <a:tab pos="6445250" algn="l"/>
                <a:tab pos="6875463" algn="l"/>
                <a:tab pos="7304088" algn="l"/>
                <a:tab pos="7734300" algn="l"/>
                <a:tab pos="8164513" algn="l"/>
                <a:tab pos="8593138" algn="l"/>
              </a:tabLst>
              <a:defRPr sz="1600">
                <a:solidFill>
                  <a:schemeClr val="tx1"/>
                </a:solidFill>
                <a:latin typeface="Times New Roman" charset="0"/>
                <a:ea typeface="ＭＳ Ｐゴシック" charset="0"/>
              </a:defRPr>
            </a:lvl2pPr>
            <a:lvl3pPr marL="1143000" indent="-228600" defTabSz="858838">
              <a:tabLst>
                <a:tab pos="0" algn="l"/>
                <a:tab pos="430213" algn="l"/>
                <a:tab pos="858838" algn="l"/>
                <a:tab pos="1289050" algn="l"/>
                <a:tab pos="1719263" algn="l"/>
                <a:tab pos="2147888" algn="l"/>
                <a:tab pos="2578100" algn="l"/>
                <a:tab pos="3008313" algn="l"/>
                <a:tab pos="3436938" algn="l"/>
                <a:tab pos="3867150" algn="l"/>
                <a:tab pos="4297363" algn="l"/>
                <a:tab pos="4725988" algn="l"/>
                <a:tab pos="5156200" algn="l"/>
                <a:tab pos="5586413" algn="l"/>
                <a:tab pos="6015038" algn="l"/>
                <a:tab pos="6445250" algn="l"/>
                <a:tab pos="6875463" algn="l"/>
                <a:tab pos="7304088" algn="l"/>
                <a:tab pos="7734300" algn="l"/>
                <a:tab pos="8164513" algn="l"/>
                <a:tab pos="8593138" algn="l"/>
              </a:tabLst>
              <a:defRPr sz="1600">
                <a:solidFill>
                  <a:schemeClr val="tx1"/>
                </a:solidFill>
                <a:latin typeface="Times New Roman" charset="0"/>
                <a:ea typeface="ＭＳ Ｐゴシック" charset="0"/>
              </a:defRPr>
            </a:lvl3pPr>
            <a:lvl4pPr marL="1600200" indent="-228600" defTabSz="858838">
              <a:tabLst>
                <a:tab pos="0" algn="l"/>
                <a:tab pos="430213" algn="l"/>
                <a:tab pos="858838" algn="l"/>
                <a:tab pos="1289050" algn="l"/>
                <a:tab pos="1719263" algn="l"/>
                <a:tab pos="2147888" algn="l"/>
                <a:tab pos="2578100" algn="l"/>
                <a:tab pos="3008313" algn="l"/>
                <a:tab pos="3436938" algn="l"/>
                <a:tab pos="3867150" algn="l"/>
                <a:tab pos="4297363" algn="l"/>
                <a:tab pos="4725988" algn="l"/>
                <a:tab pos="5156200" algn="l"/>
                <a:tab pos="5586413" algn="l"/>
                <a:tab pos="6015038" algn="l"/>
                <a:tab pos="6445250" algn="l"/>
                <a:tab pos="6875463" algn="l"/>
                <a:tab pos="7304088" algn="l"/>
                <a:tab pos="7734300" algn="l"/>
                <a:tab pos="8164513" algn="l"/>
                <a:tab pos="8593138" algn="l"/>
              </a:tabLst>
              <a:defRPr sz="1600">
                <a:solidFill>
                  <a:schemeClr val="tx1"/>
                </a:solidFill>
                <a:latin typeface="Times New Roman" charset="0"/>
                <a:ea typeface="ＭＳ Ｐゴシック" charset="0"/>
              </a:defRPr>
            </a:lvl4pPr>
            <a:lvl5pPr marL="2057400" indent="-228600" defTabSz="858838">
              <a:tabLst>
                <a:tab pos="0" algn="l"/>
                <a:tab pos="430213" algn="l"/>
                <a:tab pos="858838" algn="l"/>
                <a:tab pos="1289050" algn="l"/>
                <a:tab pos="1719263" algn="l"/>
                <a:tab pos="2147888" algn="l"/>
                <a:tab pos="2578100" algn="l"/>
                <a:tab pos="3008313" algn="l"/>
                <a:tab pos="3436938" algn="l"/>
                <a:tab pos="3867150" algn="l"/>
                <a:tab pos="4297363" algn="l"/>
                <a:tab pos="4725988" algn="l"/>
                <a:tab pos="5156200" algn="l"/>
                <a:tab pos="5586413" algn="l"/>
                <a:tab pos="6015038" algn="l"/>
                <a:tab pos="6445250" algn="l"/>
                <a:tab pos="6875463" algn="l"/>
                <a:tab pos="7304088" algn="l"/>
                <a:tab pos="7734300" algn="l"/>
                <a:tab pos="8164513" algn="l"/>
                <a:tab pos="8593138" algn="l"/>
              </a:tabLst>
              <a:defRPr sz="1600">
                <a:solidFill>
                  <a:schemeClr val="tx1"/>
                </a:solidFill>
                <a:latin typeface="Times New Roman" charset="0"/>
                <a:ea typeface="ＭＳ Ｐゴシック" charset="0"/>
              </a:defRPr>
            </a:lvl5pPr>
            <a:lvl6pPr marL="2514600" indent="-228600" defTabSz="858838" eaLnBrk="0" fontAlgn="base" hangingPunct="0">
              <a:spcBef>
                <a:spcPct val="0"/>
              </a:spcBef>
              <a:spcAft>
                <a:spcPct val="0"/>
              </a:spcAft>
              <a:tabLst>
                <a:tab pos="0" algn="l"/>
                <a:tab pos="430213" algn="l"/>
                <a:tab pos="858838" algn="l"/>
                <a:tab pos="1289050" algn="l"/>
                <a:tab pos="1719263" algn="l"/>
                <a:tab pos="2147888" algn="l"/>
                <a:tab pos="2578100" algn="l"/>
                <a:tab pos="3008313" algn="l"/>
                <a:tab pos="3436938" algn="l"/>
                <a:tab pos="3867150" algn="l"/>
                <a:tab pos="4297363" algn="l"/>
                <a:tab pos="4725988" algn="l"/>
                <a:tab pos="5156200" algn="l"/>
                <a:tab pos="5586413" algn="l"/>
                <a:tab pos="6015038" algn="l"/>
                <a:tab pos="6445250" algn="l"/>
                <a:tab pos="6875463" algn="l"/>
                <a:tab pos="7304088" algn="l"/>
                <a:tab pos="7734300" algn="l"/>
                <a:tab pos="8164513" algn="l"/>
                <a:tab pos="8593138" algn="l"/>
              </a:tabLst>
              <a:defRPr sz="1600">
                <a:solidFill>
                  <a:schemeClr val="tx1"/>
                </a:solidFill>
                <a:latin typeface="Times New Roman" charset="0"/>
                <a:ea typeface="ＭＳ Ｐゴシック" charset="0"/>
              </a:defRPr>
            </a:lvl6pPr>
            <a:lvl7pPr marL="2971800" indent="-228600" defTabSz="858838" eaLnBrk="0" fontAlgn="base" hangingPunct="0">
              <a:spcBef>
                <a:spcPct val="0"/>
              </a:spcBef>
              <a:spcAft>
                <a:spcPct val="0"/>
              </a:spcAft>
              <a:tabLst>
                <a:tab pos="0" algn="l"/>
                <a:tab pos="430213" algn="l"/>
                <a:tab pos="858838" algn="l"/>
                <a:tab pos="1289050" algn="l"/>
                <a:tab pos="1719263" algn="l"/>
                <a:tab pos="2147888" algn="l"/>
                <a:tab pos="2578100" algn="l"/>
                <a:tab pos="3008313" algn="l"/>
                <a:tab pos="3436938" algn="l"/>
                <a:tab pos="3867150" algn="l"/>
                <a:tab pos="4297363" algn="l"/>
                <a:tab pos="4725988" algn="l"/>
                <a:tab pos="5156200" algn="l"/>
                <a:tab pos="5586413" algn="l"/>
                <a:tab pos="6015038" algn="l"/>
                <a:tab pos="6445250" algn="l"/>
                <a:tab pos="6875463" algn="l"/>
                <a:tab pos="7304088" algn="l"/>
                <a:tab pos="7734300" algn="l"/>
                <a:tab pos="8164513" algn="l"/>
                <a:tab pos="8593138" algn="l"/>
              </a:tabLst>
              <a:defRPr sz="1600">
                <a:solidFill>
                  <a:schemeClr val="tx1"/>
                </a:solidFill>
                <a:latin typeface="Times New Roman" charset="0"/>
                <a:ea typeface="ＭＳ Ｐゴシック" charset="0"/>
              </a:defRPr>
            </a:lvl7pPr>
            <a:lvl8pPr marL="3429000" indent="-228600" defTabSz="858838" eaLnBrk="0" fontAlgn="base" hangingPunct="0">
              <a:spcBef>
                <a:spcPct val="0"/>
              </a:spcBef>
              <a:spcAft>
                <a:spcPct val="0"/>
              </a:spcAft>
              <a:tabLst>
                <a:tab pos="0" algn="l"/>
                <a:tab pos="430213" algn="l"/>
                <a:tab pos="858838" algn="l"/>
                <a:tab pos="1289050" algn="l"/>
                <a:tab pos="1719263" algn="l"/>
                <a:tab pos="2147888" algn="l"/>
                <a:tab pos="2578100" algn="l"/>
                <a:tab pos="3008313" algn="l"/>
                <a:tab pos="3436938" algn="l"/>
                <a:tab pos="3867150" algn="l"/>
                <a:tab pos="4297363" algn="l"/>
                <a:tab pos="4725988" algn="l"/>
                <a:tab pos="5156200" algn="l"/>
                <a:tab pos="5586413" algn="l"/>
                <a:tab pos="6015038" algn="l"/>
                <a:tab pos="6445250" algn="l"/>
                <a:tab pos="6875463" algn="l"/>
                <a:tab pos="7304088" algn="l"/>
                <a:tab pos="7734300" algn="l"/>
                <a:tab pos="8164513" algn="l"/>
                <a:tab pos="8593138" algn="l"/>
              </a:tabLst>
              <a:defRPr sz="1600">
                <a:solidFill>
                  <a:schemeClr val="tx1"/>
                </a:solidFill>
                <a:latin typeface="Times New Roman" charset="0"/>
                <a:ea typeface="ＭＳ Ｐゴシック" charset="0"/>
              </a:defRPr>
            </a:lvl8pPr>
            <a:lvl9pPr marL="3886200" indent="-228600" defTabSz="858838" eaLnBrk="0" fontAlgn="base" hangingPunct="0">
              <a:spcBef>
                <a:spcPct val="0"/>
              </a:spcBef>
              <a:spcAft>
                <a:spcPct val="0"/>
              </a:spcAft>
              <a:tabLst>
                <a:tab pos="0" algn="l"/>
                <a:tab pos="430213" algn="l"/>
                <a:tab pos="858838" algn="l"/>
                <a:tab pos="1289050" algn="l"/>
                <a:tab pos="1719263" algn="l"/>
                <a:tab pos="2147888" algn="l"/>
                <a:tab pos="2578100" algn="l"/>
                <a:tab pos="3008313" algn="l"/>
                <a:tab pos="3436938" algn="l"/>
                <a:tab pos="3867150" algn="l"/>
                <a:tab pos="4297363" algn="l"/>
                <a:tab pos="4725988" algn="l"/>
                <a:tab pos="5156200" algn="l"/>
                <a:tab pos="5586413" algn="l"/>
                <a:tab pos="6015038" algn="l"/>
                <a:tab pos="6445250" algn="l"/>
                <a:tab pos="6875463" algn="l"/>
                <a:tab pos="7304088" algn="l"/>
                <a:tab pos="7734300" algn="l"/>
                <a:tab pos="8164513" algn="l"/>
                <a:tab pos="8593138" algn="l"/>
              </a:tabLst>
              <a:defRPr sz="1600">
                <a:solidFill>
                  <a:schemeClr val="tx1"/>
                </a:solidFill>
                <a:latin typeface="Times New Roman" charset="0"/>
                <a:ea typeface="ＭＳ Ｐゴシック" charset="0"/>
              </a:defRPr>
            </a:lvl9pPr>
          </a:lstStyle>
          <a:p>
            <a:pPr eaLnBrk="1">
              <a:lnSpc>
                <a:spcPct val="97000"/>
              </a:lnSpc>
              <a:buClr>
                <a:srgbClr val="000000"/>
              </a:buClr>
              <a:buSzPct val="45000"/>
              <a:buFont typeface="StarSymbol" charset="0"/>
              <a:buNone/>
            </a:pPr>
            <a:r>
              <a:rPr lang="en-GB" sz="1100" b="1">
                <a:solidFill>
                  <a:schemeClr val="bg2"/>
                </a:solidFill>
                <a:latin typeface="Arial" charset="0"/>
              </a:rPr>
              <a:t>Bitar, R. et al. Radiographics 2006;26:513-537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875838" cy="670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atin typeface="Arial" charset="0"/>
              </a:rPr>
              <a:t>Basics of MR</a:t>
            </a:r>
          </a:p>
        </p:txBody>
      </p:sp>
      <p:sp>
        <p:nvSpPr>
          <p:cNvPr id="1366019" name="Rectangle 3"/>
          <p:cNvSpPr>
            <a:spLocks noGrp="1" noChangeArrowheads="1"/>
          </p:cNvSpPr>
          <p:nvPr>
            <p:ph type="body" idx="1"/>
          </p:nvPr>
        </p:nvSpPr>
        <p:spPr>
          <a:xfrm>
            <a:off x="366713" y="1446213"/>
            <a:ext cx="5638800" cy="4724400"/>
          </a:xfrm>
        </p:spPr>
        <p:txBody>
          <a:bodyPr/>
          <a:lstStyle/>
          <a:p>
            <a:r>
              <a:rPr lang="en-US">
                <a:latin typeface="Times New Roman" charset="0"/>
              </a:rPr>
              <a:t>T1 ~ Longitudinal Magnetization/Relaxation</a:t>
            </a:r>
          </a:p>
          <a:p>
            <a:pPr>
              <a:buFont typeface="Wingdings" charset="0"/>
              <a:buNone/>
            </a:pPr>
            <a:r>
              <a:rPr lang="ja-JP" altLang="en-US">
                <a:latin typeface="Times New Roman" charset="0"/>
              </a:rPr>
              <a:t>“</a:t>
            </a:r>
            <a:r>
              <a:rPr lang="en-US">
                <a:latin typeface="Times New Roman" charset="0"/>
              </a:rPr>
              <a:t>hi-resolution, normal anatomy</a:t>
            </a:r>
            <a:r>
              <a:rPr lang="ja-JP" altLang="en-US">
                <a:latin typeface="Times New Roman" charset="0"/>
              </a:rPr>
              <a:t>”</a:t>
            </a:r>
            <a:endParaRPr lang="en-US">
              <a:latin typeface="Times New Roman" charset="0"/>
            </a:endParaRPr>
          </a:p>
          <a:p>
            <a:pPr>
              <a:buFont typeface="Wingdings" charset="0"/>
              <a:buNone/>
            </a:pPr>
            <a:endParaRPr lang="en-US">
              <a:latin typeface="Times New Roman" charset="0"/>
            </a:endParaRPr>
          </a:p>
          <a:p>
            <a:pPr>
              <a:buFont typeface="Wingdings" charset="0"/>
              <a:buNone/>
            </a:pPr>
            <a:r>
              <a:rPr lang="en-US">
                <a:latin typeface="Times New Roman" charset="0"/>
              </a:rPr>
              <a:t>T2 ~ Transverse Magnetization/Relaxation</a:t>
            </a:r>
          </a:p>
          <a:p>
            <a:pPr>
              <a:buFont typeface="Wingdings" charset="0"/>
              <a:buNone/>
            </a:pPr>
            <a:r>
              <a:rPr lang="ja-JP" altLang="en-US">
                <a:latin typeface="Times New Roman" charset="0"/>
              </a:rPr>
              <a:t>“</a:t>
            </a:r>
            <a:r>
              <a:rPr lang="en-US">
                <a:latin typeface="Times New Roman" charset="0"/>
              </a:rPr>
              <a:t>pathology</a:t>
            </a:r>
            <a:r>
              <a:rPr lang="ja-JP" altLang="en-US">
                <a:latin typeface="Times New Roman" charset="0"/>
              </a:rPr>
              <a:t>”</a:t>
            </a:r>
            <a:r>
              <a:rPr lang="en-US">
                <a:latin typeface="Times New Roman" charset="0"/>
              </a:rPr>
              <a:t>—water content</a:t>
            </a:r>
          </a:p>
        </p:txBody>
      </p:sp>
      <p:pic>
        <p:nvPicPr>
          <p:cNvPr id="55300" name="Picture 4"/>
          <p:cNvPicPr>
            <a:picLocks noChangeAspect="1" noChangeArrowheads="1"/>
          </p:cNvPicPr>
          <p:nvPr/>
        </p:nvPicPr>
        <p:blipFill>
          <a:blip r:embed="rId3">
            <a:lum bright="42000" contrast="24000"/>
            <a:extLst>
              <a:ext uri="{28A0092B-C50C-407E-A947-70E740481C1C}">
                <a14:useLocalDpi xmlns:a14="http://schemas.microsoft.com/office/drawing/2010/main" val="0"/>
              </a:ext>
            </a:extLst>
          </a:blip>
          <a:srcRect/>
          <a:stretch>
            <a:fillRect/>
          </a:stretch>
        </p:blipFill>
        <p:spPr bwMode="auto">
          <a:xfrm>
            <a:off x="6081713" y="0"/>
            <a:ext cx="229235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p:cNvPicPr>
            <a:picLocks noChangeAspect="1" noChangeArrowheads="1"/>
          </p:cNvPicPr>
          <p:nvPr/>
        </p:nvPicPr>
        <p:blipFill>
          <a:blip r:embed="rId4">
            <a:lum bright="30000"/>
            <a:extLst>
              <a:ext uri="{28A0092B-C50C-407E-A947-70E740481C1C}">
                <a14:useLocalDpi xmlns:a14="http://schemas.microsoft.com/office/drawing/2010/main" val="0"/>
              </a:ext>
            </a:extLst>
          </a:blip>
          <a:srcRect/>
          <a:stretch>
            <a:fillRect/>
          </a:stretch>
        </p:blipFill>
        <p:spPr bwMode="auto">
          <a:xfrm>
            <a:off x="6081713" y="3443288"/>
            <a:ext cx="2159000"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atin typeface="Arial" charset="0"/>
              </a:rPr>
              <a:t>Basics of MR—contrast agents</a:t>
            </a:r>
          </a:p>
        </p:txBody>
      </p:sp>
      <p:sp>
        <p:nvSpPr>
          <p:cNvPr id="1406979" name="Rectangle 3"/>
          <p:cNvSpPr>
            <a:spLocks noGrp="1" noChangeArrowheads="1"/>
          </p:cNvSpPr>
          <p:nvPr>
            <p:ph type="body" idx="1"/>
          </p:nvPr>
        </p:nvSpPr>
        <p:spPr>
          <a:xfrm>
            <a:off x="366713" y="1446213"/>
            <a:ext cx="8991600" cy="4724400"/>
          </a:xfrm>
        </p:spPr>
        <p:txBody>
          <a:bodyPr/>
          <a:lstStyle/>
          <a:p>
            <a:r>
              <a:rPr lang="en-US">
                <a:latin typeface="Times New Roman" charset="0"/>
              </a:rPr>
              <a:t>Gadolinium</a:t>
            </a:r>
          </a:p>
          <a:p>
            <a:r>
              <a:rPr lang="en-US">
                <a:latin typeface="Times New Roman" charset="0"/>
              </a:rPr>
              <a:t>can be injected to enhance contrast  (usually in T1 images); hastens T1 recovery making image brighter</a:t>
            </a:r>
          </a:p>
        </p:txBody>
      </p:sp>
      <p:pic>
        <p:nvPicPr>
          <p:cNvPr id="56324" name="Picture 7" descr="pt089mr3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3713" y="3259138"/>
            <a:ext cx="44196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6" name="Organization Chart 14"/>
          <p:cNvGrpSpPr>
            <a:grpSpLocks noChangeAspect="1"/>
          </p:cNvGrpSpPr>
          <p:nvPr/>
        </p:nvGrpSpPr>
        <p:grpSpPr bwMode="auto">
          <a:xfrm>
            <a:off x="0" y="760413"/>
            <a:ext cx="9205913" cy="6027737"/>
            <a:chOff x="1345" y="1201"/>
            <a:chExt cx="4752" cy="2016"/>
          </a:xfrm>
        </p:grpSpPr>
        <p:sp>
          <p:nvSpPr>
            <p:cNvPr id="1027" name="AutoShape 13"/>
            <p:cNvSpPr>
              <a:spLocks noChangeAspect="1" noChangeArrowheads="1" noTextEdit="1"/>
            </p:cNvSpPr>
            <p:nvPr/>
          </p:nvSpPr>
          <p:spPr bwMode="auto">
            <a:xfrm>
              <a:off x="1345" y="1201"/>
              <a:ext cx="4752"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1028" name="_s1028"/>
            <p:cNvCxnSpPr>
              <a:cxnSpLocks noChangeShapeType="1"/>
              <a:stCxn id="1054" idx="1"/>
              <a:endCxn id="1042" idx="2"/>
            </p:cNvCxnSpPr>
            <p:nvPr/>
          </p:nvCxnSpPr>
          <p:spPr bwMode="auto">
            <a:xfrm rot="10800000">
              <a:off x="1777" y="1921"/>
              <a:ext cx="144" cy="1152"/>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9" name="_s1029"/>
            <p:cNvCxnSpPr>
              <a:cxnSpLocks noChangeShapeType="1"/>
              <a:stCxn id="1053" idx="1"/>
              <a:endCxn id="1042" idx="2"/>
            </p:cNvCxnSpPr>
            <p:nvPr/>
          </p:nvCxnSpPr>
          <p:spPr bwMode="auto">
            <a:xfrm rot="10800000">
              <a:off x="1777" y="1921"/>
              <a:ext cx="144"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30" name="_s1030"/>
            <p:cNvCxnSpPr>
              <a:cxnSpLocks noChangeShapeType="1"/>
              <a:stCxn id="1052" idx="1"/>
              <a:endCxn id="1048" idx="2"/>
            </p:cNvCxnSpPr>
            <p:nvPr/>
          </p:nvCxnSpPr>
          <p:spPr bwMode="auto">
            <a:xfrm rot="10800000">
              <a:off x="5090" y="2353"/>
              <a:ext cx="143"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31" name="_s1031"/>
            <p:cNvCxnSpPr>
              <a:cxnSpLocks noChangeShapeType="1"/>
              <a:stCxn id="1051" idx="1"/>
              <a:endCxn id="1048" idx="2"/>
            </p:cNvCxnSpPr>
            <p:nvPr/>
          </p:nvCxnSpPr>
          <p:spPr bwMode="auto">
            <a:xfrm rot="10800000">
              <a:off x="5090" y="2353"/>
              <a:ext cx="143"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32" name="_s1032"/>
            <p:cNvCxnSpPr>
              <a:cxnSpLocks noChangeShapeType="1"/>
              <a:stCxn id="1050" idx="3"/>
              <a:endCxn id="1048" idx="2"/>
            </p:cNvCxnSpPr>
            <p:nvPr/>
          </p:nvCxnSpPr>
          <p:spPr bwMode="auto">
            <a:xfrm flipV="1">
              <a:off x="4945" y="2353"/>
              <a:ext cx="145"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33" name="_s1033"/>
            <p:cNvCxnSpPr>
              <a:cxnSpLocks noChangeShapeType="1"/>
              <a:stCxn id="1049" idx="3"/>
              <a:endCxn id="1048" idx="2"/>
            </p:cNvCxnSpPr>
            <p:nvPr/>
          </p:nvCxnSpPr>
          <p:spPr bwMode="auto">
            <a:xfrm flipV="1">
              <a:off x="4945" y="2353"/>
              <a:ext cx="145"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34" name="_s1034"/>
            <p:cNvCxnSpPr>
              <a:cxnSpLocks noChangeShapeType="1"/>
              <a:stCxn id="1048" idx="0"/>
              <a:endCxn id="1044" idx="2"/>
            </p:cNvCxnSpPr>
            <p:nvPr/>
          </p:nvCxnSpPr>
          <p:spPr bwMode="auto">
            <a:xfrm rot="5400000" flipH="1">
              <a:off x="5018" y="1992"/>
              <a:ext cx="144" cy="1"/>
            </a:xfrm>
            <a:prstGeom prst="bentConnector3">
              <a:avLst>
                <a:gd name="adj1" fmla="val 26569"/>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35" name="_s1035"/>
            <p:cNvCxnSpPr>
              <a:cxnSpLocks noChangeShapeType="1"/>
              <a:stCxn id="1047" idx="1"/>
              <a:endCxn id="1043" idx="2"/>
            </p:cNvCxnSpPr>
            <p:nvPr/>
          </p:nvCxnSpPr>
          <p:spPr bwMode="auto">
            <a:xfrm rot="10800000">
              <a:off x="2929" y="1921"/>
              <a:ext cx="144"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36" name="_s1036"/>
            <p:cNvCxnSpPr>
              <a:cxnSpLocks noChangeShapeType="1"/>
              <a:stCxn id="1046" idx="1"/>
              <a:endCxn id="1043" idx="2"/>
            </p:cNvCxnSpPr>
            <p:nvPr/>
          </p:nvCxnSpPr>
          <p:spPr bwMode="auto">
            <a:xfrm rot="10800000">
              <a:off x="2929" y="1921"/>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37" name="_s1037"/>
            <p:cNvCxnSpPr>
              <a:cxnSpLocks noChangeShapeType="1"/>
              <a:stCxn id="1045" idx="1"/>
              <a:endCxn id="1042" idx="2"/>
            </p:cNvCxnSpPr>
            <p:nvPr/>
          </p:nvCxnSpPr>
          <p:spPr bwMode="auto">
            <a:xfrm rot="10800000">
              <a:off x="1777" y="1921"/>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38" name="_s1038"/>
            <p:cNvCxnSpPr>
              <a:cxnSpLocks noChangeShapeType="1"/>
              <a:stCxn id="1044" idx="0"/>
              <a:endCxn id="1041" idx="2"/>
            </p:cNvCxnSpPr>
            <p:nvPr/>
          </p:nvCxnSpPr>
          <p:spPr bwMode="auto">
            <a:xfrm rot="5400000" flipH="1">
              <a:off x="4189" y="733"/>
              <a:ext cx="144" cy="1656"/>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39" name="_s1039"/>
            <p:cNvCxnSpPr>
              <a:cxnSpLocks noChangeShapeType="1"/>
              <a:stCxn id="1043" idx="0"/>
              <a:endCxn id="1041" idx="2"/>
            </p:cNvCxnSpPr>
            <p:nvPr/>
          </p:nvCxnSpPr>
          <p:spPr bwMode="auto">
            <a:xfrm rot="16200000">
              <a:off x="3109" y="1309"/>
              <a:ext cx="144" cy="504"/>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40" name="_s1040"/>
            <p:cNvCxnSpPr>
              <a:cxnSpLocks noChangeShapeType="1"/>
              <a:stCxn id="1042" idx="0"/>
              <a:endCxn id="1041" idx="2"/>
            </p:cNvCxnSpPr>
            <p:nvPr/>
          </p:nvCxnSpPr>
          <p:spPr bwMode="auto">
            <a:xfrm rot="16200000">
              <a:off x="2533" y="733"/>
              <a:ext cx="144" cy="1656"/>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1041" name="_s1041"/>
            <p:cNvSpPr>
              <a:spLocks noChangeArrowheads="1"/>
            </p:cNvSpPr>
            <p:nvPr/>
          </p:nvSpPr>
          <p:spPr bwMode="auto">
            <a:xfrm>
              <a:off x="3001" y="1201"/>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Neuroimaging Methods</a:t>
              </a:r>
            </a:p>
          </p:txBody>
        </p:sp>
        <p:sp>
          <p:nvSpPr>
            <p:cNvPr id="1042" name="_s1042"/>
            <p:cNvSpPr>
              <a:spLocks noChangeArrowheads="1"/>
            </p:cNvSpPr>
            <p:nvPr/>
          </p:nvSpPr>
          <p:spPr bwMode="auto">
            <a:xfrm>
              <a:off x="1345"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External Ionizing Radiation</a:t>
              </a:r>
            </a:p>
          </p:txBody>
        </p:sp>
        <p:sp>
          <p:nvSpPr>
            <p:cNvPr id="1043" name="_s1043"/>
            <p:cNvSpPr>
              <a:spLocks noChangeArrowheads="1"/>
            </p:cNvSpPr>
            <p:nvPr/>
          </p:nvSpPr>
          <p:spPr bwMode="auto">
            <a:xfrm>
              <a:off x="2497"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Internal Ionizing Radiation</a:t>
              </a:r>
            </a:p>
          </p:txBody>
        </p:sp>
        <p:sp>
          <p:nvSpPr>
            <p:cNvPr id="1044" name="_s1044"/>
            <p:cNvSpPr>
              <a:spLocks noChangeArrowheads="1"/>
            </p:cNvSpPr>
            <p:nvPr/>
          </p:nvSpPr>
          <p:spPr bwMode="auto">
            <a:xfrm>
              <a:off x="4657"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Non-ionizing radiation</a:t>
              </a:r>
            </a:p>
            <a:p>
              <a:pPr algn="ctr"/>
              <a:r>
                <a:rPr lang="en-US" sz="1500" b="1">
                  <a:latin typeface="Arial Narrow" charset="0"/>
                </a:rPr>
                <a:t>(Radio Waves)</a:t>
              </a:r>
            </a:p>
          </p:txBody>
        </p:sp>
        <p:sp>
          <p:nvSpPr>
            <p:cNvPr id="1045" name="_s1045"/>
            <p:cNvSpPr>
              <a:spLocks noChangeArrowheads="1"/>
            </p:cNvSpPr>
            <p:nvPr/>
          </p:nvSpPr>
          <p:spPr bwMode="auto">
            <a:xfrm>
              <a:off x="1921" y="2065"/>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CT</a:t>
              </a:r>
            </a:p>
          </p:txBody>
        </p:sp>
        <p:sp>
          <p:nvSpPr>
            <p:cNvPr id="1046" name="_s1046"/>
            <p:cNvSpPr>
              <a:spLocks noChangeArrowheads="1"/>
            </p:cNvSpPr>
            <p:nvPr/>
          </p:nvSpPr>
          <p:spPr bwMode="auto">
            <a:xfrm>
              <a:off x="3073" y="2065"/>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PET</a:t>
              </a:r>
            </a:p>
          </p:txBody>
        </p:sp>
        <p:sp>
          <p:nvSpPr>
            <p:cNvPr id="1047" name="_s1047"/>
            <p:cNvSpPr>
              <a:spLocks noChangeArrowheads="1"/>
            </p:cNvSpPr>
            <p:nvPr/>
          </p:nvSpPr>
          <p:spPr bwMode="auto">
            <a:xfrm>
              <a:off x="3073"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SPECT</a:t>
              </a:r>
            </a:p>
          </p:txBody>
        </p:sp>
        <p:sp>
          <p:nvSpPr>
            <p:cNvPr id="1048" name="_s1048"/>
            <p:cNvSpPr>
              <a:spLocks noChangeArrowheads="1"/>
            </p:cNvSpPr>
            <p:nvPr/>
          </p:nvSpPr>
          <p:spPr bwMode="auto">
            <a:xfrm>
              <a:off x="4658" y="2065"/>
              <a:ext cx="863"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MRI</a:t>
              </a:r>
            </a:p>
          </p:txBody>
        </p:sp>
        <p:sp>
          <p:nvSpPr>
            <p:cNvPr id="1049" name="_s1049"/>
            <p:cNvSpPr>
              <a:spLocks noChangeArrowheads="1"/>
            </p:cNvSpPr>
            <p:nvPr/>
          </p:nvSpPr>
          <p:spPr bwMode="auto">
            <a:xfrm>
              <a:off x="4081"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fMRI</a:t>
              </a:r>
            </a:p>
          </p:txBody>
        </p:sp>
        <p:sp>
          <p:nvSpPr>
            <p:cNvPr id="1050" name="_s1050"/>
            <p:cNvSpPr>
              <a:spLocks noChangeArrowheads="1"/>
            </p:cNvSpPr>
            <p:nvPr/>
          </p:nvSpPr>
          <p:spPr bwMode="auto">
            <a:xfrm>
              <a:off x="4081" y="2929"/>
              <a:ext cx="864" cy="287"/>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Diffusion Imaging (DWI/DTI)</a:t>
              </a:r>
            </a:p>
            <a:p>
              <a:pPr algn="ctr"/>
              <a:endParaRPr lang="en-US" sz="1500" b="1">
                <a:latin typeface="Arial Narrow" charset="0"/>
              </a:endParaRPr>
            </a:p>
          </p:txBody>
        </p:sp>
        <p:sp>
          <p:nvSpPr>
            <p:cNvPr id="1051" name="_s1051"/>
            <p:cNvSpPr>
              <a:spLocks noChangeArrowheads="1"/>
            </p:cNvSpPr>
            <p:nvPr/>
          </p:nvSpPr>
          <p:spPr bwMode="auto">
            <a:xfrm>
              <a:off x="5233"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 Angiography</a:t>
              </a:r>
            </a:p>
          </p:txBody>
        </p:sp>
        <p:sp>
          <p:nvSpPr>
            <p:cNvPr id="1052" name="_s1052"/>
            <p:cNvSpPr>
              <a:spLocks noChangeArrowheads="1"/>
            </p:cNvSpPr>
            <p:nvPr/>
          </p:nvSpPr>
          <p:spPr bwMode="auto">
            <a:xfrm>
              <a:off x="5233" y="292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 Spectroscopy</a:t>
              </a:r>
            </a:p>
          </p:txBody>
        </p:sp>
        <p:sp>
          <p:nvSpPr>
            <p:cNvPr id="1053" name="_s1053"/>
            <p:cNvSpPr>
              <a:spLocks noChangeArrowheads="1"/>
            </p:cNvSpPr>
            <p:nvPr/>
          </p:nvSpPr>
          <p:spPr bwMode="auto">
            <a:xfrm>
              <a:off x="1921"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Angiogram/</a:t>
              </a:r>
            </a:p>
            <a:p>
              <a:pPr algn="ctr"/>
              <a:r>
                <a:rPr lang="en-US" sz="1500" b="1">
                  <a:latin typeface="Arial Narrow" charset="0"/>
                </a:rPr>
                <a:t>Arteriogram</a:t>
              </a:r>
            </a:p>
          </p:txBody>
        </p:sp>
        <p:sp>
          <p:nvSpPr>
            <p:cNvPr id="1054" name="_s1054"/>
            <p:cNvSpPr>
              <a:spLocks noChangeArrowheads="1"/>
            </p:cNvSpPr>
            <p:nvPr/>
          </p:nvSpPr>
          <p:spPr bwMode="auto">
            <a:xfrm>
              <a:off x="1921" y="292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X-Ray </a:t>
              </a:r>
            </a:p>
            <a:p>
              <a:pPr algn="ctr"/>
              <a:r>
                <a:rPr lang="en-US" sz="1500" b="1">
                  <a:latin typeface="Arial Narrow" charset="0"/>
                </a:rPr>
                <a:t>(radiograph)</a:t>
              </a:r>
            </a:p>
          </p:txBody>
        </p:sp>
      </p:grpSp>
      <p:sp>
        <p:nvSpPr>
          <p:cNvPr id="1062" name="Rectangle 2"/>
          <p:cNvSpPr>
            <a:spLocks noGrp="1" noChangeArrowheads="1"/>
          </p:cNvSpPr>
          <p:nvPr>
            <p:ph type="title"/>
          </p:nvPr>
        </p:nvSpPr>
        <p:spPr>
          <a:xfrm>
            <a:off x="214313" y="227013"/>
            <a:ext cx="7599362" cy="477837"/>
          </a:xfrm>
        </p:spPr>
        <p:txBody>
          <a:bodyPr/>
          <a:lstStyle/>
          <a:p>
            <a:r>
              <a:rPr lang="en-US" sz="3000">
                <a:latin typeface="Arial" charset="0"/>
              </a:rPr>
              <a:t>Taxonomy of Neuroimaging Methods</a:t>
            </a:r>
          </a:p>
        </p:txBody>
      </p:sp>
      <p:grpSp>
        <p:nvGrpSpPr>
          <p:cNvPr id="1055" name="Organization Chart 5"/>
          <p:cNvGrpSpPr>
            <a:grpSpLocks noChangeAspect="1"/>
          </p:cNvGrpSpPr>
          <p:nvPr/>
        </p:nvGrpSpPr>
        <p:grpSpPr bwMode="auto">
          <a:xfrm>
            <a:off x="7072313" y="227013"/>
            <a:ext cx="2803525" cy="1401762"/>
            <a:chOff x="1345" y="1201"/>
            <a:chExt cx="1872" cy="720"/>
          </a:xfrm>
        </p:grpSpPr>
        <p:sp>
          <p:nvSpPr>
            <p:cNvPr id="1056" name="AutoShape 4"/>
            <p:cNvSpPr>
              <a:spLocks noChangeAspect="1" noChangeArrowheads="1" noTextEdit="1"/>
            </p:cNvSpPr>
            <p:nvPr/>
          </p:nvSpPr>
          <p:spPr bwMode="auto">
            <a:xfrm>
              <a:off x="1345" y="1201"/>
              <a:ext cx="1872"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1057" name="_s1057"/>
            <p:cNvCxnSpPr>
              <a:cxnSpLocks noChangeShapeType="1"/>
              <a:stCxn id="1061" idx="0"/>
              <a:endCxn id="1059" idx="2"/>
            </p:cNvCxnSpPr>
            <p:nvPr/>
          </p:nvCxnSpPr>
          <p:spPr bwMode="auto">
            <a:xfrm rot="5400000" flipH="1">
              <a:off x="2461" y="1309"/>
              <a:ext cx="144" cy="504"/>
            </a:xfrm>
            <a:prstGeom prst="bentConnector3">
              <a:avLst>
                <a:gd name="adj1" fmla="val 32727"/>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58" name="_s1058"/>
            <p:cNvCxnSpPr>
              <a:cxnSpLocks noChangeShapeType="1"/>
              <a:stCxn id="1060" idx="0"/>
              <a:endCxn id="1059" idx="2"/>
            </p:cNvCxnSpPr>
            <p:nvPr/>
          </p:nvCxnSpPr>
          <p:spPr bwMode="auto">
            <a:xfrm rot="16200000">
              <a:off x="1957" y="1309"/>
              <a:ext cx="144" cy="504"/>
            </a:xfrm>
            <a:prstGeom prst="bentConnector3">
              <a:avLst>
                <a:gd name="adj1" fmla="val 32727"/>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1059" name="_s1059"/>
            <p:cNvSpPr>
              <a:spLocks noChangeArrowheads="1"/>
            </p:cNvSpPr>
            <p:nvPr/>
          </p:nvSpPr>
          <p:spPr bwMode="auto">
            <a:xfrm>
              <a:off x="1849" y="1201"/>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Accessory (non-imaging) </a:t>
              </a:r>
            </a:p>
            <a:p>
              <a:pPr algn="ctr"/>
              <a:r>
                <a:rPr lang="en-US" sz="1100" b="1">
                  <a:latin typeface="Arial Narrow" charset="0"/>
                </a:rPr>
                <a:t>Methods</a:t>
              </a:r>
            </a:p>
          </p:txBody>
        </p:sp>
        <p:sp>
          <p:nvSpPr>
            <p:cNvPr id="1060" name="_s1060"/>
            <p:cNvSpPr>
              <a:spLocks noChangeArrowheads="1"/>
            </p:cNvSpPr>
            <p:nvPr/>
          </p:nvSpPr>
          <p:spPr bwMode="auto">
            <a:xfrm>
              <a:off x="1345" y="1633"/>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MEG</a:t>
              </a:r>
            </a:p>
          </p:txBody>
        </p:sp>
        <p:sp>
          <p:nvSpPr>
            <p:cNvPr id="1061" name="_s1061"/>
            <p:cNvSpPr>
              <a:spLocks noChangeArrowheads="1"/>
            </p:cNvSpPr>
            <p:nvPr/>
          </p:nvSpPr>
          <p:spPr bwMode="auto">
            <a:xfrm>
              <a:off x="2353" y="1633"/>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EEG</a:t>
              </a: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900113" y="0"/>
            <a:ext cx="8077200" cy="1060450"/>
          </a:xfrm>
        </p:spPr>
        <p:txBody>
          <a:bodyPr/>
          <a:lstStyle/>
          <a:p>
            <a:r>
              <a:rPr lang="en-US">
                <a:latin typeface="Arial" charset="0"/>
              </a:rPr>
              <a:t>Clinical Applications: Multiple Sclerosis</a:t>
            </a:r>
          </a:p>
        </p:txBody>
      </p:sp>
      <p:sp>
        <p:nvSpPr>
          <p:cNvPr id="3" name="Content Placeholder 2"/>
          <p:cNvSpPr>
            <a:spLocks noGrp="1"/>
          </p:cNvSpPr>
          <p:nvPr>
            <p:ph idx="1"/>
          </p:nvPr>
        </p:nvSpPr>
        <p:spPr>
          <a:xfrm>
            <a:off x="290513" y="1674813"/>
            <a:ext cx="3505200" cy="4648200"/>
          </a:xfrm>
        </p:spPr>
        <p:txBody>
          <a:bodyPr/>
          <a:lstStyle/>
          <a:p>
            <a:r>
              <a:rPr lang="en-US">
                <a:latin typeface="Times New Roman" charset="0"/>
              </a:rPr>
              <a:t>T2 is best for seeing white matter abnormalities</a:t>
            </a:r>
          </a:p>
        </p:txBody>
      </p:sp>
      <p:pic>
        <p:nvPicPr>
          <p:cNvPr id="57348"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913" y="1065213"/>
            <a:ext cx="57150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atin typeface="Arial" charset="0"/>
              </a:rPr>
              <a:t>Bonus—Shelf Exam Question</a:t>
            </a:r>
          </a:p>
        </p:txBody>
      </p:sp>
      <p:sp>
        <p:nvSpPr>
          <p:cNvPr id="58371" name="Rectangle 3"/>
          <p:cNvSpPr>
            <a:spLocks noChangeArrowheads="1"/>
          </p:cNvSpPr>
          <p:nvPr/>
        </p:nvSpPr>
        <p:spPr bwMode="auto">
          <a:xfrm>
            <a:off x="1281113" y="1522413"/>
            <a:ext cx="752157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t>A 53-year-old woman dies 4 days after an automobile</a:t>
            </a:r>
          </a:p>
          <a:p>
            <a:r>
              <a:rPr lang="en-US" sz="2400"/>
              <a:t>collision. She sustained multiple injuries including a</a:t>
            </a:r>
          </a:p>
          <a:p>
            <a:r>
              <a:rPr lang="en-US" sz="2400"/>
              <a:t>femoral fracture. Widespread petechiae are found in the</a:t>
            </a:r>
          </a:p>
          <a:p>
            <a:r>
              <a:rPr lang="en-US" sz="2400"/>
              <a:t>cerebral white matter at autopsy. Which of the following is</a:t>
            </a:r>
          </a:p>
          <a:p>
            <a:r>
              <a:rPr lang="en-US" sz="2400"/>
              <a:t>the most likely cause of these findings?</a:t>
            </a:r>
          </a:p>
          <a:p>
            <a:r>
              <a:rPr lang="en-US" sz="2400"/>
              <a:t>(A) Acute respiratory distress syndrome</a:t>
            </a:r>
          </a:p>
          <a:p>
            <a:r>
              <a:rPr lang="en-US" sz="2400"/>
              <a:t>(B) Contrecoup injury</a:t>
            </a:r>
          </a:p>
          <a:p>
            <a:r>
              <a:rPr lang="en-US" sz="2400"/>
              <a:t>(C) Fat embolization</a:t>
            </a:r>
          </a:p>
          <a:p>
            <a:r>
              <a:rPr lang="en-US" sz="2400"/>
              <a:t>(D) Septicemia</a:t>
            </a:r>
          </a:p>
          <a:p>
            <a:r>
              <a:rPr lang="en-US" sz="2400"/>
              <a:t>(E) Subdural hematoma</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atin typeface="Arial" charset="0"/>
              </a:rPr>
              <a:t>Fat emboli (FLAIR T2)</a:t>
            </a:r>
          </a:p>
        </p:txBody>
      </p:sp>
      <p:pic>
        <p:nvPicPr>
          <p:cNvPr id="59395" name="Picture 2" descr="\\.psf\MacHome\Work\Teaching\MedicalNeuroscience\200804005.ti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9313" y="1370013"/>
            <a:ext cx="4953000"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atin typeface="Arial" charset="0"/>
              </a:rPr>
              <a:t>Scanner as computer…	</a:t>
            </a:r>
          </a:p>
        </p:txBody>
      </p:sp>
      <p:sp>
        <p:nvSpPr>
          <p:cNvPr id="1400835" name="Rectangle 3"/>
          <p:cNvSpPr>
            <a:spLocks noGrp="1" noChangeArrowheads="1"/>
          </p:cNvSpPr>
          <p:nvPr>
            <p:ph type="body" idx="1"/>
          </p:nvPr>
        </p:nvSpPr>
        <p:spPr/>
        <p:txBody>
          <a:bodyPr/>
          <a:lstStyle/>
          <a:p>
            <a:r>
              <a:rPr lang="en-US">
                <a:latin typeface="Times New Roman" charset="0"/>
              </a:rPr>
              <a:t>pulse sequences are software</a:t>
            </a:r>
          </a:p>
        </p:txBody>
      </p:sp>
      <p:sp>
        <p:nvSpPr>
          <p:cNvPr id="60420" name="Text Box 4"/>
          <p:cNvSpPr txBox="1">
            <a:spLocks noChangeArrowheads="1"/>
          </p:cNvSpPr>
          <p:nvPr/>
        </p:nvSpPr>
        <p:spPr bwMode="auto">
          <a:xfrm>
            <a:off x="1814513" y="3351213"/>
            <a:ext cx="72390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spcBef>
                <a:spcPct val="50000"/>
              </a:spcBef>
            </a:pPr>
            <a:r>
              <a:rPr lang="en-US" sz="2000"/>
              <a:t>CT vs MRI</a:t>
            </a:r>
          </a:p>
          <a:p>
            <a:pPr>
              <a:spcBef>
                <a:spcPct val="50000"/>
              </a:spcBef>
            </a:pPr>
            <a:endParaRPr lang="en-US" sz="2000"/>
          </a:p>
          <a:p>
            <a:pPr>
              <a:spcBef>
                <a:spcPct val="50000"/>
              </a:spcBef>
            </a:pPr>
            <a:r>
              <a:rPr lang="en-US" sz="2000"/>
              <a:t>TV with one channel (not that much good on)</a:t>
            </a:r>
          </a:p>
          <a:p>
            <a:pPr>
              <a:spcBef>
                <a:spcPct val="50000"/>
              </a:spcBef>
            </a:pPr>
            <a:r>
              <a:rPr lang="en-US" sz="2000"/>
              <a:t>vs.</a:t>
            </a:r>
          </a:p>
          <a:p>
            <a:pPr>
              <a:spcBef>
                <a:spcPct val="50000"/>
              </a:spcBef>
            </a:pPr>
            <a:r>
              <a:rPr lang="en-US" sz="2000"/>
              <a:t>Computer that can run lots of programs (takes longer to boot up, but get more for it)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Organization Chart 2"/>
          <p:cNvGrpSpPr>
            <a:grpSpLocks noChangeAspect="1"/>
          </p:cNvGrpSpPr>
          <p:nvPr/>
        </p:nvGrpSpPr>
        <p:grpSpPr bwMode="auto">
          <a:xfrm>
            <a:off x="0" y="760413"/>
            <a:ext cx="9205913" cy="6027737"/>
            <a:chOff x="1345" y="1201"/>
            <a:chExt cx="4752" cy="2016"/>
          </a:xfrm>
        </p:grpSpPr>
        <p:sp>
          <p:nvSpPr>
            <p:cNvPr id="10243" name="AutoShape 3"/>
            <p:cNvSpPr>
              <a:spLocks noChangeAspect="1" noChangeArrowheads="1" noTextEdit="1"/>
            </p:cNvSpPr>
            <p:nvPr/>
          </p:nvSpPr>
          <p:spPr bwMode="auto">
            <a:xfrm>
              <a:off x="1345" y="1201"/>
              <a:ext cx="4752"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10244" name="_s10244"/>
            <p:cNvCxnSpPr>
              <a:cxnSpLocks noChangeShapeType="1"/>
              <a:stCxn id="10270" idx="1"/>
              <a:endCxn id="10258" idx="2"/>
            </p:cNvCxnSpPr>
            <p:nvPr/>
          </p:nvCxnSpPr>
          <p:spPr bwMode="auto">
            <a:xfrm rot="10800000">
              <a:off x="1777" y="1921"/>
              <a:ext cx="144" cy="1152"/>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45" name="_s10245"/>
            <p:cNvCxnSpPr>
              <a:cxnSpLocks noChangeShapeType="1"/>
              <a:stCxn id="10269" idx="1"/>
              <a:endCxn id="10258" idx="2"/>
            </p:cNvCxnSpPr>
            <p:nvPr/>
          </p:nvCxnSpPr>
          <p:spPr bwMode="auto">
            <a:xfrm rot="10800000">
              <a:off x="1777" y="1921"/>
              <a:ext cx="144"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46" name="_s10246"/>
            <p:cNvCxnSpPr>
              <a:cxnSpLocks noChangeShapeType="1"/>
              <a:stCxn id="10268" idx="1"/>
              <a:endCxn id="10264" idx="2"/>
            </p:cNvCxnSpPr>
            <p:nvPr/>
          </p:nvCxnSpPr>
          <p:spPr bwMode="auto">
            <a:xfrm rot="10800000">
              <a:off x="5090" y="2353"/>
              <a:ext cx="143"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47" name="_s10247"/>
            <p:cNvCxnSpPr>
              <a:cxnSpLocks noChangeShapeType="1"/>
              <a:stCxn id="10267" idx="1"/>
              <a:endCxn id="10264" idx="2"/>
            </p:cNvCxnSpPr>
            <p:nvPr/>
          </p:nvCxnSpPr>
          <p:spPr bwMode="auto">
            <a:xfrm rot="10800000">
              <a:off x="5090" y="2353"/>
              <a:ext cx="143"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48" name="_s10248"/>
            <p:cNvCxnSpPr>
              <a:cxnSpLocks noChangeShapeType="1"/>
              <a:stCxn id="10266" idx="3"/>
              <a:endCxn id="10264" idx="2"/>
            </p:cNvCxnSpPr>
            <p:nvPr/>
          </p:nvCxnSpPr>
          <p:spPr bwMode="auto">
            <a:xfrm flipV="1">
              <a:off x="4945" y="2353"/>
              <a:ext cx="145"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49" name="_s10249"/>
            <p:cNvCxnSpPr>
              <a:cxnSpLocks noChangeShapeType="1"/>
              <a:stCxn id="10265" idx="3"/>
              <a:endCxn id="10264" idx="2"/>
            </p:cNvCxnSpPr>
            <p:nvPr/>
          </p:nvCxnSpPr>
          <p:spPr bwMode="auto">
            <a:xfrm flipV="1">
              <a:off x="4945" y="2353"/>
              <a:ext cx="145"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50" name="_s10250"/>
            <p:cNvCxnSpPr>
              <a:cxnSpLocks noChangeShapeType="1"/>
              <a:stCxn id="10264" idx="0"/>
              <a:endCxn id="10260" idx="2"/>
            </p:cNvCxnSpPr>
            <p:nvPr/>
          </p:nvCxnSpPr>
          <p:spPr bwMode="auto">
            <a:xfrm rot="5400000" flipH="1">
              <a:off x="5018" y="1992"/>
              <a:ext cx="144" cy="1"/>
            </a:xfrm>
            <a:prstGeom prst="bentConnector3">
              <a:avLst>
                <a:gd name="adj1" fmla="val 26569"/>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51" name="_s10251"/>
            <p:cNvCxnSpPr>
              <a:cxnSpLocks noChangeShapeType="1"/>
              <a:stCxn id="10263" idx="1"/>
              <a:endCxn id="10259" idx="2"/>
            </p:cNvCxnSpPr>
            <p:nvPr/>
          </p:nvCxnSpPr>
          <p:spPr bwMode="auto">
            <a:xfrm rot="10800000">
              <a:off x="2929" y="1921"/>
              <a:ext cx="144"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52" name="_s10252"/>
            <p:cNvCxnSpPr>
              <a:cxnSpLocks noChangeShapeType="1"/>
              <a:stCxn id="10262" idx="1"/>
              <a:endCxn id="10259" idx="2"/>
            </p:cNvCxnSpPr>
            <p:nvPr/>
          </p:nvCxnSpPr>
          <p:spPr bwMode="auto">
            <a:xfrm rot="10800000">
              <a:off x="2929" y="1921"/>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53" name="_s10253"/>
            <p:cNvCxnSpPr>
              <a:cxnSpLocks noChangeShapeType="1"/>
              <a:stCxn id="10261" idx="1"/>
              <a:endCxn id="10258" idx="2"/>
            </p:cNvCxnSpPr>
            <p:nvPr/>
          </p:nvCxnSpPr>
          <p:spPr bwMode="auto">
            <a:xfrm rot="10800000">
              <a:off x="1777" y="1921"/>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54" name="_s10254"/>
            <p:cNvCxnSpPr>
              <a:cxnSpLocks noChangeShapeType="1"/>
              <a:stCxn id="10260" idx="0"/>
              <a:endCxn id="10257" idx="2"/>
            </p:cNvCxnSpPr>
            <p:nvPr/>
          </p:nvCxnSpPr>
          <p:spPr bwMode="auto">
            <a:xfrm rot="5400000" flipH="1">
              <a:off x="4189" y="733"/>
              <a:ext cx="144" cy="1656"/>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55" name="_s10255"/>
            <p:cNvCxnSpPr>
              <a:cxnSpLocks noChangeShapeType="1"/>
              <a:stCxn id="10259" idx="0"/>
              <a:endCxn id="10257" idx="2"/>
            </p:cNvCxnSpPr>
            <p:nvPr/>
          </p:nvCxnSpPr>
          <p:spPr bwMode="auto">
            <a:xfrm rot="16200000">
              <a:off x="3109" y="1309"/>
              <a:ext cx="144" cy="504"/>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56" name="_s10256"/>
            <p:cNvCxnSpPr>
              <a:cxnSpLocks noChangeShapeType="1"/>
              <a:stCxn id="10258" idx="0"/>
              <a:endCxn id="10257" idx="2"/>
            </p:cNvCxnSpPr>
            <p:nvPr/>
          </p:nvCxnSpPr>
          <p:spPr bwMode="auto">
            <a:xfrm rot="16200000">
              <a:off x="2533" y="733"/>
              <a:ext cx="144" cy="1656"/>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10257" name="_s10257"/>
            <p:cNvSpPr>
              <a:spLocks noChangeArrowheads="1"/>
            </p:cNvSpPr>
            <p:nvPr/>
          </p:nvSpPr>
          <p:spPr bwMode="auto">
            <a:xfrm>
              <a:off x="3001" y="1201"/>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Neuroimaging Methods</a:t>
              </a:r>
            </a:p>
          </p:txBody>
        </p:sp>
        <p:sp>
          <p:nvSpPr>
            <p:cNvPr id="10258" name="_s10258"/>
            <p:cNvSpPr>
              <a:spLocks noChangeArrowheads="1"/>
            </p:cNvSpPr>
            <p:nvPr/>
          </p:nvSpPr>
          <p:spPr bwMode="auto">
            <a:xfrm>
              <a:off x="1345"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External Ionizing Radiation</a:t>
              </a:r>
            </a:p>
          </p:txBody>
        </p:sp>
        <p:sp>
          <p:nvSpPr>
            <p:cNvPr id="10259" name="_s10259"/>
            <p:cNvSpPr>
              <a:spLocks noChangeArrowheads="1"/>
            </p:cNvSpPr>
            <p:nvPr/>
          </p:nvSpPr>
          <p:spPr bwMode="auto">
            <a:xfrm>
              <a:off x="2497"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Internal Ionizing Radiation</a:t>
              </a:r>
            </a:p>
          </p:txBody>
        </p:sp>
        <p:sp>
          <p:nvSpPr>
            <p:cNvPr id="10260" name="_s10260"/>
            <p:cNvSpPr>
              <a:spLocks noChangeArrowheads="1"/>
            </p:cNvSpPr>
            <p:nvPr/>
          </p:nvSpPr>
          <p:spPr bwMode="auto">
            <a:xfrm>
              <a:off x="4657"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Non-ionizing radiation</a:t>
              </a:r>
            </a:p>
            <a:p>
              <a:pPr algn="ctr"/>
              <a:r>
                <a:rPr lang="en-US" sz="1500" b="1">
                  <a:latin typeface="Arial Narrow" charset="0"/>
                </a:rPr>
                <a:t>(Radio Waves)</a:t>
              </a:r>
            </a:p>
          </p:txBody>
        </p:sp>
        <p:sp>
          <p:nvSpPr>
            <p:cNvPr id="10261" name="_s10261"/>
            <p:cNvSpPr>
              <a:spLocks noChangeArrowheads="1"/>
            </p:cNvSpPr>
            <p:nvPr/>
          </p:nvSpPr>
          <p:spPr bwMode="auto">
            <a:xfrm>
              <a:off x="1921" y="2065"/>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CT</a:t>
              </a:r>
            </a:p>
          </p:txBody>
        </p:sp>
        <p:sp>
          <p:nvSpPr>
            <p:cNvPr id="10262" name="_s10262"/>
            <p:cNvSpPr>
              <a:spLocks noChangeArrowheads="1"/>
            </p:cNvSpPr>
            <p:nvPr/>
          </p:nvSpPr>
          <p:spPr bwMode="auto">
            <a:xfrm>
              <a:off x="3073" y="2065"/>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PET</a:t>
              </a:r>
            </a:p>
          </p:txBody>
        </p:sp>
        <p:sp>
          <p:nvSpPr>
            <p:cNvPr id="10263" name="_s10263"/>
            <p:cNvSpPr>
              <a:spLocks noChangeArrowheads="1"/>
            </p:cNvSpPr>
            <p:nvPr/>
          </p:nvSpPr>
          <p:spPr bwMode="auto">
            <a:xfrm>
              <a:off x="3073"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SPECT</a:t>
              </a:r>
            </a:p>
          </p:txBody>
        </p:sp>
        <p:sp>
          <p:nvSpPr>
            <p:cNvPr id="10264" name="_s10264"/>
            <p:cNvSpPr>
              <a:spLocks noChangeArrowheads="1"/>
            </p:cNvSpPr>
            <p:nvPr/>
          </p:nvSpPr>
          <p:spPr bwMode="auto">
            <a:xfrm>
              <a:off x="4658" y="2065"/>
              <a:ext cx="863"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MRI</a:t>
              </a:r>
            </a:p>
          </p:txBody>
        </p:sp>
        <p:sp>
          <p:nvSpPr>
            <p:cNvPr id="10265" name="_s10265"/>
            <p:cNvSpPr>
              <a:spLocks noChangeArrowheads="1"/>
            </p:cNvSpPr>
            <p:nvPr/>
          </p:nvSpPr>
          <p:spPr bwMode="auto">
            <a:xfrm>
              <a:off x="4081"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fMRI</a:t>
              </a:r>
            </a:p>
          </p:txBody>
        </p:sp>
        <p:sp>
          <p:nvSpPr>
            <p:cNvPr id="10266" name="_s10266"/>
            <p:cNvSpPr>
              <a:spLocks noChangeArrowheads="1"/>
            </p:cNvSpPr>
            <p:nvPr/>
          </p:nvSpPr>
          <p:spPr bwMode="auto">
            <a:xfrm>
              <a:off x="4081" y="2929"/>
              <a:ext cx="864" cy="287"/>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Diffusion Imaging (DWI/DTI)</a:t>
              </a:r>
            </a:p>
            <a:p>
              <a:pPr algn="ctr"/>
              <a:endParaRPr lang="en-US" sz="1500" b="1">
                <a:latin typeface="Arial Narrow" charset="0"/>
              </a:endParaRPr>
            </a:p>
          </p:txBody>
        </p:sp>
        <p:sp>
          <p:nvSpPr>
            <p:cNvPr id="10267" name="_s10267"/>
            <p:cNvSpPr>
              <a:spLocks noChangeArrowheads="1"/>
            </p:cNvSpPr>
            <p:nvPr/>
          </p:nvSpPr>
          <p:spPr bwMode="auto">
            <a:xfrm>
              <a:off x="5233"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 Angiography</a:t>
              </a:r>
            </a:p>
          </p:txBody>
        </p:sp>
        <p:sp>
          <p:nvSpPr>
            <p:cNvPr id="10268" name="_s10268"/>
            <p:cNvSpPr>
              <a:spLocks noChangeArrowheads="1"/>
            </p:cNvSpPr>
            <p:nvPr/>
          </p:nvSpPr>
          <p:spPr bwMode="auto">
            <a:xfrm>
              <a:off x="5233" y="292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 Spectroscopy</a:t>
              </a:r>
            </a:p>
          </p:txBody>
        </p:sp>
        <p:sp>
          <p:nvSpPr>
            <p:cNvPr id="10269" name="_s10269"/>
            <p:cNvSpPr>
              <a:spLocks noChangeArrowheads="1"/>
            </p:cNvSpPr>
            <p:nvPr/>
          </p:nvSpPr>
          <p:spPr bwMode="auto">
            <a:xfrm>
              <a:off x="1921"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Angiogram/</a:t>
              </a:r>
            </a:p>
            <a:p>
              <a:pPr algn="ctr"/>
              <a:r>
                <a:rPr lang="en-US" sz="1500" b="1">
                  <a:latin typeface="Arial Narrow" charset="0"/>
                </a:rPr>
                <a:t>Arteriogram</a:t>
              </a:r>
            </a:p>
          </p:txBody>
        </p:sp>
        <p:sp>
          <p:nvSpPr>
            <p:cNvPr id="10270" name="_s10270"/>
            <p:cNvSpPr>
              <a:spLocks noChangeArrowheads="1"/>
            </p:cNvSpPr>
            <p:nvPr/>
          </p:nvSpPr>
          <p:spPr bwMode="auto">
            <a:xfrm>
              <a:off x="1921" y="292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X-Ray </a:t>
              </a:r>
            </a:p>
            <a:p>
              <a:pPr algn="ctr"/>
              <a:r>
                <a:rPr lang="en-US" sz="1500" b="1">
                  <a:latin typeface="Arial Narrow" charset="0"/>
                </a:rPr>
                <a:t>(radiograph)</a:t>
              </a:r>
            </a:p>
          </p:txBody>
        </p:sp>
      </p:grpSp>
      <p:grpSp>
        <p:nvGrpSpPr>
          <p:cNvPr id="10271" name="Organization Chart 31"/>
          <p:cNvGrpSpPr>
            <a:grpSpLocks noChangeAspect="1"/>
          </p:cNvGrpSpPr>
          <p:nvPr/>
        </p:nvGrpSpPr>
        <p:grpSpPr bwMode="auto">
          <a:xfrm>
            <a:off x="7072313" y="227013"/>
            <a:ext cx="2803525" cy="1401762"/>
            <a:chOff x="1345" y="1201"/>
            <a:chExt cx="1872" cy="720"/>
          </a:xfrm>
        </p:grpSpPr>
        <p:sp>
          <p:nvSpPr>
            <p:cNvPr id="10272" name="AutoShape 32"/>
            <p:cNvSpPr>
              <a:spLocks noChangeAspect="1" noChangeArrowheads="1" noTextEdit="1"/>
            </p:cNvSpPr>
            <p:nvPr/>
          </p:nvSpPr>
          <p:spPr bwMode="auto">
            <a:xfrm>
              <a:off x="1345" y="1201"/>
              <a:ext cx="1872"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10273" name="_s10273"/>
            <p:cNvCxnSpPr>
              <a:cxnSpLocks noChangeShapeType="1"/>
              <a:stCxn id="10277" idx="0"/>
              <a:endCxn id="10275" idx="2"/>
            </p:cNvCxnSpPr>
            <p:nvPr/>
          </p:nvCxnSpPr>
          <p:spPr bwMode="auto">
            <a:xfrm rot="5400000" flipH="1">
              <a:off x="2461" y="1309"/>
              <a:ext cx="144" cy="504"/>
            </a:xfrm>
            <a:prstGeom prst="bentConnector3">
              <a:avLst>
                <a:gd name="adj1" fmla="val 32727"/>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74" name="_s10274"/>
            <p:cNvCxnSpPr>
              <a:cxnSpLocks noChangeShapeType="1"/>
              <a:stCxn id="10276" idx="0"/>
              <a:endCxn id="10275" idx="2"/>
            </p:cNvCxnSpPr>
            <p:nvPr/>
          </p:nvCxnSpPr>
          <p:spPr bwMode="auto">
            <a:xfrm rot="16200000">
              <a:off x="1957" y="1309"/>
              <a:ext cx="144" cy="504"/>
            </a:xfrm>
            <a:prstGeom prst="bentConnector3">
              <a:avLst>
                <a:gd name="adj1" fmla="val 32727"/>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10275" name="_s10275"/>
            <p:cNvSpPr>
              <a:spLocks noChangeArrowheads="1"/>
            </p:cNvSpPr>
            <p:nvPr/>
          </p:nvSpPr>
          <p:spPr bwMode="auto">
            <a:xfrm>
              <a:off x="1849" y="1201"/>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Accessory (non-imaging) </a:t>
              </a:r>
            </a:p>
            <a:p>
              <a:pPr algn="ctr"/>
              <a:r>
                <a:rPr lang="en-US" sz="1100" b="1">
                  <a:latin typeface="Arial Narrow" charset="0"/>
                </a:rPr>
                <a:t>Methods</a:t>
              </a:r>
            </a:p>
          </p:txBody>
        </p:sp>
        <p:sp>
          <p:nvSpPr>
            <p:cNvPr id="10276" name="_s10276"/>
            <p:cNvSpPr>
              <a:spLocks noChangeArrowheads="1"/>
            </p:cNvSpPr>
            <p:nvPr/>
          </p:nvSpPr>
          <p:spPr bwMode="auto">
            <a:xfrm>
              <a:off x="1345" y="1633"/>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MEG</a:t>
              </a:r>
            </a:p>
          </p:txBody>
        </p:sp>
        <p:sp>
          <p:nvSpPr>
            <p:cNvPr id="10277" name="_s10277"/>
            <p:cNvSpPr>
              <a:spLocks noChangeArrowheads="1"/>
            </p:cNvSpPr>
            <p:nvPr/>
          </p:nvSpPr>
          <p:spPr bwMode="auto">
            <a:xfrm>
              <a:off x="2353" y="1633"/>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EEG</a:t>
              </a:r>
            </a:p>
          </p:txBody>
        </p:sp>
      </p:grpSp>
      <p:sp>
        <p:nvSpPr>
          <p:cNvPr id="10278" name="Rectangle 38"/>
          <p:cNvSpPr>
            <a:spLocks noChangeArrowheads="1"/>
          </p:cNvSpPr>
          <p:nvPr/>
        </p:nvSpPr>
        <p:spPr bwMode="auto">
          <a:xfrm>
            <a:off x="-168275" y="2055813"/>
            <a:ext cx="5335588" cy="4646612"/>
          </a:xfrm>
          <a:prstGeom prst="rect">
            <a:avLst/>
          </a:prstGeom>
          <a:solidFill>
            <a:schemeClr val="bg2">
              <a:alpha val="72156"/>
            </a:scheme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p>
        </p:txBody>
      </p:sp>
      <p:sp>
        <p:nvSpPr>
          <p:cNvPr id="10279" name="Rectangle 39"/>
          <p:cNvSpPr>
            <a:spLocks noChangeArrowheads="1"/>
          </p:cNvSpPr>
          <p:nvPr/>
        </p:nvSpPr>
        <p:spPr bwMode="auto">
          <a:xfrm>
            <a:off x="6462713" y="0"/>
            <a:ext cx="3413125" cy="1751013"/>
          </a:xfrm>
          <a:prstGeom prst="rect">
            <a:avLst/>
          </a:prstGeom>
          <a:solidFill>
            <a:schemeClr val="bg2">
              <a:alpha val="72156"/>
            </a:scheme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2"/>
          <p:cNvSpPr txBox="1">
            <a:spLocks noChangeArrowheads="1"/>
          </p:cNvSpPr>
          <p:nvPr/>
        </p:nvSpPr>
        <p:spPr bwMode="auto">
          <a:xfrm>
            <a:off x="271463" y="1143000"/>
            <a:ext cx="48133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sz="2400" b="1">
                <a:solidFill>
                  <a:schemeClr val="tx2"/>
                </a:solidFill>
                <a:latin typeface="Arial" charset="0"/>
              </a:rPr>
              <a:t>MRI</a:t>
            </a:r>
            <a:r>
              <a:rPr lang="en-US" sz="2400" b="1">
                <a:latin typeface="Arial" charset="0"/>
              </a:rPr>
              <a:t> studies brain </a:t>
            </a:r>
            <a:r>
              <a:rPr lang="en-US" sz="2400" b="1" u="sng">
                <a:solidFill>
                  <a:schemeClr val="tx2"/>
                </a:solidFill>
                <a:latin typeface="Arial" charset="0"/>
              </a:rPr>
              <a:t>anatomy</a:t>
            </a:r>
            <a:r>
              <a:rPr lang="en-US" sz="2400" b="1">
                <a:latin typeface="Arial" charset="0"/>
              </a:rPr>
              <a:t>.</a:t>
            </a:r>
          </a:p>
        </p:txBody>
      </p:sp>
      <p:pic>
        <p:nvPicPr>
          <p:cNvPr id="1126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4913" y="2014538"/>
            <a:ext cx="3344862"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684" name="Picture 4" descr="SIMPSONS"/>
          <p:cNvPicPr>
            <a:picLocks noChangeAspect="1" noChangeArrowheads="1"/>
          </p:cNvPicPr>
          <p:nvPr/>
        </p:nvPicPr>
        <p:blipFill>
          <a:blip r:embed="rId5">
            <a:extLst>
              <a:ext uri="{28A0092B-C50C-407E-A947-70E740481C1C}">
                <a14:useLocalDpi xmlns:a14="http://schemas.microsoft.com/office/drawing/2010/main" val="0"/>
              </a:ext>
            </a:extLst>
          </a:blip>
          <a:srcRect b="391"/>
          <a:stretch>
            <a:fillRect/>
          </a:stretch>
        </p:blipFill>
        <p:spPr bwMode="auto">
          <a:xfrm>
            <a:off x="6026150" y="2084388"/>
            <a:ext cx="2743200" cy="358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685" name="Text Box 5"/>
          <p:cNvSpPr txBox="1">
            <a:spLocks noChangeArrowheads="1"/>
          </p:cNvSpPr>
          <p:nvPr/>
        </p:nvSpPr>
        <p:spPr bwMode="auto">
          <a:xfrm>
            <a:off x="5561013" y="958850"/>
            <a:ext cx="37242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sz="2400" b="1" u="sng">
                <a:solidFill>
                  <a:schemeClr val="tx2"/>
                </a:solidFill>
                <a:latin typeface="Arial" charset="0"/>
              </a:rPr>
              <a:t>Functional</a:t>
            </a:r>
            <a:r>
              <a:rPr lang="en-US" sz="2400" b="1">
                <a:latin typeface="Arial" charset="0"/>
              </a:rPr>
              <a:t> MRI (fMRI) studies brain </a:t>
            </a:r>
            <a:r>
              <a:rPr lang="en-US" sz="2400" b="1" u="sng">
                <a:solidFill>
                  <a:schemeClr val="tx2"/>
                </a:solidFill>
                <a:latin typeface="Arial" charset="0"/>
              </a:rPr>
              <a:t>function</a:t>
            </a:r>
            <a:r>
              <a:rPr lang="en-US" sz="2400" b="1">
                <a:latin typeface="Arial" charset="0"/>
              </a:rPr>
              <a:t>.</a:t>
            </a:r>
          </a:p>
        </p:txBody>
      </p:sp>
      <p:sp>
        <p:nvSpPr>
          <p:cNvPr id="11271" name="Rectangle 6"/>
          <p:cNvSpPr>
            <a:spLocks noGrp="1" noChangeArrowheads="1"/>
          </p:cNvSpPr>
          <p:nvPr>
            <p:ph type="title"/>
          </p:nvPr>
        </p:nvSpPr>
        <p:spPr>
          <a:xfrm>
            <a:off x="1241425" y="203200"/>
            <a:ext cx="7599363" cy="1062038"/>
          </a:xfrm>
        </p:spPr>
        <p:txBody>
          <a:bodyPr/>
          <a:lstStyle/>
          <a:p>
            <a:r>
              <a:rPr lang="en-US">
                <a:latin typeface="Arial" charset="0"/>
              </a:rPr>
              <a:t>MRI vs. fMRI</a:t>
            </a:r>
          </a:p>
        </p:txBody>
      </p:sp>
      <p:grpSp>
        <p:nvGrpSpPr>
          <p:cNvPr id="11272" name="Group 7"/>
          <p:cNvGrpSpPr>
            <a:grpSpLocks/>
          </p:cNvGrpSpPr>
          <p:nvPr/>
        </p:nvGrpSpPr>
        <p:grpSpPr bwMode="auto">
          <a:xfrm>
            <a:off x="7612063" y="6237288"/>
            <a:ext cx="2147887" cy="465137"/>
            <a:chOff x="4440" y="4020"/>
            <a:chExt cx="1252" cy="300"/>
          </a:xfrm>
        </p:grpSpPr>
        <p:sp>
          <p:nvSpPr>
            <p:cNvPr id="11273" name="Text Box 8"/>
            <p:cNvSpPr txBox="1">
              <a:spLocks noChangeArrowheads="1"/>
            </p:cNvSpPr>
            <p:nvPr/>
          </p:nvSpPr>
          <p:spPr bwMode="auto">
            <a:xfrm>
              <a:off x="4440" y="4065"/>
              <a:ext cx="8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95300" indent="-495300">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1200">
                  <a:latin typeface="Futura Lt BT" charset="0"/>
                  <a:hlinkClick r:id="rId6"/>
                </a:rPr>
                <a:t>fMRI for Dummies</a:t>
              </a:r>
              <a:endParaRPr lang="en-US" sz="1200">
                <a:latin typeface="Futura Lt BT" charset="0"/>
              </a:endParaRPr>
            </a:p>
          </p:txBody>
        </p:sp>
        <p:graphicFrame>
          <p:nvGraphicFramePr>
            <p:cNvPr id="11266" name="Object 9"/>
            <p:cNvGraphicFramePr>
              <a:graphicFrameLocks noChangeAspect="1"/>
            </p:cNvGraphicFramePr>
            <p:nvPr/>
          </p:nvGraphicFramePr>
          <p:xfrm>
            <a:off x="5394" y="4020"/>
            <a:ext cx="298" cy="300"/>
          </p:xfrm>
          <a:graphic>
            <a:graphicData uri="http://schemas.openxmlformats.org/presentationml/2006/ole">
              <mc:AlternateContent xmlns:mc="http://schemas.openxmlformats.org/markup-compatibility/2006">
                <mc:Choice xmlns:v="urn:schemas-microsoft-com:vml" Requires="v">
                  <p:oleObj spid="_x0000_s11275" name="Image" r:id="rId7" imgW="2219048" imgH="2237503" progId="Photoshop.Image.6">
                    <p:embed/>
                  </p:oleObj>
                </mc:Choice>
                <mc:Fallback>
                  <p:oleObj name="Image" r:id="rId7" imgW="2219048" imgH="2237503" progId="Photoshop.Image.6">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4" y="4020"/>
                          <a:ext cx="298" cy="3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956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956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68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psf\MacHome\Work\Teaching\MedicalNeuroscience\WOAnat.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113" y="0"/>
            <a:ext cx="6702425" cy="670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itle 1"/>
          <p:cNvSpPr>
            <a:spLocks noGrp="1"/>
          </p:cNvSpPr>
          <p:nvPr>
            <p:ph type="title"/>
          </p:nvPr>
        </p:nvSpPr>
        <p:spPr>
          <a:xfrm>
            <a:off x="1281113" y="0"/>
            <a:ext cx="7599362" cy="1060450"/>
          </a:xfrm>
        </p:spPr>
        <p:txBody>
          <a:bodyPr/>
          <a:lstStyle/>
          <a:p>
            <a:r>
              <a:rPr lang="en-US" dirty="0">
                <a:latin typeface="Arial" charset="0"/>
              </a:rPr>
              <a:t>An </a:t>
            </a:r>
            <a:r>
              <a:rPr lang="ja-JP" altLang="en-US" dirty="0">
                <a:latin typeface="Arial" charset="0"/>
              </a:rPr>
              <a:t>“</a:t>
            </a:r>
            <a:r>
              <a:rPr lang="en-US" dirty="0">
                <a:latin typeface="Arial" charset="0"/>
              </a:rPr>
              <a:t>anonymous</a:t>
            </a:r>
            <a:r>
              <a:rPr lang="ja-JP" altLang="en-US" dirty="0">
                <a:latin typeface="Arial" charset="0"/>
              </a:rPr>
              <a:t>”</a:t>
            </a:r>
            <a:r>
              <a:rPr lang="en-US" dirty="0">
                <a:latin typeface="Arial" charset="0"/>
              </a:rPr>
              <a:t> </a:t>
            </a:r>
            <a:r>
              <a:rPr lang="en-US" dirty="0" smtClean="0">
                <a:latin typeface="Arial" charset="0"/>
              </a:rPr>
              <a:t>M3</a:t>
            </a:r>
            <a:endParaRPr lang="en-US" dirty="0">
              <a:latin typeface="Arial"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psf\MacHome\Work\Teaching\MedicalNeuroscience\WOAnat.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113" y="0"/>
            <a:ext cx="6702425" cy="670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5" descr="\\.psf\MacHome\Work\Teaching\MedicalNeuroscience\WOAnat.0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113" y="0"/>
            <a:ext cx="6702425" cy="670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itle 1"/>
          <p:cNvSpPr>
            <a:spLocks noGrp="1"/>
          </p:cNvSpPr>
          <p:nvPr>
            <p:ph type="title"/>
          </p:nvPr>
        </p:nvSpPr>
        <p:spPr>
          <a:xfrm>
            <a:off x="1281113" y="0"/>
            <a:ext cx="7599362" cy="1060450"/>
          </a:xfrm>
        </p:spPr>
        <p:txBody>
          <a:bodyPr/>
          <a:lstStyle/>
          <a:p>
            <a:r>
              <a:rPr lang="en-US" dirty="0">
                <a:latin typeface="Arial" charset="0"/>
              </a:rPr>
              <a:t>An </a:t>
            </a:r>
            <a:r>
              <a:rPr lang="ja-JP" altLang="en-US" dirty="0">
                <a:latin typeface="Arial" charset="0"/>
              </a:rPr>
              <a:t>“</a:t>
            </a:r>
            <a:r>
              <a:rPr lang="en-US" dirty="0">
                <a:latin typeface="Arial" charset="0"/>
              </a:rPr>
              <a:t>anonymous</a:t>
            </a:r>
            <a:r>
              <a:rPr lang="ja-JP" altLang="en-US" dirty="0">
                <a:latin typeface="Arial" charset="0"/>
              </a:rPr>
              <a:t>”</a:t>
            </a:r>
            <a:r>
              <a:rPr lang="en-US" dirty="0">
                <a:latin typeface="Arial" charset="0"/>
              </a:rPr>
              <a:t> </a:t>
            </a:r>
            <a:r>
              <a:rPr lang="en-US" dirty="0" smtClean="0">
                <a:latin typeface="Arial" charset="0"/>
              </a:rPr>
              <a:t>M3</a:t>
            </a:r>
            <a:endParaRPr lang="en-US" dirty="0">
              <a:latin typeface="Arial"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ChangeArrowheads="1"/>
          </p:cNvSpPr>
          <p:nvPr/>
        </p:nvSpPr>
        <p:spPr bwMode="auto">
          <a:xfrm>
            <a:off x="1049338" y="942975"/>
            <a:ext cx="7242175" cy="233045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pPr algn="ctr"/>
            <a:endParaRPr lang="en-US" sz="2400">
              <a:latin typeface="Times" charset="0"/>
            </a:endParaRPr>
          </a:p>
        </p:txBody>
      </p:sp>
      <p:sp>
        <p:nvSpPr>
          <p:cNvPr id="12292" name="Text Box 3"/>
          <p:cNvSpPr txBox="1">
            <a:spLocks noChangeArrowheads="1"/>
          </p:cNvSpPr>
          <p:nvPr/>
        </p:nvSpPr>
        <p:spPr bwMode="auto">
          <a:xfrm>
            <a:off x="123825" y="184150"/>
            <a:ext cx="962818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lgn="ctr"/>
            <a:r>
              <a:rPr lang="en-US" sz="3200" b="1">
                <a:solidFill>
                  <a:srgbClr val="FFFF00"/>
                </a:solidFill>
                <a:latin typeface="Arial" charset="0"/>
              </a:rPr>
              <a:t>MRI vs. fMRI</a:t>
            </a:r>
          </a:p>
        </p:txBody>
      </p:sp>
      <p:pic>
        <p:nvPicPr>
          <p:cNvPr id="12293" name="Picture 4" descr="psypic-ah-anat-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5600" y="1336675"/>
            <a:ext cx="2500313" cy="1935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2294" name="Group 5"/>
          <p:cNvGrpSpPr>
            <a:grpSpLocks/>
          </p:cNvGrpSpPr>
          <p:nvPr/>
        </p:nvGrpSpPr>
        <p:grpSpPr bwMode="auto">
          <a:xfrm>
            <a:off x="5411788" y="1485900"/>
            <a:ext cx="2220912" cy="1639888"/>
            <a:chOff x="2592" y="912"/>
            <a:chExt cx="1248" cy="912"/>
          </a:xfrm>
        </p:grpSpPr>
        <p:pic>
          <p:nvPicPr>
            <p:cNvPr id="12312" name="Picture 6" descr="psypic-ah-func-1"/>
            <p:cNvPicPr>
              <a:picLocks noChangeAspect="1" noChangeArrowheads="1"/>
            </p:cNvPicPr>
            <p:nvPr/>
          </p:nvPicPr>
          <p:blipFill>
            <a:blip r:embed="rId5">
              <a:lum bright="-24000" contrast="30000"/>
              <a:extLst>
                <a:ext uri="{28A0092B-C50C-407E-A947-70E740481C1C}">
                  <a14:useLocalDpi xmlns:a14="http://schemas.microsoft.com/office/drawing/2010/main" val="0"/>
                </a:ext>
              </a:extLst>
            </a:blip>
            <a:srcRect l="9209" t="12709" r="5661" b="6795"/>
            <a:stretch>
              <a:fillRect/>
            </a:stretch>
          </p:blipFill>
          <p:spPr bwMode="auto">
            <a:xfrm>
              <a:off x="2592" y="912"/>
              <a:ext cx="1248" cy="9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313" name="Rectangle 7"/>
            <p:cNvSpPr>
              <a:spLocks noChangeArrowheads="1"/>
            </p:cNvSpPr>
            <p:nvPr/>
          </p:nvSpPr>
          <p:spPr bwMode="auto">
            <a:xfrm>
              <a:off x="2592" y="912"/>
              <a:ext cx="1248" cy="9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107976" name="Text Box 8"/>
          <p:cNvSpPr txBox="1">
            <a:spLocks noChangeArrowheads="1"/>
          </p:cNvSpPr>
          <p:nvPr/>
        </p:nvSpPr>
        <p:spPr bwMode="auto">
          <a:xfrm>
            <a:off x="193675" y="5673725"/>
            <a:ext cx="857567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lgn="ctr"/>
            <a:r>
              <a:rPr lang="en-US" sz="2400">
                <a:latin typeface="Arial" charset="0"/>
                <a:sym typeface="Symbol" charset="0"/>
              </a:rPr>
              <a:t> </a:t>
            </a:r>
            <a:r>
              <a:rPr lang="en-US" sz="2400">
                <a:latin typeface="Arial" charset="0"/>
              </a:rPr>
              <a:t>neural activity    </a:t>
            </a:r>
            <a:r>
              <a:rPr lang="en-US" sz="2400">
                <a:latin typeface="Arial" charset="0"/>
                <a:sym typeface="Wingdings" charset="0"/>
              </a:rPr>
              <a:t>   </a:t>
            </a:r>
            <a:r>
              <a:rPr lang="en-US" sz="2400">
                <a:latin typeface="Arial" charset="0"/>
                <a:sym typeface="Symbol" charset="0"/>
              </a:rPr>
              <a:t> </a:t>
            </a:r>
            <a:r>
              <a:rPr lang="en-US" sz="2400">
                <a:latin typeface="Arial" charset="0"/>
              </a:rPr>
              <a:t>blood oxygen   </a:t>
            </a:r>
            <a:r>
              <a:rPr lang="en-US" sz="2400">
                <a:latin typeface="Arial" charset="0"/>
                <a:sym typeface="Wingdings" charset="0"/>
              </a:rPr>
              <a:t>   </a:t>
            </a:r>
            <a:r>
              <a:rPr lang="en-US" sz="2400">
                <a:latin typeface="Arial" charset="0"/>
                <a:sym typeface="Symbol" charset="0"/>
              </a:rPr>
              <a:t> fMRI </a:t>
            </a:r>
            <a:r>
              <a:rPr lang="en-US" sz="2400">
                <a:latin typeface="Arial" charset="0"/>
              </a:rPr>
              <a:t>signal</a:t>
            </a:r>
            <a:endParaRPr lang="en-US" sz="2400">
              <a:latin typeface="Times" charset="0"/>
            </a:endParaRPr>
          </a:p>
        </p:txBody>
      </p:sp>
      <p:sp>
        <p:nvSpPr>
          <p:cNvPr id="12296" name="Text Box 9"/>
          <p:cNvSpPr txBox="1">
            <a:spLocks noChangeArrowheads="1"/>
          </p:cNvSpPr>
          <p:nvPr/>
        </p:nvSpPr>
        <p:spPr bwMode="auto">
          <a:xfrm>
            <a:off x="2447925" y="942975"/>
            <a:ext cx="80327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lgn="ctr"/>
            <a:r>
              <a:rPr lang="en-US" sz="2400">
                <a:solidFill>
                  <a:schemeClr val="tx2"/>
                </a:solidFill>
                <a:latin typeface="Arial" charset="0"/>
              </a:rPr>
              <a:t>MRI</a:t>
            </a:r>
            <a:endParaRPr lang="en-US" sz="2400">
              <a:solidFill>
                <a:schemeClr val="tx2"/>
              </a:solidFill>
              <a:latin typeface="Times" charset="0"/>
            </a:endParaRPr>
          </a:p>
        </p:txBody>
      </p:sp>
      <p:sp>
        <p:nvSpPr>
          <p:cNvPr id="12297" name="Text Box 10"/>
          <p:cNvSpPr txBox="1">
            <a:spLocks noChangeArrowheads="1"/>
          </p:cNvSpPr>
          <p:nvPr/>
        </p:nvSpPr>
        <p:spPr bwMode="auto">
          <a:xfrm>
            <a:off x="6189663" y="942975"/>
            <a:ext cx="893762"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lgn="ctr"/>
            <a:r>
              <a:rPr lang="en-US" sz="2400">
                <a:solidFill>
                  <a:schemeClr val="tx2"/>
                </a:solidFill>
                <a:latin typeface="Arial" charset="0"/>
              </a:rPr>
              <a:t>fMRI</a:t>
            </a:r>
            <a:endParaRPr lang="en-US" sz="2400">
              <a:solidFill>
                <a:schemeClr val="tx2"/>
              </a:solidFill>
              <a:latin typeface="Times" charset="0"/>
            </a:endParaRPr>
          </a:p>
        </p:txBody>
      </p:sp>
      <p:grpSp>
        <p:nvGrpSpPr>
          <p:cNvPr id="3" name="Group 11"/>
          <p:cNvGrpSpPr>
            <a:grpSpLocks/>
          </p:cNvGrpSpPr>
          <p:nvPr/>
        </p:nvGrpSpPr>
        <p:grpSpPr bwMode="auto">
          <a:xfrm>
            <a:off x="6259513" y="2338388"/>
            <a:ext cx="2222500" cy="1639887"/>
            <a:chOff x="2592" y="912"/>
            <a:chExt cx="1248" cy="912"/>
          </a:xfrm>
        </p:grpSpPr>
        <p:pic>
          <p:nvPicPr>
            <p:cNvPr id="12310" name="Picture 12" descr="psypic-ah-func-1"/>
            <p:cNvPicPr>
              <a:picLocks noChangeAspect="1" noChangeArrowheads="1"/>
            </p:cNvPicPr>
            <p:nvPr/>
          </p:nvPicPr>
          <p:blipFill>
            <a:blip r:embed="rId5">
              <a:lum bright="-24000" contrast="30000"/>
              <a:extLst>
                <a:ext uri="{28A0092B-C50C-407E-A947-70E740481C1C}">
                  <a14:useLocalDpi xmlns:a14="http://schemas.microsoft.com/office/drawing/2010/main" val="0"/>
                </a:ext>
              </a:extLst>
            </a:blip>
            <a:srcRect l="9209" t="12709" r="5661" b="6795"/>
            <a:stretch>
              <a:fillRect/>
            </a:stretch>
          </p:blipFill>
          <p:spPr bwMode="auto">
            <a:xfrm>
              <a:off x="2592" y="912"/>
              <a:ext cx="1248" cy="9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311" name="Rectangle 13"/>
            <p:cNvSpPr>
              <a:spLocks noChangeArrowheads="1"/>
            </p:cNvSpPr>
            <p:nvPr/>
          </p:nvSpPr>
          <p:spPr bwMode="auto">
            <a:xfrm>
              <a:off x="2592" y="912"/>
              <a:ext cx="1248" cy="9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 name="Group 14"/>
          <p:cNvGrpSpPr>
            <a:grpSpLocks/>
          </p:cNvGrpSpPr>
          <p:nvPr/>
        </p:nvGrpSpPr>
        <p:grpSpPr bwMode="auto">
          <a:xfrm>
            <a:off x="7108825" y="3189288"/>
            <a:ext cx="2222500" cy="1639887"/>
            <a:chOff x="2592" y="912"/>
            <a:chExt cx="1248" cy="912"/>
          </a:xfrm>
        </p:grpSpPr>
        <p:pic>
          <p:nvPicPr>
            <p:cNvPr id="12308" name="Picture 15" descr="psypic-ah-func-1"/>
            <p:cNvPicPr>
              <a:picLocks noChangeAspect="1" noChangeArrowheads="1"/>
            </p:cNvPicPr>
            <p:nvPr/>
          </p:nvPicPr>
          <p:blipFill>
            <a:blip r:embed="rId5">
              <a:lum bright="-24000" contrast="30000"/>
              <a:extLst>
                <a:ext uri="{28A0092B-C50C-407E-A947-70E740481C1C}">
                  <a14:useLocalDpi xmlns:a14="http://schemas.microsoft.com/office/drawing/2010/main" val="0"/>
                </a:ext>
              </a:extLst>
            </a:blip>
            <a:srcRect l="9209" t="12709" r="5661" b="6795"/>
            <a:stretch>
              <a:fillRect/>
            </a:stretch>
          </p:blipFill>
          <p:spPr bwMode="auto">
            <a:xfrm>
              <a:off x="2592" y="912"/>
              <a:ext cx="1248" cy="9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309" name="Rectangle 16"/>
            <p:cNvSpPr>
              <a:spLocks noChangeArrowheads="1"/>
            </p:cNvSpPr>
            <p:nvPr/>
          </p:nvSpPr>
          <p:spPr bwMode="auto">
            <a:xfrm>
              <a:off x="2592" y="912"/>
              <a:ext cx="1248" cy="9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107985" name="Rectangle 17"/>
          <p:cNvSpPr>
            <a:spLocks noChangeArrowheads="1"/>
          </p:cNvSpPr>
          <p:nvPr/>
        </p:nvSpPr>
        <p:spPr bwMode="auto">
          <a:xfrm>
            <a:off x="2293938" y="3351213"/>
            <a:ext cx="17113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txBody>
          <a:bodyPr>
            <a:spAutoFit/>
          </a:bodyPr>
          <a:lstStyle/>
          <a:p>
            <a:r>
              <a:rPr lang="en-US" sz="1400">
                <a:solidFill>
                  <a:srgbClr val="66FFFF"/>
                </a:solidFill>
                <a:latin typeface="Arial" charset="0"/>
              </a:rPr>
              <a:t>one image</a:t>
            </a:r>
          </a:p>
        </p:txBody>
      </p:sp>
      <p:sp>
        <p:nvSpPr>
          <p:cNvPr id="1107986" name="Rectangle 18"/>
          <p:cNvSpPr>
            <a:spLocks noChangeArrowheads="1"/>
          </p:cNvSpPr>
          <p:nvPr/>
        </p:nvSpPr>
        <p:spPr bwMode="auto">
          <a:xfrm>
            <a:off x="7270750" y="4899025"/>
            <a:ext cx="3189288"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txBody>
          <a:bodyPr>
            <a:spAutoFit/>
          </a:bodyPr>
          <a:lstStyle/>
          <a:p>
            <a:r>
              <a:rPr lang="en-US" sz="1400">
                <a:solidFill>
                  <a:srgbClr val="66FFFF"/>
                </a:solidFill>
                <a:latin typeface="Arial" charset="0"/>
              </a:rPr>
              <a:t>many images</a:t>
            </a:r>
            <a:r>
              <a:rPr lang="en-US" sz="1400">
                <a:latin typeface="Arial" charset="0"/>
              </a:rPr>
              <a:t> </a:t>
            </a:r>
          </a:p>
          <a:p>
            <a:r>
              <a:rPr lang="en-US" sz="1400">
                <a:latin typeface="Arial" charset="0"/>
              </a:rPr>
              <a:t>(e.g., every 2 sec for 5 mins)</a:t>
            </a:r>
          </a:p>
        </p:txBody>
      </p:sp>
      <p:sp>
        <p:nvSpPr>
          <p:cNvPr id="1107987" name="Rectangle 19"/>
          <p:cNvSpPr>
            <a:spLocks noChangeArrowheads="1"/>
          </p:cNvSpPr>
          <p:nvPr/>
        </p:nvSpPr>
        <p:spPr bwMode="auto">
          <a:xfrm>
            <a:off x="-506413" y="1169988"/>
            <a:ext cx="2601913"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txBody>
          <a:bodyPr>
            <a:spAutoFit/>
          </a:bodyPr>
          <a:lstStyle/>
          <a:p>
            <a:pPr algn="ctr"/>
            <a:r>
              <a:rPr lang="en-US" sz="1400">
                <a:solidFill>
                  <a:srgbClr val="66FFFF"/>
                </a:solidFill>
                <a:latin typeface="Arial" charset="0"/>
              </a:rPr>
              <a:t>high resolution</a:t>
            </a:r>
          </a:p>
          <a:p>
            <a:pPr algn="ctr"/>
            <a:r>
              <a:rPr lang="en-US" sz="1400">
                <a:latin typeface="Arial" charset="0"/>
              </a:rPr>
              <a:t>(1 mm)</a:t>
            </a:r>
          </a:p>
        </p:txBody>
      </p:sp>
      <p:sp>
        <p:nvSpPr>
          <p:cNvPr id="1107988" name="Rectangle 20"/>
          <p:cNvSpPr>
            <a:spLocks noChangeArrowheads="1"/>
          </p:cNvSpPr>
          <p:nvPr/>
        </p:nvSpPr>
        <p:spPr bwMode="auto">
          <a:xfrm>
            <a:off x="7389813" y="1169988"/>
            <a:ext cx="28003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txBody>
          <a:bodyPr>
            <a:spAutoFit/>
          </a:bodyPr>
          <a:lstStyle/>
          <a:p>
            <a:pPr algn="ctr"/>
            <a:r>
              <a:rPr lang="en-US" sz="1400">
                <a:solidFill>
                  <a:srgbClr val="66FFFF"/>
                </a:solidFill>
                <a:latin typeface="Arial" charset="0"/>
              </a:rPr>
              <a:t>low resolution</a:t>
            </a:r>
          </a:p>
          <a:p>
            <a:pPr algn="ctr"/>
            <a:r>
              <a:rPr lang="en-US" sz="1400">
                <a:latin typeface="Arial" charset="0"/>
              </a:rPr>
              <a:t>(~3 mm but can be better)</a:t>
            </a:r>
          </a:p>
        </p:txBody>
      </p:sp>
      <p:sp>
        <p:nvSpPr>
          <p:cNvPr id="1107989" name="Rectangle 21"/>
          <p:cNvSpPr>
            <a:spLocks noChangeArrowheads="1"/>
          </p:cNvSpPr>
          <p:nvPr/>
        </p:nvSpPr>
        <p:spPr bwMode="auto">
          <a:xfrm>
            <a:off x="193675" y="4406900"/>
            <a:ext cx="6688138"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txBody>
          <a:bodyPr>
            <a:spAutoFit/>
          </a:bodyPr>
          <a:lstStyle/>
          <a:p>
            <a:r>
              <a:rPr lang="en-US" sz="2000" u="sng">
                <a:solidFill>
                  <a:schemeClr val="tx2"/>
                </a:solidFill>
                <a:latin typeface="Arial" charset="0"/>
              </a:rPr>
              <a:t>fMRI</a:t>
            </a:r>
          </a:p>
          <a:p>
            <a:r>
              <a:rPr lang="en-US" sz="2000">
                <a:latin typeface="Arial" charset="0"/>
              </a:rPr>
              <a:t> </a:t>
            </a:r>
            <a:r>
              <a:rPr lang="en-US" sz="2000">
                <a:solidFill>
                  <a:srgbClr val="FF66FF"/>
                </a:solidFill>
                <a:latin typeface="Arial" charset="0"/>
              </a:rPr>
              <a:t>B</a:t>
            </a:r>
            <a:r>
              <a:rPr lang="en-US" sz="2000">
                <a:latin typeface="Arial" charset="0"/>
              </a:rPr>
              <a:t>lood </a:t>
            </a:r>
            <a:r>
              <a:rPr lang="en-US" sz="2000">
                <a:solidFill>
                  <a:srgbClr val="FF66FF"/>
                </a:solidFill>
                <a:latin typeface="Arial" charset="0"/>
              </a:rPr>
              <a:t>O</a:t>
            </a:r>
            <a:r>
              <a:rPr lang="en-US" sz="2000">
                <a:latin typeface="Arial" charset="0"/>
              </a:rPr>
              <a:t>xygenation </a:t>
            </a:r>
            <a:r>
              <a:rPr lang="en-US" sz="2000">
                <a:solidFill>
                  <a:srgbClr val="FF66FF"/>
                </a:solidFill>
                <a:latin typeface="Arial" charset="0"/>
              </a:rPr>
              <a:t>L</a:t>
            </a:r>
            <a:r>
              <a:rPr lang="en-US" sz="2000">
                <a:latin typeface="Arial" charset="0"/>
              </a:rPr>
              <a:t>evel </a:t>
            </a:r>
            <a:r>
              <a:rPr lang="en-US" sz="2000">
                <a:solidFill>
                  <a:srgbClr val="FF66FF"/>
                </a:solidFill>
                <a:latin typeface="Arial" charset="0"/>
              </a:rPr>
              <a:t>D</a:t>
            </a:r>
            <a:r>
              <a:rPr lang="en-US" sz="2000">
                <a:latin typeface="Arial" charset="0"/>
              </a:rPr>
              <a:t>ependent (</a:t>
            </a:r>
            <a:r>
              <a:rPr lang="en-US" sz="2000">
                <a:solidFill>
                  <a:srgbClr val="FF66FF"/>
                </a:solidFill>
                <a:latin typeface="Arial" charset="0"/>
              </a:rPr>
              <a:t>BOLD</a:t>
            </a:r>
            <a:r>
              <a:rPr lang="en-US" sz="2000">
                <a:latin typeface="Arial" charset="0"/>
              </a:rPr>
              <a:t>) signal </a:t>
            </a:r>
          </a:p>
          <a:p>
            <a:pPr lvl="1"/>
            <a:r>
              <a:rPr lang="en-US" sz="2000">
                <a:latin typeface="Arial" charset="0"/>
              </a:rPr>
              <a:t> indirect measure of neural activity</a:t>
            </a:r>
          </a:p>
        </p:txBody>
      </p:sp>
      <p:sp>
        <p:nvSpPr>
          <p:cNvPr id="1107990" name="Text Box 22"/>
          <p:cNvSpPr txBox="1">
            <a:spLocks noChangeArrowheads="1"/>
          </p:cNvSpPr>
          <p:nvPr/>
        </p:nvSpPr>
        <p:spPr bwMode="auto">
          <a:xfrm>
            <a:off x="9293225" y="4425950"/>
            <a:ext cx="5270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txBody>
          <a:bodyPr wrap="none">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sz="2400"/>
              <a:t>…</a:t>
            </a:r>
          </a:p>
        </p:txBody>
      </p:sp>
      <p:grpSp>
        <p:nvGrpSpPr>
          <p:cNvPr id="12306" name="Group 23"/>
          <p:cNvGrpSpPr>
            <a:grpSpLocks/>
          </p:cNvGrpSpPr>
          <p:nvPr/>
        </p:nvGrpSpPr>
        <p:grpSpPr bwMode="auto">
          <a:xfrm>
            <a:off x="7612063" y="6237288"/>
            <a:ext cx="2147887" cy="465137"/>
            <a:chOff x="4440" y="4020"/>
            <a:chExt cx="1252" cy="300"/>
          </a:xfrm>
        </p:grpSpPr>
        <p:sp>
          <p:nvSpPr>
            <p:cNvPr id="12307" name="Text Box 24"/>
            <p:cNvSpPr txBox="1">
              <a:spLocks noChangeArrowheads="1"/>
            </p:cNvSpPr>
            <p:nvPr/>
          </p:nvSpPr>
          <p:spPr bwMode="auto">
            <a:xfrm>
              <a:off x="4440" y="4065"/>
              <a:ext cx="8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95300" indent="-495300">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1200">
                  <a:latin typeface="Futura Lt BT" charset="0"/>
                  <a:hlinkClick r:id="rId6"/>
                </a:rPr>
                <a:t>fMRI for Dummies</a:t>
              </a:r>
              <a:endParaRPr lang="en-US" sz="1200">
                <a:latin typeface="Futura Lt BT" charset="0"/>
              </a:endParaRPr>
            </a:p>
          </p:txBody>
        </p:sp>
        <p:graphicFrame>
          <p:nvGraphicFramePr>
            <p:cNvPr id="12290" name="Object 25"/>
            <p:cNvGraphicFramePr>
              <a:graphicFrameLocks noChangeAspect="1"/>
            </p:cNvGraphicFramePr>
            <p:nvPr/>
          </p:nvGraphicFramePr>
          <p:xfrm>
            <a:off x="5394" y="4020"/>
            <a:ext cx="298" cy="300"/>
          </p:xfrm>
          <a:graphic>
            <a:graphicData uri="http://schemas.openxmlformats.org/presentationml/2006/ole">
              <mc:AlternateContent xmlns:mc="http://schemas.openxmlformats.org/markup-compatibility/2006">
                <mc:Choice xmlns:v="urn:schemas-microsoft-com:vml" Requires="v">
                  <p:oleObj spid="_x0000_s12315" name="Image" r:id="rId7" imgW="2219048" imgH="2237503" progId="Photoshop.Image.6">
                    <p:embed/>
                  </p:oleObj>
                </mc:Choice>
                <mc:Fallback>
                  <p:oleObj name="Image" r:id="rId7" imgW="2219048" imgH="2237503" progId="Photoshop.Image.6">
                    <p:embed/>
                    <p:pic>
                      <p:nvPicPr>
                        <p:cNvPr id="0" name="Object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4" y="4020"/>
                          <a:ext cx="298" cy="3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79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798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079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079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0798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dissolve">
                                      <p:cBhvr>
                                        <p:cTn id="28" dur="500"/>
                                        <p:tgtEl>
                                          <p:spTgt spid="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0798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079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7976" grpId="0"/>
      <p:bldP spid="1107985" grpId="0"/>
      <p:bldP spid="1107986" grpId="0"/>
      <p:bldP spid="1107987" grpId="0"/>
      <p:bldP spid="1107988" grpId="0"/>
      <p:bldP spid="1107989" grpId="0"/>
      <p:bldP spid="110799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1281113" y="0"/>
            <a:ext cx="7599362" cy="1060450"/>
          </a:xfrm>
        </p:spPr>
        <p:txBody>
          <a:bodyPr/>
          <a:lstStyle/>
          <a:p>
            <a:r>
              <a:rPr lang="en-US" dirty="0">
                <a:latin typeface="Arial" charset="0"/>
              </a:rPr>
              <a:t>An </a:t>
            </a:r>
            <a:r>
              <a:rPr lang="ja-JP" altLang="en-US" dirty="0">
                <a:latin typeface="Arial" charset="0"/>
              </a:rPr>
              <a:t>“</a:t>
            </a:r>
            <a:r>
              <a:rPr lang="en-US" dirty="0">
                <a:latin typeface="Arial" charset="0"/>
              </a:rPr>
              <a:t>anonymous</a:t>
            </a:r>
            <a:r>
              <a:rPr lang="ja-JP" altLang="en-US" dirty="0">
                <a:latin typeface="Arial" charset="0"/>
              </a:rPr>
              <a:t>”</a:t>
            </a:r>
            <a:r>
              <a:rPr lang="en-US" dirty="0">
                <a:latin typeface="Arial" charset="0"/>
              </a:rPr>
              <a:t> </a:t>
            </a:r>
            <a:r>
              <a:rPr lang="en-US" dirty="0" smtClean="0">
                <a:latin typeface="Arial" charset="0"/>
              </a:rPr>
              <a:t>M3</a:t>
            </a:r>
            <a:endParaRPr lang="en-US" dirty="0">
              <a:latin typeface="Arial" charset="0"/>
            </a:endParaRPr>
          </a:p>
        </p:txBody>
      </p:sp>
      <p:pic>
        <p:nvPicPr>
          <p:cNvPr id="63491" name="Picture 2" descr="\\.psf\MacHome\Work\Teaching\MedicalNeuroscience\AxialActiv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0313" y="1217613"/>
            <a:ext cx="5286375"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Organization Chart 2"/>
          <p:cNvGrpSpPr>
            <a:grpSpLocks noChangeAspect="1"/>
          </p:cNvGrpSpPr>
          <p:nvPr/>
        </p:nvGrpSpPr>
        <p:grpSpPr bwMode="auto">
          <a:xfrm>
            <a:off x="0" y="760413"/>
            <a:ext cx="9205913" cy="6027737"/>
            <a:chOff x="1345" y="1201"/>
            <a:chExt cx="4752" cy="2016"/>
          </a:xfrm>
        </p:grpSpPr>
        <p:sp>
          <p:nvSpPr>
            <p:cNvPr id="2051" name="AutoShape 3"/>
            <p:cNvSpPr>
              <a:spLocks noChangeAspect="1" noChangeArrowheads="1" noTextEdit="1"/>
            </p:cNvSpPr>
            <p:nvPr/>
          </p:nvSpPr>
          <p:spPr bwMode="auto">
            <a:xfrm>
              <a:off x="1345" y="1201"/>
              <a:ext cx="4752"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2052" name="_s2052"/>
            <p:cNvCxnSpPr>
              <a:cxnSpLocks noChangeShapeType="1"/>
              <a:stCxn id="2078" idx="1"/>
              <a:endCxn id="2066" idx="2"/>
            </p:cNvCxnSpPr>
            <p:nvPr/>
          </p:nvCxnSpPr>
          <p:spPr bwMode="auto">
            <a:xfrm rot="10800000">
              <a:off x="1777" y="1921"/>
              <a:ext cx="144" cy="1152"/>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53" name="_s2053"/>
            <p:cNvCxnSpPr>
              <a:cxnSpLocks noChangeShapeType="1"/>
              <a:stCxn id="2077" idx="1"/>
              <a:endCxn id="2066" idx="2"/>
            </p:cNvCxnSpPr>
            <p:nvPr/>
          </p:nvCxnSpPr>
          <p:spPr bwMode="auto">
            <a:xfrm rot="10800000">
              <a:off x="1777" y="1921"/>
              <a:ext cx="144"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54" name="_s2054"/>
            <p:cNvCxnSpPr>
              <a:cxnSpLocks noChangeShapeType="1"/>
              <a:stCxn id="2076" idx="1"/>
              <a:endCxn id="2072" idx="2"/>
            </p:cNvCxnSpPr>
            <p:nvPr/>
          </p:nvCxnSpPr>
          <p:spPr bwMode="auto">
            <a:xfrm rot="10800000">
              <a:off x="5090" y="2353"/>
              <a:ext cx="143"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55" name="_s2055"/>
            <p:cNvCxnSpPr>
              <a:cxnSpLocks noChangeShapeType="1"/>
              <a:stCxn id="2075" idx="1"/>
              <a:endCxn id="2072" idx="2"/>
            </p:cNvCxnSpPr>
            <p:nvPr/>
          </p:nvCxnSpPr>
          <p:spPr bwMode="auto">
            <a:xfrm rot="10800000">
              <a:off x="5090" y="2353"/>
              <a:ext cx="143"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56" name="_s2056"/>
            <p:cNvCxnSpPr>
              <a:cxnSpLocks noChangeShapeType="1"/>
              <a:stCxn id="2074" idx="3"/>
              <a:endCxn id="2072" idx="2"/>
            </p:cNvCxnSpPr>
            <p:nvPr/>
          </p:nvCxnSpPr>
          <p:spPr bwMode="auto">
            <a:xfrm flipV="1">
              <a:off x="4945" y="2353"/>
              <a:ext cx="145"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57" name="_s2057"/>
            <p:cNvCxnSpPr>
              <a:cxnSpLocks noChangeShapeType="1"/>
              <a:stCxn id="2073" idx="3"/>
              <a:endCxn id="2072" idx="2"/>
            </p:cNvCxnSpPr>
            <p:nvPr/>
          </p:nvCxnSpPr>
          <p:spPr bwMode="auto">
            <a:xfrm flipV="1">
              <a:off x="4945" y="2353"/>
              <a:ext cx="145"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58" name="_s2058"/>
            <p:cNvCxnSpPr>
              <a:cxnSpLocks noChangeShapeType="1"/>
              <a:stCxn id="2072" idx="0"/>
              <a:endCxn id="2068" idx="2"/>
            </p:cNvCxnSpPr>
            <p:nvPr/>
          </p:nvCxnSpPr>
          <p:spPr bwMode="auto">
            <a:xfrm rot="5400000" flipH="1">
              <a:off x="5018" y="1992"/>
              <a:ext cx="144" cy="1"/>
            </a:xfrm>
            <a:prstGeom prst="bentConnector3">
              <a:avLst>
                <a:gd name="adj1" fmla="val 26569"/>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59" name="_s2059"/>
            <p:cNvCxnSpPr>
              <a:cxnSpLocks noChangeShapeType="1"/>
              <a:stCxn id="2071" idx="1"/>
              <a:endCxn id="2067" idx="2"/>
            </p:cNvCxnSpPr>
            <p:nvPr/>
          </p:nvCxnSpPr>
          <p:spPr bwMode="auto">
            <a:xfrm rot="10800000">
              <a:off x="2929" y="1921"/>
              <a:ext cx="144"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60" name="_s2060"/>
            <p:cNvCxnSpPr>
              <a:cxnSpLocks noChangeShapeType="1"/>
              <a:stCxn id="2070" idx="1"/>
              <a:endCxn id="2067" idx="2"/>
            </p:cNvCxnSpPr>
            <p:nvPr/>
          </p:nvCxnSpPr>
          <p:spPr bwMode="auto">
            <a:xfrm rot="10800000">
              <a:off x="2929" y="1921"/>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61" name="_s2061"/>
            <p:cNvCxnSpPr>
              <a:cxnSpLocks noChangeShapeType="1"/>
              <a:stCxn id="2069" idx="1"/>
              <a:endCxn id="2066" idx="2"/>
            </p:cNvCxnSpPr>
            <p:nvPr/>
          </p:nvCxnSpPr>
          <p:spPr bwMode="auto">
            <a:xfrm rot="10800000">
              <a:off x="1777" y="1921"/>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62" name="_s2062"/>
            <p:cNvCxnSpPr>
              <a:cxnSpLocks noChangeShapeType="1"/>
              <a:stCxn id="2068" idx="0"/>
              <a:endCxn id="2065" idx="2"/>
            </p:cNvCxnSpPr>
            <p:nvPr/>
          </p:nvCxnSpPr>
          <p:spPr bwMode="auto">
            <a:xfrm rot="5400000" flipH="1">
              <a:off x="4189" y="733"/>
              <a:ext cx="144" cy="1656"/>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63" name="_s2063"/>
            <p:cNvCxnSpPr>
              <a:cxnSpLocks noChangeShapeType="1"/>
              <a:stCxn id="2067" idx="0"/>
              <a:endCxn id="2065" idx="2"/>
            </p:cNvCxnSpPr>
            <p:nvPr/>
          </p:nvCxnSpPr>
          <p:spPr bwMode="auto">
            <a:xfrm rot="16200000">
              <a:off x="3109" y="1309"/>
              <a:ext cx="144" cy="504"/>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64" name="_s2064"/>
            <p:cNvCxnSpPr>
              <a:cxnSpLocks noChangeShapeType="1"/>
              <a:stCxn id="2066" idx="0"/>
              <a:endCxn id="2065" idx="2"/>
            </p:cNvCxnSpPr>
            <p:nvPr/>
          </p:nvCxnSpPr>
          <p:spPr bwMode="auto">
            <a:xfrm rot="16200000">
              <a:off x="2533" y="733"/>
              <a:ext cx="144" cy="1656"/>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2065" name="_s2065"/>
            <p:cNvSpPr>
              <a:spLocks noChangeArrowheads="1"/>
            </p:cNvSpPr>
            <p:nvPr/>
          </p:nvSpPr>
          <p:spPr bwMode="auto">
            <a:xfrm>
              <a:off x="3001" y="1201"/>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Neuroimaging Methods</a:t>
              </a:r>
            </a:p>
          </p:txBody>
        </p:sp>
        <p:sp>
          <p:nvSpPr>
            <p:cNvPr id="2066" name="_s2066"/>
            <p:cNvSpPr>
              <a:spLocks noChangeArrowheads="1"/>
            </p:cNvSpPr>
            <p:nvPr/>
          </p:nvSpPr>
          <p:spPr bwMode="auto">
            <a:xfrm>
              <a:off x="1345"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External Ionizing Radiation</a:t>
              </a:r>
            </a:p>
          </p:txBody>
        </p:sp>
        <p:sp>
          <p:nvSpPr>
            <p:cNvPr id="2067" name="_s2067"/>
            <p:cNvSpPr>
              <a:spLocks noChangeArrowheads="1"/>
            </p:cNvSpPr>
            <p:nvPr/>
          </p:nvSpPr>
          <p:spPr bwMode="auto">
            <a:xfrm>
              <a:off x="2497"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Internal Ionizing Radiation</a:t>
              </a:r>
            </a:p>
          </p:txBody>
        </p:sp>
        <p:sp>
          <p:nvSpPr>
            <p:cNvPr id="2068" name="_s2068"/>
            <p:cNvSpPr>
              <a:spLocks noChangeArrowheads="1"/>
            </p:cNvSpPr>
            <p:nvPr/>
          </p:nvSpPr>
          <p:spPr bwMode="auto">
            <a:xfrm>
              <a:off x="4657"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Non-ionizing radiation</a:t>
              </a:r>
            </a:p>
            <a:p>
              <a:pPr algn="ctr"/>
              <a:r>
                <a:rPr lang="en-US" sz="1500" b="1">
                  <a:latin typeface="Arial Narrow" charset="0"/>
                </a:rPr>
                <a:t>(Radio Waves)</a:t>
              </a:r>
            </a:p>
          </p:txBody>
        </p:sp>
        <p:sp>
          <p:nvSpPr>
            <p:cNvPr id="2069" name="_s2069"/>
            <p:cNvSpPr>
              <a:spLocks noChangeArrowheads="1"/>
            </p:cNvSpPr>
            <p:nvPr/>
          </p:nvSpPr>
          <p:spPr bwMode="auto">
            <a:xfrm>
              <a:off x="1921" y="2065"/>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CT</a:t>
              </a:r>
            </a:p>
          </p:txBody>
        </p:sp>
        <p:sp>
          <p:nvSpPr>
            <p:cNvPr id="2070" name="_s2070"/>
            <p:cNvSpPr>
              <a:spLocks noChangeArrowheads="1"/>
            </p:cNvSpPr>
            <p:nvPr/>
          </p:nvSpPr>
          <p:spPr bwMode="auto">
            <a:xfrm>
              <a:off x="3073" y="2065"/>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PET</a:t>
              </a:r>
            </a:p>
          </p:txBody>
        </p:sp>
        <p:sp>
          <p:nvSpPr>
            <p:cNvPr id="2071" name="_s2071"/>
            <p:cNvSpPr>
              <a:spLocks noChangeArrowheads="1"/>
            </p:cNvSpPr>
            <p:nvPr/>
          </p:nvSpPr>
          <p:spPr bwMode="auto">
            <a:xfrm>
              <a:off x="3073"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SPECT</a:t>
              </a:r>
            </a:p>
          </p:txBody>
        </p:sp>
        <p:sp>
          <p:nvSpPr>
            <p:cNvPr id="2072" name="_s2072"/>
            <p:cNvSpPr>
              <a:spLocks noChangeArrowheads="1"/>
            </p:cNvSpPr>
            <p:nvPr/>
          </p:nvSpPr>
          <p:spPr bwMode="auto">
            <a:xfrm>
              <a:off x="4658" y="2065"/>
              <a:ext cx="863"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MRI</a:t>
              </a:r>
            </a:p>
          </p:txBody>
        </p:sp>
        <p:sp>
          <p:nvSpPr>
            <p:cNvPr id="2073" name="_s2073"/>
            <p:cNvSpPr>
              <a:spLocks noChangeArrowheads="1"/>
            </p:cNvSpPr>
            <p:nvPr/>
          </p:nvSpPr>
          <p:spPr bwMode="auto">
            <a:xfrm>
              <a:off x="4081"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fMRI</a:t>
              </a:r>
            </a:p>
          </p:txBody>
        </p:sp>
        <p:sp>
          <p:nvSpPr>
            <p:cNvPr id="2074" name="_s2074"/>
            <p:cNvSpPr>
              <a:spLocks noChangeArrowheads="1"/>
            </p:cNvSpPr>
            <p:nvPr/>
          </p:nvSpPr>
          <p:spPr bwMode="auto">
            <a:xfrm>
              <a:off x="4081" y="2929"/>
              <a:ext cx="864" cy="287"/>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Diffusion Imaging (DWI/DTI)</a:t>
              </a:r>
            </a:p>
            <a:p>
              <a:pPr algn="ctr"/>
              <a:endParaRPr lang="en-US" sz="1500" b="1">
                <a:latin typeface="Arial Narrow" charset="0"/>
              </a:endParaRPr>
            </a:p>
          </p:txBody>
        </p:sp>
        <p:sp>
          <p:nvSpPr>
            <p:cNvPr id="2075" name="_s2075"/>
            <p:cNvSpPr>
              <a:spLocks noChangeArrowheads="1"/>
            </p:cNvSpPr>
            <p:nvPr/>
          </p:nvSpPr>
          <p:spPr bwMode="auto">
            <a:xfrm>
              <a:off x="5233"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 Angiography</a:t>
              </a:r>
            </a:p>
          </p:txBody>
        </p:sp>
        <p:sp>
          <p:nvSpPr>
            <p:cNvPr id="2076" name="_s2076"/>
            <p:cNvSpPr>
              <a:spLocks noChangeArrowheads="1"/>
            </p:cNvSpPr>
            <p:nvPr/>
          </p:nvSpPr>
          <p:spPr bwMode="auto">
            <a:xfrm>
              <a:off x="5233" y="292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 Spectroscopy</a:t>
              </a:r>
            </a:p>
          </p:txBody>
        </p:sp>
        <p:sp>
          <p:nvSpPr>
            <p:cNvPr id="2077" name="_s2077"/>
            <p:cNvSpPr>
              <a:spLocks noChangeArrowheads="1"/>
            </p:cNvSpPr>
            <p:nvPr/>
          </p:nvSpPr>
          <p:spPr bwMode="auto">
            <a:xfrm>
              <a:off x="1921"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Angiogram/</a:t>
              </a:r>
            </a:p>
            <a:p>
              <a:pPr algn="ctr"/>
              <a:r>
                <a:rPr lang="en-US" sz="1500" b="1">
                  <a:latin typeface="Arial Narrow" charset="0"/>
                </a:rPr>
                <a:t>Arteriogram</a:t>
              </a:r>
            </a:p>
          </p:txBody>
        </p:sp>
        <p:sp>
          <p:nvSpPr>
            <p:cNvPr id="2078" name="_s2078"/>
            <p:cNvSpPr>
              <a:spLocks noChangeArrowheads="1"/>
            </p:cNvSpPr>
            <p:nvPr/>
          </p:nvSpPr>
          <p:spPr bwMode="auto">
            <a:xfrm>
              <a:off x="1921" y="292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X-Ray </a:t>
              </a:r>
            </a:p>
            <a:p>
              <a:pPr algn="ctr"/>
              <a:r>
                <a:rPr lang="en-US" sz="1500" b="1">
                  <a:latin typeface="Arial Narrow" charset="0"/>
                </a:rPr>
                <a:t>(radiograph)</a:t>
              </a:r>
            </a:p>
          </p:txBody>
        </p:sp>
      </p:grpSp>
      <p:grpSp>
        <p:nvGrpSpPr>
          <p:cNvPr id="2079" name="Organization Chart 32"/>
          <p:cNvGrpSpPr>
            <a:grpSpLocks noChangeAspect="1"/>
          </p:cNvGrpSpPr>
          <p:nvPr/>
        </p:nvGrpSpPr>
        <p:grpSpPr bwMode="auto">
          <a:xfrm>
            <a:off x="7072313" y="227013"/>
            <a:ext cx="2803525" cy="1401762"/>
            <a:chOff x="1345" y="1201"/>
            <a:chExt cx="1872" cy="720"/>
          </a:xfrm>
        </p:grpSpPr>
        <p:sp>
          <p:nvSpPr>
            <p:cNvPr id="2080" name="AutoShape 33"/>
            <p:cNvSpPr>
              <a:spLocks noChangeAspect="1" noChangeArrowheads="1" noTextEdit="1"/>
            </p:cNvSpPr>
            <p:nvPr/>
          </p:nvSpPr>
          <p:spPr bwMode="auto">
            <a:xfrm>
              <a:off x="1345" y="1201"/>
              <a:ext cx="1872"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2081" name="_s2081"/>
            <p:cNvCxnSpPr>
              <a:cxnSpLocks noChangeShapeType="1"/>
              <a:stCxn id="2085" idx="0"/>
              <a:endCxn id="2083" idx="2"/>
            </p:cNvCxnSpPr>
            <p:nvPr/>
          </p:nvCxnSpPr>
          <p:spPr bwMode="auto">
            <a:xfrm rot="5400000" flipH="1">
              <a:off x="2461" y="1309"/>
              <a:ext cx="144" cy="504"/>
            </a:xfrm>
            <a:prstGeom prst="bentConnector3">
              <a:avLst>
                <a:gd name="adj1" fmla="val 32727"/>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82" name="_s2082"/>
            <p:cNvCxnSpPr>
              <a:cxnSpLocks noChangeShapeType="1"/>
              <a:stCxn id="2084" idx="0"/>
              <a:endCxn id="2083" idx="2"/>
            </p:cNvCxnSpPr>
            <p:nvPr/>
          </p:nvCxnSpPr>
          <p:spPr bwMode="auto">
            <a:xfrm rot="16200000">
              <a:off x="1957" y="1309"/>
              <a:ext cx="144" cy="504"/>
            </a:xfrm>
            <a:prstGeom prst="bentConnector3">
              <a:avLst>
                <a:gd name="adj1" fmla="val 32727"/>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2083" name="_s2083"/>
            <p:cNvSpPr>
              <a:spLocks noChangeArrowheads="1"/>
            </p:cNvSpPr>
            <p:nvPr/>
          </p:nvSpPr>
          <p:spPr bwMode="auto">
            <a:xfrm>
              <a:off x="1849" y="1201"/>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Accessory (non-imaging) </a:t>
              </a:r>
            </a:p>
            <a:p>
              <a:pPr algn="ctr"/>
              <a:r>
                <a:rPr lang="en-US" sz="1100" b="1">
                  <a:latin typeface="Arial Narrow" charset="0"/>
                </a:rPr>
                <a:t>Methods</a:t>
              </a:r>
            </a:p>
          </p:txBody>
        </p:sp>
        <p:sp>
          <p:nvSpPr>
            <p:cNvPr id="2084" name="_s2084"/>
            <p:cNvSpPr>
              <a:spLocks noChangeArrowheads="1"/>
            </p:cNvSpPr>
            <p:nvPr/>
          </p:nvSpPr>
          <p:spPr bwMode="auto">
            <a:xfrm>
              <a:off x="1345" y="1633"/>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MEG</a:t>
              </a:r>
            </a:p>
          </p:txBody>
        </p:sp>
        <p:sp>
          <p:nvSpPr>
            <p:cNvPr id="2085" name="_s2085"/>
            <p:cNvSpPr>
              <a:spLocks noChangeArrowheads="1"/>
            </p:cNvSpPr>
            <p:nvPr/>
          </p:nvSpPr>
          <p:spPr bwMode="auto">
            <a:xfrm>
              <a:off x="2353" y="1633"/>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EEG</a:t>
              </a:r>
            </a:p>
          </p:txBody>
        </p:sp>
      </p:grpSp>
      <p:sp>
        <p:nvSpPr>
          <p:cNvPr id="2086" name="Rectangle 40"/>
          <p:cNvSpPr>
            <a:spLocks noChangeArrowheads="1"/>
          </p:cNvSpPr>
          <p:nvPr/>
        </p:nvSpPr>
        <p:spPr bwMode="auto">
          <a:xfrm>
            <a:off x="3109913" y="150813"/>
            <a:ext cx="6765925" cy="6705600"/>
          </a:xfrm>
          <a:prstGeom prst="rect">
            <a:avLst/>
          </a:prstGeom>
          <a:solidFill>
            <a:schemeClr val="bg2">
              <a:alpha val="72156"/>
            </a:scheme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p>
        </p:txBody>
      </p:sp>
      <p:sp>
        <p:nvSpPr>
          <p:cNvPr id="2087" name="Rectangle 31"/>
          <p:cNvSpPr>
            <a:spLocks noGrp="1" noChangeArrowheads="1"/>
          </p:cNvSpPr>
          <p:nvPr>
            <p:ph type="title"/>
          </p:nvPr>
        </p:nvSpPr>
        <p:spPr>
          <a:xfrm>
            <a:off x="214313" y="227013"/>
            <a:ext cx="7599362" cy="477837"/>
          </a:xfrm>
        </p:spPr>
        <p:txBody>
          <a:bodyPr/>
          <a:lstStyle/>
          <a:p>
            <a:r>
              <a:rPr lang="en-US" sz="3000">
                <a:latin typeface="Arial" charset="0"/>
              </a:rPr>
              <a:t>Taxonomy of Neuroimaging Methods</a:t>
            </a:r>
          </a:p>
        </p:txBody>
      </p:sp>
      <p:sp>
        <p:nvSpPr>
          <p:cNvPr id="2088" name="Rectangle 41"/>
          <p:cNvSpPr>
            <a:spLocks noChangeArrowheads="1"/>
          </p:cNvSpPr>
          <p:nvPr/>
        </p:nvSpPr>
        <p:spPr bwMode="auto">
          <a:xfrm>
            <a:off x="2043113" y="760413"/>
            <a:ext cx="1066800" cy="2286000"/>
          </a:xfrm>
          <a:prstGeom prst="rect">
            <a:avLst/>
          </a:prstGeom>
          <a:solidFill>
            <a:schemeClr val="bg2">
              <a:alpha val="72156"/>
            </a:scheme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atin typeface="Arial" charset="0"/>
              </a:rPr>
              <a:t>Metabolism	</a:t>
            </a:r>
          </a:p>
        </p:txBody>
      </p:sp>
      <p:sp>
        <p:nvSpPr>
          <p:cNvPr id="1409027" name="Rectangle 3"/>
          <p:cNvSpPr>
            <a:spLocks noGrp="1" noChangeArrowheads="1"/>
          </p:cNvSpPr>
          <p:nvPr>
            <p:ph type="body" idx="1"/>
          </p:nvPr>
        </p:nvSpPr>
        <p:spPr/>
        <p:txBody>
          <a:bodyPr/>
          <a:lstStyle/>
          <a:p>
            <a:r>
              <a:rPr lang="en-US">
                <a:latin typeface="Times New Roman" charset="0"/>
              </a:rPr>
              <a:t>Brain uses ~20% of total body oxygen</a:t>
            </a:r>
          </a:p>
          <a:p>
            <a:pPr>
              <a:buFont typeface="Wingdings" charset="0"/>
              <a:buNone/>
            </a:pPr>
            <a:r>
              <a:rPr lang="en-US">
                <a:latin typeface="Times New Roman" charset="0"/>
              </a:rPr>
              <a:t>(even though only 1-2% of total body mass)</a:t>
            </a:r>
          </a:p>
          <a:p>
            <a:pPr>
              <a:buFont typeface="Wingdings" charset="0"/>
              <a:buNone/>
            </a:pPr>
            <a:endParaRPr lang="en-US">
              <a:latin typeface="Times New Roman" charset="0"/>
            </a:endParaRPr>
          </a:p>
          <a:p>
            <a:pPr>
              <a:buFont typeface="Wingdings" charset="0"/>
              <a:buNone/>
            </a:pPr>
            <a:r>
              <a:rPr lang="en-US">
                <a:latin typeface="Times New Roman" charset="0"/>
              </a:rPr>
              <a:t>Complex mechanism for regulating cerebral blood flow to ensure adequate oxygen supply</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T2W"/>
          <p:cNvPicPr>
            <a:picLocks noChangeAspect="1" noChangeArrowheads="1"/>
          </p:cNvPicPr>
          <p:nvPr/>
        </p:nvPicPr>
        <p:blipFill>
          <a:blip r:embed="rId3">
            <a:extLst>
              <a:ext uri="{28A0092B-C50C-407E-A947-70E740481C1C}">
                <a14:useLocalDpi xmlns:a14="http://schemas.microsoft.com/office/drawing/2010/main" val="0"/>
              </a:ext>
            </a:extLst>
          </a:blip>
          <a:srcRect l="17403" t="10837" r="22122" b="15007"/>
          <a:stretch>
            <a:fillRect/>
          </a:stretch>
        </p:blipFill>
        <p:spPr bwMode="auto">
          <a:xfrm>
            <a:off x="5326063" y="1228725"/>
            <a:ext cx="3692525" cy="4608513"/>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65539" name="Rectangle 3"/>
          <p:cNvSpPr>
            <a:spLocks noChangeArrowheads="1"/>
          </p:cNvSpPr>
          <p:nvPr/>
        </p:nvSpPr>
        <p:spPr bwMode="auto">
          <a:xfrm>
            <a:off x="6376988" y="3108325"/>
            <a:ext cx="139700" cy="182563"/>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0" name="Line 4"/>
          <p:cNvSpPr>
            <a:spLocks noChangeShapeType="1"/>
          </p:cNvSpPr>
          <p:nvPr/>
        </p:nvSpPr>
        <p:spPr bwMode="auto">
          <a:xfrm>
            <a:off x="4381500" y="1265238"/>
            <a:ext cx="1989138" cy="18430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1" name="Line 5"/>
          <p:cNvSpPr>
            <a:spLocks noChangeShapeType="1"/>
          </p:cNvSpPr>
          <p:nvPr/>
        </p:nvSpPr>
        <p:spPr bwMode="auto">
          <a:xfrm flipV="1">
            <a:off x="4406900" y="3281363"/>
            <a:ext cx="1955800" cy="253841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2" name="Rectangle 6"/>
          <p:cNvSpPr>
            <a:spLocks noGrp="1" noChangeArrowheads="1"/>
          </p:cNvSpPr>
          <p:nvPr>
            <p:ph type="title"/>
          </p:nvPr>
        </p:nvSpPr>
        <p:spPr>
          <a:xfrm>
            <a:off x="457200" y="241300"/>
            <a:ext cx="8961438" cy="857250"/>
          </a:xfrm>
          <a:noFill/>
        </p:spPr>
        <p:txBody>
          <a:bodyPr lIns="87493" tIns="42979" rIns="87493" bIns="42979" anchor="ctr"/>
          <a:lstStyle/>
          <a:p>
            <a:r>
              <a:rPr lang="en-US" sz="2200">
                <a:latin typeface="Arial" charset="0"/>
              </a:rPr>
              <a:t>Deoxygenated blood attenuates T</a:t>
            </a:r>
            <a:r>
              <a:rPr lang="en-US" sz="2200" baseline="-25000">
                <a:latin typeface="Arial" charset="0"/>
              </a:rPr>
              <a:t>2</a:t>
            </a:r>
            <a:r>
              <a:rPr lang="en-US" sz="2200" baseline="30000">
                <a:latin typeface="Arial" charset="0"/>
              </a:rPr>
              <a:t>*</a:t>
            </a:r>
            <a:r>
              <a:rPr lang="en-US" sz="2200">
                <a:latin typeface="Arial" charset="0"/>
              </a:rPr>
              <a:t>-weighted MR images</a:t>
            </a:r>
          </a:p>
        </p:txBody>
      </p:sp>
      <p:grpSp>
        <p:nvGrpSpPr>
          <p:cNvPr id="65543" name="Group 7"/>
          <p:cNvGrpSpPr>
            <a:grpSpLocks/>
          </p:cNvGrpSpPr>
          <p:nvPr/>
        </p:nvGrpSpPr>
        <p:grpSpPr bwMode="auto">
          <a:xfrm>
            <a:off x="914400" y="1042988"/>
            <a:ext cx="3478213" cy="5402262"/>
            <a:chOff x="600" y="672"/>
            <a:chExt cx="2282" cy="3482"/>
          </a:xfrm>
        </p:grpSpPr>
        <p:sp>
          <p:nvSpPr>
            <p:cNvPr id="65545" name="Rectangle 8"/>
            <p:cNvSpPr>
              <a:spLocks noChangeArrowheads="1"/>
            </p:cNvSpPr>
            <p:nvPr/>
          </p:nvSpPr>
          <p:spPr bwMode="auto">
            <a:xfrm>
              <a:off x="967" y="3925"/>
              <a:ext cx="1506"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493" tIns="42979" rIns="87493" bIns="42979">
              <a:spAutoFit/>
            </a:bodyPr>
            <a:lstStyle/>
            <a:p>
              <a:pPr defTabSz="736600"/>
              <a:r>
                <a:rPr lang="en-US" sz="1700" b="1">
                  <a:latin typeface="Arial" charset="0"/>
                </a:rPr>
                <a:t>MRI volume element</a:t>
              </a:r>
            </a:p>
          </p:txBody>
        </p:sp>
        <p:sp>
          <p:nvSpPr>
            <p:cNvPr id="65546" name="Rectangle 9"/>
            <p:cNvSpPr>
              <a:spLocks noChangeArrowheads="1"/>
            </p:cNvSpPr>
            <p:nvPr/>
          </p:nvSpPr>
          <p:spPr bwMode="auto">
            <a:xfrm>
              <a:off x="600" y="816"/>
              <a:ext cx="2282" cy="2952"/>
            </a:xfrm>
            <a:prstGeom prst="rect">
              <a:avLst/>
            </a:prstGeom>
            <a:solidFill>
              <a:srgbClr val="000000"/>
            </a:solidFill>
            <a:ln w="57150">
              <a:solidFill>
                <a:schemeClr val="bg2"/>
              </a:solidFill>
              <a:miter lim="800000"/>
              <a:headEnd/>
              <a:tailEnd/>
            </a:ln>
          </p:spPr>
          <p:txBody>
            <a:bodyPr wrap="none" anchor="ctr"/>
            <a:lstStyle/>
            <a:p>
              <a:endParaRPr lang="en-US"/>
            </a:p>
          </p:txBody>
        </p:sp>
        <p:sp>
          <p:nvSpPr>
            <p:cNvPr id="65547" name="Oval 10"/>
            <p:cNvSpPr>
              <a:spLocks noChangeArrowheads="1"/>
            </p:cNvSpPr>
            <p:nvPr/>
          </p:nvSpPr>
          <p:spPr bwMode="auto">
            <a:xfrm>
              <a:off x="939" y="1105"/>
              <a:ext cx="45" cy="46"/>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548" name="Oval 11"/>
            <p:cNvSpPr>
              <a:spLocks noChangeArrowheads="1"/>
            </p:cNvSpPr>
            <p:nvPr/>
          </p:nvSpPr>
          <p:spPr bwMode="auto">
            <a:xfrm>
              <a:off x="1011" y="1225"/>
              <a:ext cx="44" cy="46"/>
            </a:xfrm>
            <a:prstGeom prst="ellipse">
              <a:avLst/>
            </a:prstGeom>
            <a:solidFill>
              <a:schemeClr val="hlink"/>
            </a:solidFill>
            <a:ln w="3175">
              <a:solidFill>
                <a:schemeClr val="tx1"/>
              </a:solidFill>
              <a:round/>
              <a:headEnd/>
              <a:tailEnd/>
            </a:ln>
          </p:spPr>
          <p:txBody>
            <a:bodyPr wrap="none" anchor="ctr"/>
            <a:lstStyle/>
            <a:p>
              <a:endParaRPr lang="en-US"/>
            </a:p>
          </p:txBody>
        </p:sp>
        <p:grpSp>
          <p:nvGrpSpPr>
            <p:cNvPr id="65549" name="Group 12"/>
            <p:cNvGrpSpPr>
              <a:grpSpLocks/>
            </p:cNvGrpSpPr>
            <p:nvPr/>
          </p:nvGrpSpPr>
          <p:grpSpPr bwMode="auto">
            <a:xfrm>
              <a:off x="813" y="954"/>
              <a:ext cx="1766" cy="2585"/>
              <a:chOff x="638" y="678"/>
              <a:chExt cx="1847" cy="2706"/>
            </a:xfrm>
          </p:grpSpPr>
          <p:sp>
            <p:nvSpPr>
              <p:cNvPr id="65764" name="Freeform 13"/>
              <p:cNvSpPr>
                <a:spLocks/>
              </p:cNvSpPr>
              <p:nvPr/>
            </p:nvSpPr>
            <p:spPr bwMode="auto">
              <a:xfrm>
                <a:off x="648" y="744"/>
                <a:ext cx="1604" cy="2640"/>
              </a:xfrm>
              <a:custGeom>
                <a:avLst/>
                <a:gdLst>
                  <a:gd name="T0" fmla="*/ 0 w 1604"/>
                  <a:gd name="T1" fmla="*/ 0 h 2640"/>
                  <a:gd name="T2" fmla="*/ 93 w 1604"/>
                  <a:gd name="T3" fmla="*/ 126 h 2640"/>
                  <a:gd name="T4" fmla="*/ 174 w 1604"/>
                  <a:gd name="T5" fmla="*/ 279 h 2640"/>
                  <a:gd name="T6" fmla="*/ 249 w 1604"/>
                  <a:gd name="T7" fmla="*/ 435 h 2640"/>
                  <a:gd name="T8" fmla="*/ 264 w 1604"/>
                  <a:gd name="T9" fmla="*/ 612 h 2640"/>
                  <a:gd name="T10" fmla="*/ 276 w 1604"/>
                  <a:gd name="T11" fmla="*/ 812 h 2640"/>
                  <a:gd name="T12" fmla="*/ 288 w 1604"/>
                  <a:gd name="T13" fmla="*/ 1012 h 2640"/>
                  <a:gd name="T14" fmla="*/ 296 w 1604"/>
                  <a:gd name="T15" fmla="*/ 1148 h 2640"/>
                  <a:gd name="T16" fmla="*/ 312 w 1604"/>
                  <a:gd name="T17" fmla="*/ 1328 h 2640"/>
                  <a:gd name="T18" fmla="*/ 344 w 1604"/>
                  <a:gd name="T19" fmla="*/ 1476 h 2640"/>
                  <a:gd name="T20" fmla="*/ 384 w 1604"/>
                  <a:gd name="T21" fmla="*/ 1616 h 2640"/>
                  <a:gd name="T22" fmla="*/ 460 w 1604"/>
                  <a:gd name="T23" fmla="*/ 1748 h 2640"/>
                  <a:gd name="T24" fmla="*/ 552 w 1604"/>
                  <a:gd name="T25" fmla="*/ 1840 h 2640"/>
                  <a:gd name="T26" fmla="*/ 696 w 1604"/>
                  <a:gd name="T27" fmla="*/ 1968 h 2640"/>
                  <a:gd name="T28" fmla="*/ 840 w 1604"/>
                  <a:gd name="T29" fmla="*/ 2060 h 2640"/>
                  <a:gd name="T30" fmla="*/ 1032 w 1604"/>
                  <a:gd name="T31" fmla="*/ 2164 h 2640"/>
                  <a:gd name="T32" fmla="*/ 1176 w 1604"/>
                  <a:gd name="T33" fmla="*/ 2224 h 2640"/>
                  <a:gd name="T34" fmla="*/ 1300 w 1604"/>
                  <a:gd name="T35" fmla="*/ 2300 h 2640"/>
                  <a:gd name="T36" fmla="*/ 1424 w 1604"/>
                  <a:gd name="T37" fmla="*/ 2384 h 2640"/>
                  <a:gd name="T38" fmla="*/ 1504 w 1604"/>
                  <a:gd name="T39" fmla="*/ 2480 h 2640"/>
                  <a:gd name="T40" fmla="*/ 1564 w 1604"/>
                  <a:gd name="T41" fmla="*/ 2576 h 2640"/>
                  <a:gd name="T42" fmla="*/ 1604 w 1604"/>
                  <a:gd name="T43" fmla="*/ 2640 h 26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04"/>
                  <a:gd name="T67" fmla="*/ 0 h 2640"/>
                  <a:gd name="T68" fmla="*/ 1604 w 1604"/>
                  <a:gd name="T69" fmla="*/ 2640 h 26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04" h="2640">
                    <a:moveTo>
                      <a:pt x="0" y="0"/>
                    </a:moveTo>
                    <a:cubicBezTo>
                      <a:pt x="16" y="21"/>
                      <a:pt x="64" y="80"/>
                      <a:pt x="93" y="126"/>
                    </a:cubicBezTo>
                    <a:cubicBezTo>
                      <a:pt x="122" y="172"/>
                      <a:pt x="148" y="228"/>
                      <a:pt x="174" y="279"/>
                    </a:cubicBezTo>
                    <a:cubicBezTo>
                      <a:pt x="200" y="330"/>
                      <a:pt x="234" y="380"/>
                      <a:pt x="249" y="435"/>
                    </a:cubicBezTo>
                    <a:cubicBezTo>
                      <a:pt x="264" y="490"/>
                      <a:pt x="260" y="549"/>
                      <a:pt x="264" y="612"/>
                    </a:cubicBezTo>
                    <a:cubicBezTo>
                      <a:pt x="268" y="675"/>
                      <a:pt x="272" y="745"/>
                      <a:pt x="276" y="812"/>
                    </a:cubicBezTo>
                    <a:cubicBezTo>
                      <a:pt x="280" y="879"/>
                      <a:pt x="285" y="956"/>
                      <a:pt x="288" y="1012"/>
                    </a:cubicBezTo>
                    <a:cubicBezTo>
                      <a:pt x="291" y="1068"/>
                      <a:pt x="292" y="1095"/>
                      <a:pt x="296" y="1148"/>
                    </a:cubicBezTo>
                    <a:cubicBezTo>
                      <a:pt x="300" y="1201"/>
                      <a:pt x="304" y="1273"/>
                      <a:pt x="312" y="1328"/>
                    </a:cubicBezTo>
                    <a:cubicBezTo>
                      <a:pt x="320" y="1383"/>
                      <a:pt x="332" y="1428"/>
                      <a:pt x="344" y="1476"/>
                    </a:cubicBezTo>
                    <a:cubicBezTo>
                      <a:pt x="356" y="1524"/>
                      <a:pt x="365" y="1571"/>
                      <a:pt x="384" y="1616"/>
                    </a:cubicBezTo>
                    <a:cubicBezTo>
                      <a:pt x="403" y="1661"/>
                      <a:pt x="432" y="1711"/>
                      <a:pt x="460" y="1748"/>
                    </a:cubicBezTo>
                    <a:cubicBezTo>
                      <a:pt x="488" y="1785"/>
                      <a:pt x="513" y="1803"/>
                      <a:pt x="552" y="1840"/>
                    </a:cubicBezTo>
                    <a:cubicBezTo>
                      <a:pt x="591" y="1877"/>
                      <a:pt x="648" y="1931"/>
                      <a:pt x="696" y="1968"/>
                    </a:cubicBezTo>
                    <a:cubicBezTo>
                      <a:pt x="744" y="2005"/>
                      <a:pt x="784" y="2027"/>
                      <a:pt x="840" y="2060"/>
                    </a:cubicBezTo>
                    <a:cubicBezTo>
                      <a:pt x="896" y="2093"/>
                      <a:pt x="976" y="2137"/>
                      <a:pt x="1032" y="2164"/>
                    </a:cubicBezTo>
                    <a:cubicBezTo>
                      <a:pt x="1088" y="2191"/>
                      <a:pt x="1131" y="2201"/>
                      <a:pt x="1176" y="2224"/>
                    </a:cubicBezTo>
                    <a:cubicBezTo>
                      <a:pt x="1221" y="2247"/>
                      <a:pt x="1259" y="2273"/>
                      <a:pt x="1300" y="2300"/>
                    </a:cubicBezTo>
                    <a:cubicBezTo>
                      <a:pt x="1341" y="2327"/>
                      <a:pt x="1390" y="2354"/>
                      <a:pt x="1424" y="2384"/>
                    </a:cubicBezTo>
                    <a:cubicBezTo>
                      <a:pt x="1458" y="2414"/>
                      <a:pt x="1481" y="2448"/>
                      <a:pt x="1504" y="2480"/>
                    </a:cubicBezTo>
                    <a:cubicBezTo>
                      <a:pt x="1527" y="2512"/>
                      <a:pt x="1547" y="2549"/>
                      <a:pt x="1564" y="2576"/>
                    </a:cubicBezTo>
                    <a:cubicBezTo>
                      <a:pt x="1581" y="2603"/>
                      <a:pt x="1592" y="2621"/>
                      <a:pt x="1604" y="2640"/>
                    </a:cubicBezTo>
                  </a:path>
                </a:pathLst>
              </a:cu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765" name="Freeform 14"/>
              <p:cNvSpPr>
                <a:spLocks/>
              </p:cNvSpPr>
              <p:nvPr/>
            </p:nvSpPr>
            <p:spPr bwMode="auto">
              <a:xfrm>
                <a:off x="759" y="678"/>
                <a:ext cx="1705" cy="2562"/>
              </a:xfrm>
              <a:custGeom>
                <a:avLst/>
                <a:gdLst>
                  <a:gd name="T0" fmla="*/ 0 w 1705"/>
                  <a:gd name="T1" fmla="*/ 0 h 2562"/>
                  <a:gd name="T2" fmla="*/ 54 w 1705"/>
                  <a:gd name="T3" fmla="*/ 102 h 2562"/>
                  <a:gd name="T4" fmla="*/ 126 w 1705"/>
                  <a:gd name="T5" fmla="*/ 219 h 2562"/>
                  <a:gd name="T6" fmla="*/ 186 w 1705"/>
                  <a:gd name="T7" fmla="*/ 318 h 2562"/>
                  <a:gd name="T8" fmla="*/ 258 w 1705"/>
                  <a:gd name="T9" fmla="*/ 417 h 2562"/>
                  <a:gd name="T10" fmla="*/ 393 w 1705"/>
                  <a:gd name="T11" fmla="*/ 510 h 2562"/>
                  <a:gd name="T12" fmla="*/ 549 w 1705"/>
                  <a:gd name="T13" fmla="*/ 602 h 2562"/>
                  <a:gd name="T14" fmla="*/ 729 w 1705"/>
                  <a:gd name="T15" fmla="*/ 682 h 2562"/>
                  <a:gd name="T16" fmla="*/ 889 w 1705"/>
                  <a:gd name="T17" fmla="*/ 762 h 2562"/>
                  <a:gd name="T18" fmla="*/ 997 w 1705"/>
                  <a:gd name="T19" fmla="*/ 846 h 2562"/>
                  <a:gd name="T20" fmla="*/ 1085 w 1705"/>
                  <a:gd name="T21" fmla="*/ 946 h 2562"/>
                  <a:gd name="T22" fmla="*/ 1161 w 1705"/>
                  <a:gd name="T23" fmla="*/ 1078 h 2562"/>
                  <a:gd name="T24" fmla="*/ 1205 w 1705"/>
                  <a:gd name="T25" fmla="*/ 1262 h 2562"/>
                  <a:gd name="T26" fmla="*/ 1249 w 1705"/>
                  <a:gd name="T27" fmla="*/ 1462 h 2562"/>
                  <a:gd name="T28" fmla="*/ 1285 w 1705"/>
                  <a:gd name="T29" fmla="*/ 1650 h 2562"/>
                  <a:gd name="T30" fmla="*/ 1321 w 1705"/>
                  <a:gd name="T31" fmla="*/ 1858 h 2562"/>
                  <a:gd name="T32" fmla="*/ 1341 w 1705"/>
                  <a:gd name="T33" fmla="*/ 1938 h 2562"/>
                  <a:gd name="T34" fmla="*/ 1373 w 1705"/>
                  <a:gd name="T35" fmla="*/ 2074 h 2562"/>
                  <a:gd name="T36" fmla="*/ 1477 w 1705"/>
                  <a:gd name="T37" fmla="*/ 2262 h 2562"/>
                  <a:gd name="T38" fmla="*/ 1585 w 1705"/>
                  <a:gd name="T39" fmla="*/ 2410 h 2562"/>
                  <a:gd name="T40" fmla="*/ 1641 w 1705"/>
                  <a:gd name="T41" fmla="*/ 2494 h 2562"/>
                  <a:gd name="T42" fmla="*/ 1705 w 1705"/>
                  <a:gd name="T43" fmla="*/ 2562 h 25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05"/>
                  <a:gd name="T67" fmla="*/ 0 h 2562"/>
                  <a:gd name="T68" fmla="*/ 1705 w 1705"/>
                  <a:gd name="T69" fmla="*/ 2562 h 25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05" h="2562">
                    <a:moveTo>
                      <a:pt x="0" y="0"/>
                    </a:moveTo>
                    <a:cubicBezTo>
                      <a:pt x="10" y="17"/>
                      <a:pt x="33" y="66"/>
                      <a:pt x="54" y="102"/>
                    </a:cubicBezTo>
                    <a:cubicBezTo>
                      <a:pt x="75" y="138"/>
                      <a:pt x="104" y="183"/>
                      <a:pt x="126" y="219"/>
                    </a:cubicBezTo>
                    <a:cubicBezTo>
                      <a:pt x="148" y="255"/>
                      <a:pt x="164" y="285"/>
                      <a:pt x="186" y="318"/>
                    </a:cubicBezTo>
                    <a:cubicBezTo>
                      <a:pt x="208" y="351"/>
                      <a:pt x="224" y="385"/>
                      <a:pt x="258" y="417"/>
                    </a:cubicBezTo>
                    <a:cubicBezTo>
                      <a:pt x="292" y="449"/>
                      <a:pt x="345" y="479"/>
                      <a:pt x="393" y="510"/>
                    </a:cubicBezTo>
                    <a:cubicBezTo>
                      <a:pt x="441" y="541"/>
                      <a:pt x="493" y="573"/>
                      <a:pt x="549" y="602"/>
                    </a:cubicBezTo>
                    <a:cubicBezTo>
                      <a:pt x="605" y="631"/>
                      <a:pt x="672" y="655"/>
                      <a:pt x="729" y="682"/>
                    </a:cubicBezTo>
                    <a:cubicBezTo>
                      <a:pt x="786" y="709"/>
                      <a:pt x="844" y="735"/>
                      <a:pt x="889" y="762"/>
                    </a:cubicBezTo>
                    <a:cubicBezTo>
                      <a:pt x="934" y="789"/>
                      <a:pt x="964" y="815"/>
                      <a:pt x="997" y="846"/>
                    </a:cubicBezTo>
                    <a:cubicBezTo>
                      <a:pt x="1030" y="877"/>
                      <a:pt x="1058" y="907"/>
                      <a:pt x="1085" y="946"/>
                    </a:cubicBezTo>
                    <a:cubicBezTo>
                      <a:pt x="1112" y="985"/>
                      <a:pt x="1141" y="1025"/>
                      <a:pt x="1161" y="1078"/>
                    </a:cubicBezTo>
                    <a:cubicBezTo>
                      <a:pt x="1181" y="1131"/>
                      <a:pt x="1190" y="1198"/>
                      <a:pt x="1205" y="1262"/>
                    </a:cubicBezTo>
                    <a:cubicBezTo>
                      <a:pt x="1220" y="1326"/>
                      <a:pt x="1236" y="1397"/>
                      <a:pt x="1249" y="1462"/>
                    </a:cubicBezTo>
                    <a:cubicBezTo>
                      <a:pt x="1262" y="1527"/>
                      <a:pt x="1273" y="1584"/>
                      <a:pt x="1285" y="1650"/>
                    </a:cubicBezTo>
                    <a:cubicBezTo>
                      <a:pt x="1297" y="1716"/>
                      <a:pt x="1312" y="1810"/>
                      <a:pt x="1321" y="1858"/>
                    </a:cubicBezTo>
                    <a:cubicBezTo>
                      <a:pt x="1330" y="1906"/>
                      <a:pt x="1332" y="1902"/>
                      <a:pt x="1341" y="1938"/>
                    </a:cubicBezTo>
                    <a:cubicBezTo>
                      <a:pt x="1350" y="1974"/>
                      <a:pt x="1350" y="2020"/>
                      <a:pt x="1373" y="2074"/>
                    </a:cubicBezTo>
                    <a:cubicBezTo>
                      <a:pt x="1396" y="2128"/>
                      <a:pt x="1442" y="2206"/>
                      <a:pt x="1477" y="2262"/>
                    </a:cubicBezTo>
                    <a:cubicBezTo>
                      <a:pt x="1512" y="2318"/>
                      <a:pt x="1558" y="2371"/>
                      <a:pt x="1585" y="2410"/>
                    </a:cubicBezTo>
                    <a:cubicBezTo>
                      <a:pt x="1612" y="2449"/>
                      <a:pt x="1621" y="2469"/>
                      <a:pt x="1641" y="2494"/>
                    </a:cubicBezTo>
                    <a:cubicBezTo>
                      <a:pt x="1661" y="2519"/>
                      <a:pt x="1683" y="2540"/>
                      <a:pt x="1705" y="2562"/>
                    </a:cubicBezTo>
                  </a:path>
                </a:pathLst>
              </a:cu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766" name="Freeform 15"/>
              <p:cNvSpPr>
                <a:spLocks/>
              </p:cNvSpPr>
              <p:nvPr/>
            </p:nvSpPr>
            <p:spPr bwMode="auto">
              <a:xfrm>
                <a:off x="992" y="1460"/>
                <a:ext cx="816" cy="1420"/>
              </a:xfrm>
              <a:custGeom>
                <a:avLst/>
                <a:gdLst>
                  <a:gd name="T0" fmla="*/ 0 w 816"/>
                  <a:gd name="T1" fmla="*/ 0 h 1420"/>
                  <a:gd name="T2" fmla="*/ 4 w 816"/>
                  <a:gd name="T3" fmla="*/ 216 h 1420"/>
                  <a:gd name="T4" fmla="*/ 4 w 816"/>
                  <a:gd name="T5" fmla="*/ 356 h 1420"/>
                  <a:gd name="T6" fmla="*/ 16 w 816"/>
                  <a:gd name="T7" fmla="*/ 508 h 1420"/>
                  <a:gd name="T8" fmla="*/ 40 w 816"/>
                  <a:gd name="T9" fmla="*/ 676 h 1420"/>
                  <a:gd name="T10" fmla="*/ 52 w 816"/>
                  <a:gd name="T11" fmla="*/ 748 h 1420"/>
                  <a:gd name="T12" fmla="*/ 128 w 816"/>
                  <a:gd name="T13" fmla="*/ 928 h 1420"/>
                  <a:gd name="T14" fmla="*/ 248 w 816"/>
                  <a:gd name="T15" fmla="*/ 1072 h 1420"/>
                  <a:gd name="T16" fmla="*/ 372 w 816"/>
                  <a:gd name="T17" fmla="*/ 1180 h 1420"/>
                  <a:gd name="T18" fmla="*/ 500 w 816"/>
                  <a:gd name="T19" fmla="*/ 1276 h 1420"/>
                  <a:gd name="T20" fmla="*/ 608 w 816"/>
                  <a:gd name="T21" fmla="*/ 1332 h 1420"/>
                  <a:gd name="T22" fmla="*/ 744 w 816"/>
                  <a:gd name="T23" fmla="*/ 1392 h 1420"/>
                  <a:gd name="T24" fmla="*/ 816 w 816"/>
                  <a:gd name="T25" fmla="*/ 1420 h 1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6"/>
                  <a:gd name="T40" fmla="*/ 0 h 1420"/>
                  <a:gd name="T41" fmla="*/ 816 w 816"/>
                  <a:gd name="T42" fmla="*/ 1420 h 14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6" h="1420">
                    <a:moveTo>
                      <a:pt x="0" y="0"/>
                    </a:moveTo>
                    <a:cubicBezTo>
                      <a:pt x="1" y="78"/>
                      <a:pt x="3" y="157"/>
                      <a:pt x="4" y="216"/>
                    </a:cubicBezTo>
                    <a:cubicBezTo>
                      <a:pt x="5" y="275"/>
                      <a:pt x="2" y="307"/>
                      <a:pt x="4" y="356"/>
                    </a:cubicBezTo>
                    <a:cubicBezTo>
                      <a:pt x="6" y="405"/>
                      <a:pt x="10" y="455"/>
                      <a:pt x="16" y="508"/>
                    </a:cubicBezTo>
                    <a:cubicBezTo>
                      <a:pt x="22" y="561"/>
                      <a:pt x="34" y="636"/>
                      <a:pt x="40" y="676"/>
                    </a:cubicBezTo>
                    <a:cubicBezTo>
                      <a:pt x="46" y="716"/>
                      <a:pt x="37" y="706"/>
                      <a:pt x="52" y="748"/>
                    </a:cubicBezTo>
                    <a:cubicBezTo>
                      <a:pt x="67" y="790"/>
                      <a:pt x="95" y="874"/>
                      <a:pt x="128" y="928"/>
                    </a:cubicBezTo>
                    <a:cubicBezTo>
                      <a:pt x="161" y="982"/>
                      <a:pt x="207" y="1030"/>
                      <a:pt x="248" y="1072"/>
                    </a:cubicBezTo>
                    <a:cubicBezTo>
                      <a:pt x="289" y="1114"/>
                      <a:pt x="330" y="1146"/>
                      <a:pt x="372" y="1180"/>
                    </a:cubicBezTo>
                    <a:cubicBezTo>
                      <a:pt x="414" y="1214"/>
                      <a:pt x="461" y="1251"/>
                      <a:pt x="500" y="1276"/>
                    </a:cubicBezTo>
                    <a:cubicBezTo>
                      <a:pt x="539" y="1301"/>
                      <a:pt x="567" y="1313"/>
                      <a:pt x="608" y="1332"/>
                    </a:cubicBezTo>
                    <a:cubicBezTo>
                      <a:pt x="649" y="1351"/>
                      <a:pt x="709" y="1377"/>
                      <a:pt x="744" y="1392"/>
                    </a:cubicBezTo>
                    <a:cubicBezTo>
                      <a:pt x="779" y="1407"/>
                      <a:pt x="797" y="1413"/>
                      <a:pt x="816" y="1420"/>
                    </a:cubicBezTo>
                  </a:path>
                </a:pathLst>
              </a:cu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767" name="Freeform 16"/>
              <p:cNvSpPr>
                <a:spLocks/>
              </p:cNvSpPr>
              <p:nvPr/>
            </p:nvSpPr>
            <p:spPr bwMode="auto">
              <a:xfrm>
                <a:off x="992" y="1460"/>
                <a:ext cx="824" cy="1424"/>
              </a:xfrm>
              <a:custGeom>
                <a:avLst/>
                <a:gdLst>
                  <a:gd name="T0" fmla="*/ 0 w 824"/>
                  <a:gd name="T1" fmla="*/ 0 h 1424"/>
                  <a:gd name="T2" fmla="*/ 72 w 824"/>
                  <a:gd name="T3" fmla="*/ 184 h 1424"/>
                  <a:gd name="T4" fmla="*/ 160 w 824"/>
                  <a:gd name="T5" fmla="*/ 320 h 1424"/>
                  <a:gd name="T6" fmla="*/ 256 w 824"/>
                  <a:gd name="T7" fmla="*/ 480 h 1424"/>
                  <a:gd name="T8" fmla="*/ 348 w 824"/>
                  <a:gd name="T9" fmla="*/ 608 h 1424"/>
                  <a:gd name="T10" fmla="*/ 448 w 824"/>
                  <a:gd name="T11" fmla="*/ 768 h 1424"/>
                  <a:gd name="T12" fmla="*/ 544 w 824"/>
                  <a:gd name="T13" fmla="*/ 916 h 1424"/>
                  <a:gd name="T14" fmla="*/ 620 w 824"/>
                  <a:gd name="T15" fmla="*/ 1076 h 1424"/>
                  <a:gd name="T16" fmla="*/ 672 w 824"/>
                  <a:gd name="T17" fmla="*/ 1208 h 1424"/>
                  <a:gd name="T18" fmla="*/ 732 w 824"/>
                  <a:gd name="T19" fmla="*/ 1316 h 1424"/>
                  <a:gd name="T20" fmla="*/ 824 w 824"/>
                  <a:gd name="T21" fmla="*/ 1424 h 14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24"/>
                  <a:gd name="T34" fmla="*/ 0 h 1424"/>
                  <a:gd name="T35" fmla="*/ 824 w 824"/>
                  <a:gd name="T36" fmla="*/ 1424 h 14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24" h="1424">
                    <a:moveTo>
                      <a:pt x="0" y="0"/>
                    </a:moveTo>
                    <a:cubicBezTo>
                      <a:pt x="22" y="65"/>
                      <a:pt x="45" y="131"/>
                      <a:pt x="72" y="184"/>
                    </a:cubicBezTo>
                    <a:cubicBezTo>
                      <a:pt x="99" y="237"/>
                      <a:pt x="129" y="271"/>
                      <a:pt x="160" y="320"/>
                    </a:cubicBezTo>
                    <a:cubicBezTo>
                      <a:pt x="191" y="369"/>
                      <a:pt x="225" y="432"/>
                      <a:pt x="256" y="480"/>
                    </a:cubicBezTo>
                    <a:cubicBezTo>
                      <a:pt x="287" y="528"/>
                      <a:pt x="316" y="560"/>
                      <a:pt x="348" y="608"/>
                    </a:cubicBezTo>
                    <a:cubicBezTo>
                      <a:pt x="380" y="656"/>
                      <a:pt x="415" y="717"/>
                      <a:pt x="448" y="768"/>
                    </a:cubicBezTo>
                    <a:cubicBezTo>
                      <a:pt x="481" y="819"/>
                      <a:pt x="515" y="865"/>
                      <a:pt x="544" y="916"/>
                    </a:cubicBezTo>
                    <a:cubicBezTo>
                      <a:pt x="573" y="967"/>
                      <a:pt x="599" y="1027"/>
                      <a:pt x="620" y="1076"/>
                    </a:cubicBezTo>
                    <a:cubicBezTo>
                      <a:pt x="641" y="1125"/>
                      <a:pt x="653" y="1168"/>
                      <a:pt x="672" y="1208"/>
                    </a:cubicBezTo>
                    <a:cubicBezTo>
                      <a:pt x="691" y="1248"/>
                      <a:pt x="707" y="1280"/>
                      <a:pt x="732" y="1316"/>
                    </a:cubicBezTo>
                    <a:cubicBezTo>
                      <a:pt x="757" y="1352"/>
                      <a:pt x="790" y="1388"/>
                      <a:pt x="824" y="1424"/>
                    </a:cubicBezTo>
                  </a:path>
                </a:pathLst>
              </a:cu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768" name="Freeform 17"/>
              <p:cNvSpPr>
                <a:spLocks/>
              </p:cNvSpPr>
              <p:nvPr/>
            </p:nvSpPr>
            <p:spPr bwMode="auto">
              <a:xfrm>
                <a:off x="1020" y="1288"/>
                <a:ext cx="1092" cy="1712"/>
              </a:xfrm>
              <a:custGeom>
                <a:avLst/>
                <a:gdLst>
                  <a:gd name="T0" fmla="*/ 0 w 1092"/>
                  <a:gd name="T1" fmla="*/ 0 h 1712"/>
                  <a:gd name="T2" fmla="*/ 20 w 1092"/>
                  <a:gd name="T3" fmla="*/ 100 h 1712"/>
                  <a:gd name="T4" fmla="*/ 60 w 1092"/>
                  <a:gd name="T5" fmla="*/ 224 h 1712"/>
                  <a:gd name="T6" fmla="*/ 116 w 1092"/>
                  <a:gd name="T7" fmla="*/ 340 h 1712"/>
                  <a:gd name="T8" fmla="*/ 188 w 1092"/>
                  <a:gd name="T9" fmla="*/ 476 h 1712"/>
                  <a:gd name="T10" fmla="*/ 272 w 1092"/>
                  <a:gd name="T11" fmla="*/ 620 h 1712"/>
                  <a:gd name="T12" fmla="*/ 348 w 1092"/>
                  <a:gd name="T13" fmla="*/ 736 h 1712"/>
                  <a:gd name="T14" fmla="*/ 424 w 1092"/>
                  <a:gd name="T15" fmla="*/ 840 h 1712"/>
                  <a:gd name="T16" fmla="*/ 492 w 1092"/>
                  <a:gd name="T17" fmla="*/ 940 h 1712"/>
                  <a:gd name="T18" fmla="*/ 568 w 1092"/>
                  <a:gd name="T19" fmla="*/ 1060 h 1712"/>
                  <a:gd name="T20" fmla="*/ 636 w 1092"/>
                  <a:gd name="T21" fmla="*/ 1188 h 1712"/>
                  <a:gd name="T22" fmla="*/ 680 w 1092"/>
                  <a:gd name="T23" fmla="*/ 1284 h 1712"/>
                  <a:gd name="T24" fmla="*/ 728 w 1092"/>
                  <a:gd name="T25" fmla="*/ 1404 h 1712"/>
                  <a:gd name="T26" fmla="*/ 840 w 1092"/>
                  <a:gd name="T27" fmla="*/ 1532 h 1712"/>
                  <a:gd name="T28" fmla="*/ 956 w 1092"/>
                  <a:gd name="T29" fmla="*/ 1624 h 1712"/>
                  <a:gd name="T30" fmla="*/ 1092 w 1092"/>
                  <a:gd name="T31" fmla="*/ 1712 h 17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92"/>
                  <a:gd name="T49" fmla="*/ 0 h 1712"/>
                  <a:gd name="T50" fmla="*/ 1092 w 1092"/>
                  <a:gd name="T51" fmla="*/ 1712 h 17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92" h="1712">
                    <a:moveTo>
                      <a:pt x="0" y="0"/>
                    </a:moveTo>
                    <a:cubicBezTo>
                      <a:pt x="5" y="31"/>
                      <a:pt x="10" y="63"/>
                      <a:pt x="20" y="100"/>
                    </a:cubicBezTo>
                    <a:cubicBezTo>
                      <a:pt x="30" y="137"/>
                      <a:pt x="44" y="184"/>
                      <a:pt x="60" y="224"/>
                    </a:cubicBezTo>
                    <a:cubicBezTo>
                      <a:pt x="76" y="264"/>
                      <a:pt x="95" y="298"/>
                      <a:pt x="116" y="340"/>
                    </a:cubicBezTo>
                    <a:cubicBezTo>
                      <a:pt x="137" y="382"/>
                      <a:pt x="162" y="429"/>
                      <a:pt x="188" y="476"/>
                    </a:cubicBezTo>
                    <a:cubicBezTo>
                      <a:pt x="214" y="523"/>
                      <a:pt x="245" y="577"/>
                      <a:pt x="272" y="620"/>
                    </a:cubicBezTo>
                    <a:cubicBezTo>
                      <a:pt x="299" y="663"/>
                      <a:pt x="323" y="699"/>
                      <a:pt x="348" y="736"/>
                    </a:cubicBezTo>
                    <a:cubicBezTo>
                      <a:pt x="373" y="773"/>
                      <a:pt x="400" y="806"/>
                      <a:pt x="424" y="840"/>
                    </a:cubicBezTo>
                    <a:cubicBezTo>
                      <a:pt x="448" y="874"/>
                      <a:pt x="468" y="903"/>
                      <a:pt x="492" y="940"/>
                    </a:cubicBezTo>
                    <a:cubicBezTo>
                      <a:pt x="516" y="977"/>
                      <a:pt x="544" y="1019"/>
                      <a:pt x="568" y="1060"/>
                    </a:cubicBezTo>
                    <a:cubicBezTo>
                      <a:pt x="592" y="1101"/>
                      <a:pt x="617" y="1151"/>
                      <a:pt x="636" y="1188"/>
                    </a:cubicBezTo>
                    <a:cubicBezTo>
                      <a:pt x="655" y="1225"/>
                      <a:pt x="665" y="1248"/>
                      <a:pt x="680" y="1284"/>
                    </a:cubicBezTo>
                    <a:cubicBezTo>
                      <a:pt x="695" y="1320"/>
                      <a:pt x="701" y="1363"/>
                      <a:pt x="728" y="1404"/>
                    </a:cubicBezTo>
                    <a:cubicBezTo>
                      <a:pt x="755" y="1445"/>
                      <a:pt x="802" y="1495"/>
                      <a:pt x="840" y="1532"/>
                    </a:cubicBezTo>
                    <a:cubicBezTo>
                      <a:pt x="878" y="1569"/>
                      <a:pt x="914" y="1594"/>
                      <a:pt x="956" y="1624"/>
                    </a:cubicBezTo>
                    <a:cubicBezTo>
                      <a:pt x="998" y="1654"/>
                      <a:pt x="1045" y="1683"/>
                      <a:pt x="1092" y="1712"/>
                    </a:cubicBezTo>
                  </a:path>
                </a:pathLst>
              </a:cu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769" name="Freeform 18"/>
              <p:cNvSpPr>
                <a:spLocks/>
              </p:cNvSpPr>
              <p:nvPr/>
            </p:nvSpPr>
            <p:spPr bwMode="auto">
              <a:xfrm>
                <a:off x="1024" y="1292"/>
                <a:ext cx="1084" cy="1712"/>
              </a:xfrm>
              <a:custGeom>
                <a:avLst/>
                <a:gdLst>
                  <a:gd name="T0" fmla="*/ 0 w 1084"/>
                  <a:gd name="T1" fmla="*/ 0 h 1712"/>
                  <a:gd name="T2" fmla="*/ 56 w 1084"/>
                  <a:gd name="T3" fmla="*/ 20 h 1712"/>
                  <a:gd name="T4" fmla="*/ 124 w 1084"/>
                  <a:gd name="T5" fmla="*/ 72 h 1712"/>
                  <a:gd name="T6" fmla="*/ 180 w 1084"/>
                  <a:gd name="T7" fmla="*/ 108 h 1712"/>
                  <a:gd name="T8" fmla="*/ 236 w 1084"/>
                  <a:gd name="T9" fmla="*/ 176 h 1712"/>
                  <a:gd name="T10" fmla="*/ 272 w 1084"/>
                  <a:gd name="T11" fmla="*/ 236 h 1712"/>
                  <a:gd name="T12" fmla="*/ 328 w 1084"/>
                  <a:gd name="T13" fmla="*/ 368 h 1712"/>
                  <a:gd name="T14" fmla="*/ 364 w 1084"/>
                  <a:gd name="T15" fmla="*/ 452 h 1712"/>
                  <a:gd name="T16" fmla="*/ 412 w 1084"/>
                  <a:gd name="T17" fmla="*/ 596 h 1712"/>
                  <a:gd name="T18" fmla="*/ 440 w 1084"/>
                  <a:gd name="T19" fmla="*/ 668 h 1712"/>
                  <a:gd name="T20" fmla="*/ 492 w 1084"/>
                  <a:gd name="T21" fmla="*/ 784 h 1712"/>
                  <a:gd name="T22" fmla="*/ 564 w 1084"/>
                  <a:gd name="T23" fmla="*/ 880 h 1712"/>
                  <a:gd name="T24" fmla="*/ 672 w 1084"/>
                  <a:gd name="T25" fmla="*/ 984 h 1712"/>
                  <a:gd name="T26" fmla="*/ 780 w 1084"/>
                  <a:gd name="T27" fmla="*/ 1076 h 1712"/>
                  <a:gd name="T28" fmla="*/ 872 w 1084"/>
                  <a:gd name="T29" fmla="*/ 1184 h 1712"/>
                  <a:gd name="T30" fmla="*/ 932 w 1084"/>
                  <a:gd name="T31" fmla="*/ 1320 h 1712"/>
                  <a:gd name="T32" fmla="*/ 988 w 1084"/>
                  <a:gd name="T33" fmla="*/ 1448 h 1712"/>
                  <a:gd name="T34" fmla="*/ 1036 w 1084"/>
                  <a:gd name="T35" fmla="*/ 1572 h 1712"/>
                  <a:gd name="T36" fmla="*/ 1072 w 1084"/>
                  <a:gd name="T37" fmla="*/ 1668 h 1712"/>
                  <a:gd name="T38" fmla="*/ 1084 w 1084"/>
                  <a:gd name="T39" fmla="*/ 1712 h 17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84"/>
                  <a:gd name="T61" fmla="*/ 0 h 1712"/>
                  <a:gd name="T62" fmla="*/ 1084 w 1084"/>
                  <a:gd name="T63" fmla="*/ 1712 h 17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84" h="1712">
                    <a:moveTo>
                      <a:pt x="0" y="0"/>
                    </a:moveTo>
                    <a:cubicBezTo>
                      <a:pt x="17" y="4"/>
                      <a:pt x="35" y="8"/>
                      <a:pt x="56" y="20"/>
                    </a:cubicBezTo>
                    <a:cubicBezTo>
                      <a:pt x="77" y="32"/>
                      <a:pt x="103" y="57"/>
                      <a:pt x="124" y="72"/>
                    </a:cubicBezTo>
                    <a:cubicBezTo>
                      <a:pt x="145" y="87"/>
                      <a:pt x="161" y="91"/>
                      <a:pt x="180" y="108"/>
                    </a:cubicBezTo>
                    <a:cubicBezTo>
                      <a:pt x="199" y="125"/>
                      <a:pt x="221" y="155"/>
                      <a:pt x="236" y="176"/>
                    </a:cubicBezTo>
                    <a:cubicBezTo>
                      <a:pt x="251" y="197"/>
                      <a:pt x="257" y="204"/>
                      <a:pt x="272" y="236"/>
                    </a:cubicBezTo>
                    <a:cubicBezTo>
                      <a:pt x="287" y="268"/>
                      <a:pt x="313" y="332"/>
                      <a:pt x="328" y="368"/>
                    </a:cubicBezTo>
                    <a:cubicBezTo>
                      <a:pt x="343" y="404"/>
                      <a:pt x="350" y="414"/>
                      <a:pt x="364" y="452"/>
                    </a:cubicBezTo>
                    <a:cubicBezTo>
                      <a:pt x="378" y="490"/>
                      <a:pt x="399" y="560"/>
                      <a:pt x="412" y="596"/>
                    </a:cubicBezTo>
                    <a:cubicBezTo>
                      <a:pt x="425" y="632"/>
                      <a:pt x="427" y="637"/>
                      <a:pt x="440" y="668"/>
                    </a:cubicBezTo>
                    <a:cubicBezTo>
                      <a:pt x="453" y="699"/>
                      <a:pt x="471" y="749"/>
                      <a:pt x="492" y="784"/>
                    </a:cubicBezTo>
                    <a:cubicBezTo>
                      <a:pt x="513" y="819"/>
                      <a:pt x="534" y="847"/>
                      <a:pt x="564" y="880"/>
                    </a:cubicBezTo>
                    <a:cubicBezTo>
                      <a:pt x="594" y="913"/>
                      <a:pt x="636" y="951"/>
                      <a:pt x="672" y="984"/>
                    </a:cubicBezTo>
                    <a:cubicBezTo>
                      <a:pt x="708" y="1017"/>
                      <a:pt x="747" y="1043"/>
                      <a:pt x="780" y="1076"/>
                    </a:cubicBezTo>
                    <a:cubicBezTo>
                      <a:pt x="813" y="1109"/>
                      <a:pt x="847" y="1143"/>
                      <a:pt x="872" y="1184"/>
                    </a:cubicBezTo>
                    <a:cubicBezTo>
                      <a:pt x="897" y="1225"/>
                      <a:pt x="913" y="1276"/>
                      <a:pt x="932" y="1320"/>
                    </a:cubicBezTo>
                    <a:cubicBezTo>
                      <a:pt x="951" y="1364"/>
                      <a:pt x="971" y="1406"/>
                      <a:pt x="988" y="1448"/>
                    </a:cubicBezTo>
                    <a:cubicBezTo>
                      <a:pt x="1005" y="1490"/>
                      <a:pt x="1022" y="1535"/>
                      <a:pt x="1036" y="1572"/>
                    </a:cubicBezTo>
                    <a:cubicBezTo>
                      <a:pt x="1050" y="1609"/>
                      <a:pt x="1064" y="1645"/>
                      <a:pt x="1072" y="1668"/>
                    </a:cubicBezTo>
                    <a:cubicBezTo>
                      <a:pt x="1080" y="1691"/>
                      <a:pt x="1082" y="1701"/>
                      <a:pt x="1084" y="1712"/>
                    </a:cubicBezTo>
                  </a:path>
                </a:pathLst>
              </a:cu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770" name="Freeform 19"/>
              <p:cNvSpPr>
                <a:spLocks/>
              </p:cNvSpPr>
              <p:nvPr/>
            </p:nvSpPr>
            <p:spPr bwMode="auto">
              <a:xfrm>
                <a:off x="1256" y="1348"/>
                <a:ext cx="748" cy="1220"/>
              </a:xfrm>
              <a:custGeom>
                <a:avLst/>
                <a:gdLst>
                  <a:gd name="T0" fmla="*/ 0 w 748"/>
                  <a:gd name="T1" fmla="*/ 0 h 1220"/>
                  <a:gd name="T2" fmla="*/ 72 w 748"/>
                  <a:gd name="T3" fmla="*/ 104 h 1220"/>
                  <a:gd name="T4" fmla="*/ 132 w 748"/>
                  <a:gd name="T5" fmla="*/ 232 h 1220"/>
                  <a:gd name="T6" fmla="*/ 172 w 748"/>
                  <a:gd name="T7" fmla="*/ 360 h 1220"/>
                  <a:gd name="T8" fmla="*/ 220 w 748"/>
                  <a:gd name="T9" fmla="*/ 500 h 1220"/>
                  <a:gd name="T10" fmla="*/ 272 w 748"/>
                  <a:gd name="T11" fmla="*/ 628 h 1220"/>
                  <a:gd name="T12" fmla="*/ 388 w 748"/>
                  <a:gd name="T13" fmla="*/ 780 h 1220"/>
                  <a:gd name="T14" fmla="*/ 464 w 748"/>
                  <a:gd name="T15" fmla="*/ 868 h 1220"/>
                  <a:gd name="T16" fmla="*/ 560 w 748"/>
                  <a:gd name="T17" fmla="*/ 956 h 1220"/>
                  <a:gd name="T18" fmla="*/ 648 w 748"/>
                  <a:gd name="T19" fmla="*/ 1044 h 1220"/>
                  <a:gd name="T20" fmla="*/ 720 w 748"/>
                  <a:gd name="T21" fmla="*/ 1136 h 1220"/>
                  <a:gd name="T22" fmla="*/ 748 w 748"/>
                  <a:gd name="T23" fmla="*/ 1220 h 1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48"/>
                  <a:gd name="T37" fmla="*/ 0 h 1220"/>
                  <a:gd name="T38" fmla="*/ 748 w 748"/>
                  <a:gd name="T39" fmla="*/ 1220 h 12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48" h="1220">
                    <a:moveTo>
                      <a:pt x="0" y="0"/>
                    </a:moveTo>
                    <a:cubicBezTo>
                      <a:pt x="25" y="32"/>
                      <a:pt x="50" y="65"/>
                      <a:pt x="72" y="104"/>
                    </a:cubicBezTo>
                    <a:cubicBezTo>
                      <a:pt x="94" y="143"/>
                      <a:pt x="115" y="189"/>
                      <a:pt x="132" y="232"/>
                    </a:cubicBezTo>
                    <a:cubicBezTo>
                      <a:pt x="149" y="275"/>
                      <a:pt x="157" y="315"/>
                      <a:pt x="172" y="360"/>
                    </a:cubicBezTo>
                    <a:cubicBezTo>
                      <a:pt x="187" y="405"/>
                      <a:pt x="203" y="455"/>
                      <a:pt x="220" y="500"/>
                    </a:cubicBezTo>
                    <a:cubicBezTo>
                      <a:pt x="237" y="545"/>
                      <a:pt x="244" y="581"/>
                      <a:pt x="272" y="628"/>
                    </a:cubicBezTo>
                    <a:cubicBezTo>
                      <a:pt x="300" y="675"/>
                      <a:pt x="356" y="740"/>
                      <a:pt x="388" y="780"/>
                    </a:cubicBezTo>
                    <a:cubicBezTo>
                      <a:pt x="420" y="820"/>
                      <a:pt x="435" y="839"/>
                      <a:pt x="464" y="868"/>
                    </a:cubicBezTo>
                    <a:cubicBezTo>
                      <a:pt x="493" y="897"/>
                      <a:pt x="529" y="927"/>
                      <a:pt x="560" y="956"/>
                    </a:cubicBezTo>
                    <a:cubicBezTo>
                      <a:pt x="591" y="985"/>
                      <a:pt x="621" y="1014"/>
                      <a:pt x="648" y="1044"/>
                    </a:cubicBezTo>
                    <a:cubicBezTo>
                      <a:pt x="675" y="1074"/>
                      <a:pt x="703" y="1107"/>
                      <a:pt x="720" y="1136"/>
                    </a:cubicBezTo>
                    <a:cubicBezTo>
                      <a:pt x="737" y="1165"/>
                      <a:pt x="742" y="1192"/>
                      <a:pt x="748" y="1220"/>
                    </a:cubicBezTo>
                  </a:path>
                </a:pathLst>
              </a:cu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771" name="Freeform 20"/>
              <p:cNvSpPr>
                <a:spLocks/>
              </p:cNvSpPr>
              <p:nvPr/>
            </p:nvSpPr>
            <p:spPr bwMode="auto">
              <a:xfrm>
                <a:off x="1256" y="1348"/>
                <a:ext cx="748" cy="1212"/>
              </a:xfrm>
              <a:custGeom>
                <a:avLst/>
                <a:gdLst>
                  <a:gd name="T0" fmla="*/ 0 w 748"/>
                  <a:gd name="T1" fmla="*/ 0 h 1212"/>
                  <a:gd name="T2" fmla="*/ 136 w 748"/>
                  <a:gd name="T3" fmla="*/ 56 h 1212"/>
                  <a:gd name="T4" fmla="*/ 252 w 748"/>
                  <a:gd name="T5" fmla="*/ 96 h 1212"/>
                  <a:gd name="T6" fmla="*/ 384 w 748"/>
                  <a:gd name="T7" fmla="*/ 172 h 1212"/>
                  <a:gd name="T8" fmla="*/ 468 w 748"/>
                  <a:gd name="T9" fmla="*/ 232 h 1212"/>
                  <a:gd name="T10" fmla="*/ 536 w 748"/>
                  <a:gd name="T11" fmla="*/ 308 h 1212"/>
                  <a:gd name="T12" fmla="*/ 596 w 748"/>
                  <a:gd name="T13" fmla="*/ 428 h 1212"/>
                  <a:gd name="T14" fmla="*/ 636 w 748"/>
                  <a:gd name="T15" fmla="*/ 560 h 1212"/>
                  <a:gd name="T16" fmla="*/ 672 w 748"/>
                  <a:gd name="T17" fmla="*/ 704 h 1212"/>
                  <a:gd name="T18" fmla="*/ 700 w 748"/>
                  <a:gd name="T19" fmla="*/ 828 h 1212"/>
                  <a:gd name="T20" fmla="*/ 720 w 748"/>
                  <a:gd name="T21" fmla="*/ 968 h 1212"/>
                  <a:gd name="T22" fmla="*/ 736 w 748"/>
                  <a:gd name="T23" fmla="*/ 1088 h 1212"/>
                  <a:gd name="T24" fmla="*/ 748 w 748"/>
                  <a:gd name="T25" fmla="*/ 1212 h 12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8"/>
                  <a:gd name="T40" fmla="*/ 0 h 1212"/>
                  <a:gd name="T41" fmla="*/ 748 w 748"/>
                  <a:gd name="T42" fmla="*/ 1212 h 12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8" h="1212">
                    <a:moveTo>
                      <a:pt x="0" y="0"/>
                    </a:moveTo>
                    <a:cubicBezTo>
                      <a:pt x="47" y="20"/>
                      <a:pt x="94" y="40"/>
                      <a:pt x="136" y="56"/>
                    </a:cubicBezTo>
                    <a:cubicBezTo>
                      <a:pt x="178" y="72"/>
                      <a:pt x="211" y="77"/>
                      <a:pt x="252" y="96"/>
                    </a:cubicBezTo>
                    <a:cubicBezTo>
                      <a:pt x="293" y="115"/>
                      <a:pt x="348" y="149"/>
                      <a:pt x="384" y="172"/>
                    </a:cubicBezTo>
                    <a:cubicBezTo>
                      <a:pt x="420" y="195"/>
                      <a:pt x="443" y="209"/>
                      <a:pt x="468" y="232"/>
                    </a:cubicBezTo>
                    <a:cubicBezTo>
                      <a:pt x="493" y="255"/>
                      <a:pt x="515" y="275"/>
                      <a:pt x="536" y="308"/>
                    </a:cubicBezTo>
                    <a:cubicBezTo>
                      <a:pt x="557" y="341"/>
                      <a:pt x="579" y="386"/>
                      <a:pt x="596" y="428"/>
                    </a:cubicBezTo>
                    <a:cubicBezTo>
                      <a:pt x="613" y="470"/>
                      <a:pt x="623" y="514"/>
                      <a:pt x="636" y="560"/>
                    </a:cubicBezTo>
                    <a:cubicBezTo>
                      <a:pt x="649" y="606"/>
                      <a:pt x="661" y="659"/>
                      <a:pt x="672" y="704"/>
                    </a:cubicBezTo>
                    <a:cubicBezTo>
                      <a:pt x="683" y="749"/>
                      <a:pt x="692" y="784"/>
                      <a:pt x="700" y="828"/>
                    </a:cubicBezTo>
                    <a:cubicBezTo>
                      <a:pt x="708" y="872"/>
                      <a:pt x="714" y="925"/>
                      <a:pt x="720" y="968"/>
                    </a:cubicBezTo>
                    <a:cubicBezTo>
                      <a:pt x="726" y="1011"/>
                      <a:pt x="731" y="1047"/>
                      <a:pt x="736" y="1088"/>
                    </a:cubicBezTo>
                    <a:cubicBezTo>
                      <a:pt x="741" y="1129"/>
                      <a:pt x="744" y="1170"/>
                      <a:pt x="748" y="1212"/>
                    </a:cubicBezTo>
                  </a:path>
                </a:pathLst>
              </a:cu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772" name="Oval 21"/>
              <p:cNvSpPr>
                <a:spLocks noChangeArrowheads="1"/>
              </p:cNvSpPr>
              <p:nvPr/>
            </p:nvSpPr>
            <p:spPr bwMode="auto">
              <a:xfrm rot="-1470016">
                <a:off x="638" y="678"/>
                <a:ext cx="126" cy="70"/>
              </a:xfrm>
              <a:prstGeom prst="ellipse">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773" name="Oval 22"/>
              <p:cNvSpPr>
                <a:spLocks noChangeArrowheads="1"/>
              </p:cNvSpPr>
              <p:nvPr/>
            </p:nvSpPr>
            <p:spPr bwMode="auto">
              <a:xfrm rot="-1671844">
                <a:off x="645" y="751"/>
                <a:ext cx="222" cy="88"/>
              </a:xfrm>
              <a:prstGeom prst="ellipse">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774" name="Oval 23"/>
              <p:cNvSpPr>
                <a:spLocks noChangeArrowheads="1"/>
              </p:cNvSpPr>
              <p:nvPr/>
            </p:nvSpPr>
            <p:spPr bwMode="auto">
              <a:xfrm rot="-1671844">
                <a:off x="714" y="853"/>
                <a:ext cx="222" cy="88"/>
              </a:xfrm>
              <a:prstGeom prst="ellipse">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775" name="Oval 24"/>
              <p:cNvSpPr>
                <a:spLocks noChangeArrowheads="1"/>
              </p:cNvSpPr>
              <p:nvPr/>
            </p:nvSpPr>
            <p:spPr bwMode="auto">
              <a:xfrm rot="-1671844">
                <a:off x="777" y="955"/>
                <a:ext cx="222" cy="88"/>
              </a:xfrm>
              <a:prstGeom prst="ellipse">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776" name="Oval 25"/>
              <p:cNvSpPr>
                <a:spLocks noChangeArrowheads="1"/>
              </p:cNvSpPr>
              <p:nvPr/>
            </p:nvSpPr>
            <p:spPr bwMode="auto">
              <a:xfrm rot="-1671844">
                <a:off x="822" y="1041"/>
                <a:ext cx="222" cy="88"/>
              </a:xfrm>
              <a:prstGeom prst="ellipse">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777" name="Oval 26"/>
              <p:cNvSpPr>
                <a:spLocks noChangeArrowheads="1"/>
              </p:cNvSpPr>
              <p:nvPr/>
            </p:nvSpPr>
            <p:spPr bwMode="auto">
              <a:xfrm rot="-2048653">
                <a:off x="2230" y="3259"/>
                <a:ext cx="255" cy="107"/>
              </a:xfrm>
              <a:prstGeom prst="ellipse">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5550" name="Oval 27"/>
            <p:cNvSpPr>
              <a:spLocks noChangeArrowheads="1"/>
            </p:cNvSpPr>
            <p:nvPr/>
          </p:nvSpPr>
          <p:spPr bwMode="auto">
            <a:xfrm>
              <a:off x="870" y="976"/>
              <a:ext cx="46" cy="45"/>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551" name="Oval 28"/>
            <p:cNvSpPr>
              <a:spLocks noChangeArrowheads="1"/>
            </p:cNvSpPr>
            <p:nvPr/>
          </p:nvSpPr>
          <p:spPr bwMode="auto">
            <a:xfrm>
              <a:off x="902" y="1040"/>
              <a:ext cx="45"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552" name="Oval 29"/>
            <p:cNvSpPr>
              <a:spLocks noChangeArrowheads="1"/>
            </p:cNvSpPr>
            <p:nvPr/>
          </p:nvSpPr>
          <p:spPr bwMode="auto">
            <a:xfrm>
              <a:off x="970" y="1156"/>
              <a:ext cx="46" cy="46"/>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553" name="Oval 30"/>
            <p:cNvSpPr>
              <a:spLocks noChangeArrowheads="1"/>
            </p:cNvSpPr>
            <p:nvPr/>
          </p:nvSpPr>
          <p:spPr bwMode="auto">
            <a:xfrm>
              <a:off x="1046" y="1289"/>
              <a:ext cx="44" cy="45"/>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554" name="Oval 31"/>
            <p:cNvSpPr>
              <a:spLocks noChangeArrowheads="1"/>
            </p:cNvSpPr>
            <p:nvPr/>
          </p:nvSpPr>
          <p:spPr bwMode="auto">
            <a:xfrm>
              <a:off x="1074" y="1343"/>
              <a:ext cx="44" cy="46"/>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555" name="Oval 32"/>
            <p:cNvSpPr>
              <a:spLocks noChangeArrowheads="1"/>
            </p:cNvSpPr>
            <p:nvPr/>
          </p:nvSpPr>
          <p:spPr bwMode="auto">
            <a:xfrm>
              <a:off x="1094" y="1421"/>
              <a:ext cx="46"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556" name="Oval 33"/>
            <p:cNvSpPr>
              <a:spLocks noChangeArrowheads="1"/>
            </p:cNvSpPr>
            <p:nvPr/>
          </p:nvSpPr>
          <p:spPr bwMode="auto">
            <a:xfrm>
              <a:off x="1099" y="1495"/>
              <a:ext cx="46" cy="46"/>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557" name="Oval 34"/>
            <p:cNvSpPr>
              <a:spLocks noChangeArrowheads="1"/>
            </p:cNvSpPr>
            <p:nvPr/>
          </p:nvSpPr>
          <p:spPr bwMode="auto">
            <a:xfrm>
              <a:off x="1097" y="1576"/>
              <a:ext cx="44"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558" name="Oval 35"/>
            <p:cNvSpPr>
              <a:spLocks noChangeArrowheads="1"/>
            </p:cNvSpPr>
            <p:nvPr/>
          </p:nvSpPr>
          <p:spPr bwMode="auto">
            <a:xfrm>
              <a:off x="1097" y="1647"/>
              <a:ext cx="44" cy="45"/>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559" name="Oval 36"/>
            <p:cNvSpPr>
              <a:spLocks noChangeArrowheads="1"/>
            </p:cNvSpPr>
            <p:nvPr/>
          </p:nvSpPr>
          <p:spPr bwMode="auto">
            <a:xfrm>
              <a:off x="1097" y="1722"/>
              <a:ext cx="44"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560" name="Oval 37"/>
            <p:cNvSpPr>
              <a:spLocks noChangeArrowheads="1"/>
            </p:cNvSpPr>
            <p:nvPr/>
          </p:nvSpPr>
          <p:spPr bwMode="auto">
            <a:xfrm>
              <a:off x="1099" y="1793"/>
              <a:ext cx="46" cy="46"/>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561" name="Oval 38"/>
            <p:cNvSpPr>
              <a:spLocks noChangeArrowheads="1"/>
            </p:cNvSpPr>
            <p:nvPr/>
          </p:nvSpPr>
          <p:spPr bwMode="auto">
            <a:xfrm>
              <a:off x="1103" y="1862"/>
              <a:ext cx="44" cy="46"/>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562" name="Oval 39"/>
            <p:cNvSpPr>
              <a:spLocks noChangeArrowheads="1"/>
            </p:cNvSpPr>
            <p:nvPr/>
          </p:nvSpPr>
          <p:spPr bwMode="auto">
            <a:xfrm>
              <a:off x="1106" y="1930"/>
              <a:ext cx="44" cy="46"/>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563" name="Oval 40"/>
            <p:cNvSpPr>
              <a:spLocks noChangeArrowheads="1"/>
            </p:cNvSpPr>
            <p:nvPr/>
          </p:nvSpPr>
          <p:spPr bwMode="auto">
            <a:xfrm>
              <a:off x="1108" y="2003"/>
              <a:ext cx="46"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564" name="Oval 41"/>
            <p:cNvSpPr>
              <a:spLocks noChangeArrowheads="1"/>
            </p:cNvSpPr>
            <p:nvPr/>
          </p:nvSpPr>
          <p:spPr bwMode="auto">
            <a:xfrm>
              <a:off x="1108" y="2068"/>
              <a:ext cx="46" cy="46"/>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565" name="Oval 42"/>
            <p:cNvSpPr>
              <a:spLocks noChangeArrowheads="1"/>
            </p:cNvSpPr>
            <p:nvPr/>
          </p:nvSpPr>
          <p:spPr bwMode="auto">
            <a:xfrm>
              <a:off x="1115" y="2137"/>
              <a:ext cx="44" cy="46"/>
            </a:xfrm>
            <a:prstGeom prst="ellipse">
              <a:avLst/>
            </a:prstGeom>
            <a:solidFill>
              <a:srgbClr val="FF0000"/>
            </a:solidFill>
            <a:ln w="3175">
              <a:solidFill>
                <a:schemeClr val="tx1"/>
              </a:solidFill>
              <a:round/>
              <a:headEnd/>
              <a:tailEnd/>
            </a:ln>
          </p:spPr>
          <p:txBody>
            <a:bodyPr wrap="none" anchor="ctr"/>
            <a:lstStyle/>
            <a:p>
              <a:endParaRPr lang="en-US"/>
            </a:p>
          </p:txBody>
        </p:sp>
        <p:sp>
          <p:nvSpPr>
            <p:cNvPr id="65566" name="Oval 43"/>
            <p:cNvSpPr>
              <a:spLocks noChangeArrowheads="1"/>
            </p:cNvSpPr>
            <p:nvPr/>
          </p:nvSpPr>
          <p:spPr bwMode="auto">
            <a:xfrm>
              <a:off x="1122" y="2211"/>
              <a:ext cx="46" cy="46"/>
            </a:xfrm>
            <a:prstGeom prst="ellipse">
              <a:avLst/>
            </a:prstGeom>
            <a:solidFill>
              <a:srgbClr val="FF5050"/>
            </a:solidFill>
            <a:ln w="3175">
              <a:solidFill>
                <a:schemeClr val="tx1"/>
              </a:solidFill>
              <a:round/>
              <a:headEnd/>
              <a:tailEnd/>
            </a:ln>
          </p:spPr>
          <p:txBody>
            <a:bodyPr wrap="none" anchor="ctr"/>
            <a:lstStyle/>
            <a:p>
              <a:endParaRPr lang="en-US"/>
            </a:p>
          </p:txBody>
        </p:sp>
        <p:sp>
          <p:nvSpPr>
            <p:cNvPr id="65567" name="Oval 44"/>
            <p:cNvSpPr>
              <a:spLocks noChangeArrowheads="1"/>
            </p:cNvSpPr>
            <p:nvPr/>
          </p:nvSpPr>
          <p:spPr bwMode="auto">
            <a:xfrm>
              <a:off x="1131" y="2278"/>
              <a:ext cx="46" cy="44"/>
            </a:xfrm>
            <a:prstGeom prst="ellipse">
              <a:avLst/>
            </a:prstGeom>
            <a:solidFill>
              <a:srgbClr val="CC0066"/>
            </a:solidFill>
            <a:ln w="3175">
              <a:solidFill>
                <a:schemeClr val="tx1"/>
              </a:solidFill>
              <a:round/>
              <a:headEnd/>
              <a:tailEnd/>
            </a:ln>
          </p:spPr>
          <p:txBody>
            <a:bodyPr wrap="none" anchor="ctr"/>
            <a:lstStyle/>
            <a:p>
              <a:endParaRPr lang="en-US"/>
            </a:p>
          </p:txBody>
        </p:sp>
        <p:sp>
          <p:nvSpPr>
            <p:cNvPr id="65568" name="Oval 45"/>
            <p:cNvSpPr>
              <a:spLocks noChangeArrowheads="1"/>
            </p:cNvSpPr>
            <p:nvPr/>
          </p:nvSpPr>
          <p:spPr bwMode="auto">
            <a:xfrm>
              <a:off x="1145" y="2350"/>
              <a:ext cx="46" cy="44"/>
            </a:xfrm>
            <a:prstGeom prst="ellipse">
              <a:avLst/>
            </a:prstGeom>
            <a:solidFill>
              <a:srgbClr val="D60093"/>
            </a:solidFill>
            <a:ln w="3175">
              <a:solidFill>
                <a:schemeClr val="tx1"/>
              </a:solidFill>
              <a:round/>
              <a:headEnd/>
              <a:tailEnd/>
            </a:ln>
          </p:spPr>
          <p:txBody>
            <a:bodyPr wrap="none" anchor="ctr"/>
            <a:lstStyle/>
            <a:p>
              <a:endParaRPr lang="en-US"/>
            </a:p>
          </p:txBody>
        </p:sp>
        <p:sp>
          <p:nvSpPr>
            <p:cNvPr id="65569" name="Oval 46"/>
            <p:cNvSpPr>
              <a:spLocks noChangeArrowheads="1"/>
            </p:cNvSpPr>
            <p:nvPr/>
          </p:nvSpPr>
          <p:spPr bwMode="auto">
            <a:xfrm>
              <a:off x="1161" y="2424"/>
              <a:ext cx="44" cy="44"/>
            </a:xfrm>
            <a:prstGeom prst="ellipse">
              <a:avLst/>
            </a:prstGeom>
            <a:solidFill>
              <a:srgbClr val="CC3399"/>
            </a:solidFill>
            <a:ln w="3175">
              <a:solidFill>
                <a:schemeClr val="tx1"/>
              </a:solidFill>
              <a:round/>
              <a:headEnd/>
              <a:tailEnd/>
            </a:ln>
          </p:spPr>
          <p:txBody>
            <a:bodyPr wrap="none" anchor="ctr"/>
            <a:lstStyle/>
            <a:p>
              <a:endParaRPr lang="en-US"/>
            </a:p>
          </p:txBody>
        </p:sp>
        <p:sp>
          <p:nvSpPr>
            <p:cNvPr id="65570" name="Oval 47"/>
            <p:cNvSpPr>
              <a:spLocks noChangeArrowheads="1"/>
            </p:cNvSpPr>
            <p:nvPr/>
          </p:nvSpPr>
          <p:spPr bwMode="auto">
            <a:xfrm>
              <a:off x="1185" y="2502"/>
              <a:ext cx="46" cy="44"/>
            </a:xfrm>
            <a:prstGeom prst="ellipse">
              <a:avLst/>
            </a:prstGeom>
            <a:solidFill>
              <a:srgbClr val="CC0099"/>
            </a:solidFill>
            <a:ln w="3175">
              <a:solidFill>
                <a:schemeClr val="tx1"/>
              </a:solidFill>
              <a:round/>
              <a:headEnd/>
              <a:tailEnd/>
            </a:ln>
          </p:spPr>
          <p:txBody>
            <a:bodyPr wrap="none" anchor="ctr"/>
            <a:lstStyle/>
            <a:p>
              <a:endParaRPr lang="en-US"/>
            </a:p>
          </p:txBody>
        </p:sp>
        <p:sp>
          <p:nvSpPr>
            <p:cNvPr id="65571" name="Oval 48"/>
            <p:cNvSpPr>
              <a:spLocks noChangeArrowheads="1"/>
            </p:cNvSpPr>
            <p:nvPr/>
          </p:nvSpPr>
          <p:spPr bwMode="auto">
            <a:xfrm>
              <a:off x="1217" y="2567"/>
              <a:ext cx="46"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5572" name="Oval 49"/>
            <p:cNvSpPr>
              <a:spLocks noChangeArrowheads="1"/>
            </p:cNvSpPr>
            <p:nvPr/>
          </p:nvSpPr>
          <p:spPr bwMode="auto">
            <a:xfrm>
              <a:off x="1253" y="2622"/>
              <a:ext cx="44" cy="44"/>
            </a:xfrm>
            <a:prstGeom prst="ellipse">
              <a:avLst/>
            </a:prstGeom>
            <a:solidFill>
              <a:srgbClr val="9933FF"/>
            </a:solidFill>
            <a:ln w="3175">
              <a:solidFill>
                <a:schemeClr val="tx1"/>
              </a:solidFill>
              <a:round/>
              <a:headEnd/>
              <a:tailEnd/>
            </a:ln>
          </p:spPr>
          <p:txBody>
            <a:bodyPr wrap="none" anchor="ctr"/>
            <a:lstStyle/>
            <a:p>
              <a:endParaRPr lang="en-US"/>
            </a:p>
          </p:txBody>
        </p:sp>
        <p:sp>
          <p:nvSpPr>
            <p:cNvPr id="65573" name="Oval 50"/>
            <p:cNvSpPr>
              <a:spLocks noChangeArrowheads="1"/>
            </p:cNvSpPr>
            <p:nvPr/>
          </p:nvSpPr>
          <p:spPr bwMode="auto">
            <a:xfrm>
              <a:off x="1298" y="2678"/>
              <a:ext cx="44" cy="46"/>
            </a:xfrm>
            <a:prstGeom prst="ellipse">
              <a:avLst/>
            </a:prstGeom>
            <a:solidFill>
              <a:srgbClr val="6600FF"/>
            </a:solidFill>
            <a:ln w="3175">
              <a:solidFill>
                <a:schemeClr val="tx1"/>
              </a:solidFill>
              <a:round/>
              <a:headEnd/>
              <a:tailEnd/>
            </a:ln>
          </p:spPr>
          <p:txBody>
            <a:bodyPr wrap="none" anchor="ctr"/>
            <a:lstStyle/>
            <a:p>
              <a:endParaRPr lang="en-US"/>
            </a:p>
          </p:txBody>
        </p:sp>
        <p:sp>
          <p:nvSpPr>
            <p:cNvPr id="65574" name="Oval 51"/>
            <p:cNvSpPr>
              <a:spLocks noChangeArrowheads="1"/>
            </p:cNvSpPr>
            <p:nvPr/>
          </p:nvSpPr>
          <p:spPr bwMode="auto">
            <a:xfrm>
              <a:off x="1341" y="2719"/>
              <a:ext cx="44" cy="46"/>
            </a:xfrm>
            <a:prstGeom prst="ellipse">
              <a:avLst/>
            </a:prstGeom>
            <a:solidFill>
              <a:srgbClr val="3366FF"/>
            </a:solidFill>
            <a:ln w="3175">
              <a:solidFill>
                <a:schemeClr val="tx1"/>
              </a:solidFill>
              <a:round/>
              <a:headEnd/>
              <a:tailEnd/>
            </a:ln>
          </p:spPr>
          <p:txBody>
            <a:bodyPr wrap="none" anchor="ctr"/>
            <a:lstStyle/>
            <a:p>
              <a:endParaRPr lang="en-US"/>
            </a:p>
          </p:txBody>
        </p:sp>
        <p:sp>
          <p:nvSpPr>
            <p:cNvPr id="65575" name="Oval 52"/>
            <p:cNvSpPr>
              <a:spLocks noChangeArrowheads="1"/>
            </p:cNvSpPr>
            <p:nvPr/>
          </p:nvSpPr>
          <p:spPr bwMode="auto">
            <a:xfrm>
              <a:off x="1387" y="2765"/>
              <a:ext cx="44" cy="45"/>
            </a:xfrm>
            <a:prstGeom prst="ellipse">
              <a:avLst/>
            </a:prstGeom>
            <a:solidFill>
              <a:srgbClr val="0000FF"/>
            </a:solidFill>
            <a:ln w="3175">
              <a:solidFill>
                <a:schemeClr val="tx1"/>
              </a:solidFill>
              <a:round/>
              <a:headEnd/>
              <a:tailEnd/>
            </a:ln>
          </p:spPr>
          <p:txBody>
            <a:bodyPr wrap="none" anchor="ctr"/>
            <a:lstStyle/>
            <a:p>
              <a:endParaRPr lang="en-US"/>
            </a:p>
          </p:txBody>
        </p:sp>
        <p:sp>
          <p:nvSpPr>
            <p:cNvPr id="65576" name="Oval 53"/>
            <p:cNvSpPr>
              <a:spLocks noChangeArrowheads="1"/>
            </p:cNvSpPr>
            <p:nvPr/>
          </p:nvSpPr>
          <p:spPr bwMode="auto">
            <a:xfrm>
              <a:off x="1432" y="2800"/>
              <a:ext cx="44" cy="44"/>
            </a:xfrm>
            <a:prstGeom prst="ellipse">
              <a:avLst/>
            </a:prstGeom>
            <a:solidFill>
              <a:srgbClr val="0000FF"/>
            </a:solidFill>
            <a:ln w="3175">
              <a:solidFill>
                <a:schemeClr val="tx1"/>
              </a:solidFill>
              <a:round/>
              <a:headEnd/>
              <a:tailEnd/>
            </a:ln>
          </p:spPr>
          <p:txBody>
            <a:bodyPr wrap="none" anchor="ctr"/>
            <a:lstStyle/>
            <a:p>
              <a:endParaRPr lang="en-US"/>
            </a:p>
          </p:txBody>
        </p:sp>
        <p:sp>
          <p:nvSpPr>
            <p:cNvPr id="65577" name="Oval 54"/>
            <p:cNvSpPr>
              <a:spLocks noChangeArrowheads="1"/>
            </p:cNvSpPr>
            <p:nvPr/>
          </p:nvSpPr>
          <p:spPr bwMode="auto">
            <a:xfrm>
              <a:off x="1469" y="2837"/>
              <a:ext cx="46" cy="44"/>
            </a:xfrm>
            <a:prstGeom prst="ellipse">
              <a:avLst/>
            </a:prstGeom>
            <a:solidFill>
              <a:srgbClr val="0000FF"/>
            </a:solidFill>
            <a:ln w="3175">
              <a:solidFill>
                <a:schemeClr val="tx1"/>
              </a:solidFill>
              <a:round/>
              <a:headEnd/>
              <a:tailEnd/>
            </a:ln>
          </p:spPr>
          <p:txBody>
            <a:bodyPr wrap="none" anchor="ctr"/>
            <a:lstStyle/>
            <a:p>
              <a:endParaRPr lang="en-US"/>
            </a:p>
          </p:txBody>
        </p:sp>
        <p:sp>
          <p:nvSpPr>
            <p:cNvPr id="65578" name="Oval 55"/>
            <p:cNvSpPr>
              <a:spLocks noChangeArrowheads="1"/>
            </p:cNvSpPr>
            <p:nvPr/>
          </p:nvSpPr>
          <p:spPr bwMode="auto">
            <a:xfrm>
              <a:off x="1515" y="2870"/>
              <a:ext cx="46" cy="46"/>
            </a:xfrm>
            <a:prstGeom prst="ellipse">
              <a:avLst/>
            </a:prstGeom>
            <a:solidFill>
              <a:srgbClr val="0000FF"/>
            </a:solidFill>
            <a:ln w="3175">
              <a:solidFill>
                <a:schemeClr val="tx1"/>
              </a:solidFill>
              <a:round/>
              <a:headEnd/>
              <a:tailEnd/>
            </a:ln>
          </p:spPr>
          <p:txBody>
            <a:bodyPr wrap="none" anchor="ctr"/>
            <a:lstStyle/>
            <a:p>
              <a:endParaRPr lang="en-US"/>
            </a:p>
          </p:txBody>
        </p:sp>
        <p:sp>
          <p:nvSpPr>
            <p:cNvPr id="65579" name="Oval 56"/>
            <p:cNvSpPr>
              <a:spLocks noChangeArrowheads="1"/>
            </p:cNvSpPr>
            <p:nvPr/>
          </p:nvSpPr>
          <p:spPr bwMode="auto">
            <a:xfrm>
              <a:off x="1570" y="2906"/>
              <a:ext cx="44" cy="44"/>
            </a:xfrm>
            <a:prstGeom prst="ellipse">
              <a:avLst/>
            </a:prstGeom>
            <a:solidFill>
              <a:srgbClr val="0000FF"/>
            </a:solidFill>
            <a:ln w="3175">
              <a:solidFill>
                <a:schemeClr val="tx1"/>
              </a:solidFill>
              <a:round/>
              <a:headEnd/>
              <a:tailEnd/>
            </a:ln>
          </p:spPr>
          <p:txBody>
            <a:bodyPr wrap="none" anchor="ctr"/>
            <a:lstStyle/>
            <a:p>
              <a:endParaRPr lang="en-US"/>
            </a:p>
          </p:txBody>
        </p:sp>
        <p:sp>
          <p:nvSpPr>
            <p:cNvPr id="65580" name="Oval 57"/>
            <p:cNvSpPr>
              <a:spLocks noChangeArrowheads="1"/>
            </p:cNvSpPr>
            <p:nvPr/>
          </p:nvSpPr>
          <p:spPr bwMode="auto">
            <a:xfrm>
              <a:off x="1625" y="2937"/>
              <a:ext cx="44" cy="45"/>
            </a:xfrm>
            <a:prstGeom prst="ellipse">
              <a:avLst/>
            </a:prstGeom>
            <a:solidFill>
              <a:srgbClr val="0000FF"/>
            </a:solidFill>
            <a:ln w="3175">
              <a:solidFill>
                <a:schemeClr val="tx1"/>
              </a:solidFill>
              <a:round/>
              <a:headEnd/>
              <a:tailEnd/>
            </a:ln>
          </p:spPr>
          <p:txBody>
            <a:bodyPr wrap="none" anchor="ctr"/>
            <a:lstStyle/>
            <a:p>
              <a:endParaRPr lang="en-US"/>
            </a:p>
          </p:txBody>
        </p:sp>
        <p:sp>
          <p:nvSpPr>
            <p:cNvPr id="65581" name="Oval 58"/>
            <p:cNvSpPr>
              <a:spLocks noChangeArrowheads="1"/>
            </p:cNvSpPr>
            <p:nvPr/>
          </p:nvSpPr>
          <p:spPr bwMode="auto">
            <a:xfrm>
              <a:off x="1681" y="2971"/>
              <a:ext cx="46" cy="46"/>
            </a:xfrm>
            <a:prstGeom prst="ellipse">
              <a:avLst/>
            </a:prstGeom>
            <a:solidFill>
              <a:srgbClr val="0000FF"/>
            </a:solidFill>
            <a:ln w="3175">
              <a:solidFill>
                <a:schemeClr val="tx1"/>
              </a:solidFill>
              <a:round/>
              <a:headEnd/>
              <a:tailEnd/>
            </a:ln>
          </p:spPr>
          <p:txBody>
            <a:bodyPr wrap="none" anchor="ctr"/>
            <a:lstStyle/>
            <a:p>
              <a:endParaRPr lang="en-US"/>
            </a:p>
          </p:txBody>
        </p:sp>
        <p:sp>
          <p:nvSpPr>
            <p:cNvPr id="65582" name="Oval 59"/>
            <p:cNvSpPr>
              <a:spLocks noChangeArrowheads="1"/>
            </p:cNvSpPr>
            <p:nvPr/>
          </p:nvSpPr>
          <p:spPr bwMode="auto">
            <a:xfrm>
              <a:off x="1750" y="3003"/>
              <a:ext cx="46" cy="46"/>
            </a:xfrm>
            <a:prstGeom prst="ellipse">
              <a:avLst/>
            </a:prstGeom>
            <a:solidFill>
              <a:srgbClr val="0000FF"/>
            </a:solidFill>
            <a:ln w="3175">
              <a:solidFill>
                <a:schemeClr val="tx1"/>
              </a:solidFill>
              <a:round/>
              <a:headEnd/>
              <a:tailEnd/>
            </a:ln>
          </p:spPr>
          <p:txBody>
            <a:bodyPr wrap="none" anchor="ctr"/>
            <a:lstStyle/>
            <a:p>
              <a:endParaRPr lang="en-US"/>
            </a:p>
          </p:txBody>
        </p:sp>
        <p:sp>
          <p:nvSpPr>
            <p:cNvPr id="65583" name="Oval 60"/>
            <p:cNvSpPr>
              <a:spLocks noChangeArrowheads="1"/>
            </p:cNvSpPr>
            <p:nvPr/>
          </p:nvSpPr>
          <p:spPr bwMode="auto">
            <a:xfrm>
              <a:off x="1817" y="3031"/>
              <a:ext cx="44" cy="46"/>
            </a:xfrm>
            <a:prstGeom prst="ellipse">
              <a:avLst/>
            </a:prstGeom>
            <a:solidFill>
              <a:srgbClr val="0000FF"/>
            </a:solidFill>
            <a:ln w="3175">
              <a:solidFill>
                <a:schemeClr val="tx1"/>
              </a:solidFill>
              <a:round/>
              <a:headEnd/>
              <a:tailEnd/>
            </a:ln>
          </p:spPr>
          <p:txBody>
            <a:bodyPr wrap="none" anchor="ctr"/>
            <a:lstStyle/>
            <a:p>
              <a:endParaRPr lang="en-US"/>
            </a:p>
          </p:txBody>
        </p:sp>
        <p:sp>
          <p:nvSpPr>
            <p:cNvPr id="65584" name="Oval 61"/>
            <p:cNvSpPr>
              <a:spLocks noChangeArrowheads="1"/>
            </p:cNvSpPr>
            <p:nvPr/>
          </p:nvSpPr>
          <p:spPr bwMode="auto">
            <a:xfrm>
              <a:off x="1880" y="3061"/>
              <a:ext cx="44" cy="44"/>
            </a:xfrm>
            <a:prstGeom prst="ellipse">
              <a:avLst/>
            </a:prstGeom>
            <a:solidFill>
              <a:srgbClr val="0000FF"/>
            </a:solidFill>
            <a:ln w="3175">
              <a:solidFill>
                <a:schemeClr val="tx1"/>
              </a:solidFill>
              <a:round/>
              <a:headEnd/>
              <a:tailEnd/>
            </a:ln>
          </p:spPr>
          <p:txBody>
            <a:bodyPr wrap="none" anchor="ctr"/>
            <a:lstStyle/>
            <a:p>
              <a:endParaRPr lang="en-US"/>
            </a:p>
          </p:txBody>
        </p:sp>
        <p:sp>
          <p:nvSpPr>
            <p:cNvPr id="65585" name="Oval 62"/>
            <p:cNvSpPr>
              <a:spLocks noChangeArrowheads="1"/>
            </p:cNvSpPr>
            <p:nvPr/>
          </p:nvSpPr>
          <p:spPr bwMode="auto">
            <a:xfrm>
              <a:off x="1960" y="3086"/>
              <a:ext cx="46" cy="45"/>
            </a:xfrm>
            <a:prstGeom prst="ellipse">
              <a:avLst/>
            </a:prstGeom>
            <a:solidFill>
              <a:srgbClr val="0000FF"/>
            </a:solidFill>
            <a:ln w="3175">
              <a:solidFill>
                <a:schemeClr val="tx1"/>
              </a:solidFill>
              <a:round/>
              <a:headEnd/>
              <a:tailEnd/>
            </a:ln>
          </p:spPr>
          <p:txBody>
            <a:bodyPr wrap="none" anchor="ctr"/>
            <a:lstStyle/>
            <a:p>
              <a:endParaRPr lang="en-US"/>
            </a:p>
          </p:txBody>
        </p:sp>
        <p:sp>
          <p:nvSpPr>
            <p:cNvPr id="65586" name="Oval 63"/>
            <p:cNvSpPr>
              <a:spLocks noChangeArrowheads="1"/>
            </p:cNvSpPr>
            <p:nvPr/>
          </p:nvSpPr>
          <p:spPr bwMode="auto">
            <a:xfrm>
              <a:off x="2020" y="3112"/>
              <a:ext cx="45" cy="44"/>
            </a:xfrm>
            <a:prstGeom prst="ellipse">
              <a:avLst/>
            </a:prstGeom>
            <a:solidFill>
              <a:srgbClr val="0000FF"/>
            </a:solidFill>
            <a:ln w="3175">
              <a:solidFill>
                <a:schemeClr val="tx1"/>
              </a:solidFill>
              <a:round/>
              <a:headEnd/>
              <a:tailEnd/>
            </a:ln>
          </p:spPr>
          <p:txBody>
            <a:bodyPr wrap="none" anchor="ctr"/>
            <a:lstStyle/>
            <a:p>
              <a:endParaRPr lang="en-US"/>
            </a:p>
          </p:txBody>
        </p:sp>
        <p:sp>
          <p:nvSpPr>
            <p:cNvPr id="65587" name="Oval 64"/>
            <p:cNvSpPr>
              <a:spLocks noChangeArrowheads="1"/>
            </p:cNvSpPr>
            <p:nvPr/>
          </p:nvSpPr>
          <p:spPr bwMode="auto">
            <a:xfrm>
              <a:off x="2083" y="3146"/>
              <a:ext cx="44" cy="45"/>
            </a:xfrm>
            <a:prstGeom prst="ellipse">
              <a:avLst/>
            </a:prstGeom>
            <a:solidFill>
              <a:srgbClr val="0000FF"/>
            </a:solidFill>
            <a:ln w="3175">
              <a:solidFill>
                <a:schemeClr val="tx1"/>
              </a:solidFill>
              <a:round/>
              <a:headEnd/>
              <a:tailEnd/>
            </a:ln>
          </p:spPr>
          <p:txBody>
            <a:bodyPr wrap="none" anchor="ctr"/>
            <a:lstStyle/>
            <a:p>
              <a:endParaRPr lang="en-US"/>
            </a:p>
          </p:txBody>
        </p:sp>
        <p:sp>
          <p:nvSpPr>
            <p:cNvPr id="65588" name="Oval 65"/>
            <p:cNvSpPr>
              <a:spLocks noChangeArrowheads="1"/>
            </p:cNvSpPr>
            <p:nvPr/>
          </p:nvSpPr>
          <p:spPr bwMode="auto">
            <a:xfrm>
              <a:off x="2141" y="3186"/>
              <a:ext cx="44" cy="46"/>
            </a:xfrm>
            <a:prstGeom prst="ellipse">
              <a:avLst/>
            </a:prstGeom>
            <a:solidFill>
              <a:srgbClr val="0000FF"/>
            </a:solidFill>
            <a:ln w="3175">
              <a:solidFill>
                <a:schemeClr val="tx1"/>
              </a:solidFill>
              <a:round/>
              <a:headEnd/>
              <a:tailEnd/>
            </a:ln>
          </p:spPr>
          <p:txBody>
            <a:bodyPr wrap="none" anchor="ctr"/>
            <a:lstStyle/>
            <a:p>
              <a:endParaRPr lang="en-US"/>
            </a:p>
          </p:txBody>
        </p:sp>
        <p:sp>
          <p:nvSpPr>
            <p:cNvPr id="65589" name="Oval 66"/>
            <p:cNvSpPr>
              <a:spLocks noChangeArrowheads="1"/>
            </p:cNvSpPr>
            <p:nvPr/>
          </p:nvSpPr>
          <p:spPr bwMode="auto">
            <a:xfrm>
              <a:off x="2194" y="3237"/>
              <a:ext cx="46" cy="46"/>
            </a:xfrm>
            <a:prstGeom prst="ellipse">
              <a:avLst/>
            </a:prstGeom>
            <a:solidFill>
              <a:srgbClr val="0000FF"/>
            </a:solidFill>
            <a:ln w="3175">
              <a:solidFill>
                <a:schemeClr val="tx1"/>
              </a:solidFill>
              <a:round/>
              <a:headEnd/>
              <a:tailEnd/>
            </a:ln>
          </p:spPr>
          <p:txBody>
            <a:bodyPr wrap="none" anchor="ctr"/>
            <a:lstStyle/>
            <a:p>
              <a:endParaRPr lang="en-US"/>
            </a:p>
          </p:txBody>
        </p:sp>
        <p:sp>
          <p:nvSpPr>
            <p:cNvPr id="65590" name="Oval 67"/>
            <p:cNvSpPr>
              <a:spLocks noChangeArrowheads="1"/>
            </p:cNvSpPr>
            <p:nvPr/>
          </p:nvSpPr>
          <p:spPr bwMode="auto">
            <a:xfrm>
              <a:off x="2247" y="3290"/>
              <a:ext cx="44" cy="44"/>
            </a:xfrm>
            <a:prstGeom prst="ellipse">
              <a:avLst/>
            </a:prstGeom>
            <a:solidFill>
              <a:srgbClr val="0000FF"/>
            </a:solidFill>
            <a:ln w="3175">
              <a:solidFill>
                <a:schemeClr val="tx1"/>
              </a:solidFill>
              <a:round/>
              <a:headEnd/>
              <a:tailEnd/>
            </a:ln>
          </p:spPr>
          <p:txBody>
            <a:bodyPr wrap="none" anchor="ctr"/>
            <a:lstStyle/>
            <a:p>
              <a:endParaRPr lang="en-US"/>
            </a:p>
          </p:txBody>
        </p:sp>
        <p:sp>
          <p:nvSpPr>
            <p:cNvPr id="65591" name="Oval 68"/>
            <p:cNvSpPr>
              <a:spLocks noChangeArrowheads="1"/>
            </p:cNvSpPr>
            <p:nvPr/>
          </p:nvSpPr>
          <p:spPr bwMode="auto">
            <a:xfrm>
              <a:off x="2286" y="3338"/>
              <a:ext cx="46" cy="46"/>
            </a:xfrm>
            <a:prstGeom prst="ellipse">
              <a:avLst/>
            </a:prstGeom>
            <a:solidFill>
              <a:srgbClr val="0000FF"/>
            </a:solidFill>
            <a:ln w="3175">
              <a:solidFill>
                <a:schemeClr val="tx1"/>
              </a:solidFill>
              <a:round/>
              <a:headEnd/>
              <a:tailEnd/>
            </a:ln>
          </p:spPr>
          <p:txBody>
            <a:bodyPr wrap="none" anchor="ctr"/>
            <a:lstStyle/>
            <a:p>
              <a:endParaRPr lang="en-US"/>
            </a:p>
          </p:txBody>
        </p:sp>
        <p:sp>
          <p:nvSpPr>
            <p:cNvPr id="65592" name="Oval 69"/>
            <p:cNvSpPr>
              <a:spLocks noChangeArrowheads="1"/>
            </p:cNvSpPr>
            <p:nvPr/>
          </p:nvSpPr>
          <p:spPr bwMode="auto">
            <a:xfrm>
              <a:off x="2318" y="3401"/>
              <a:ext cx="46" cy="44"/>
            </a:xfrm>
            <a:prstGeom prst="ellipse">
              <a:avLst/>
            </a:prstGeom>
            <a:solidFill>
              <a:srgbClr val="0000FF"/>
            </a:solidFill>
            <a:ln w="3175">
              <a:solidFill>
                <a:schemeClr val="tx1"/>
              </a:solidFill>
              <a:round/>
              <a:headEnd/>
              <a:tailEnd/>
            </a:ln>
          </p:spPr>
          <p:txBody>
            <a:bodyPr wrap="none" anchor="ctr"/>
            <a:lstStyle/>
            <a:p>
              <a:endParaRPr lang="en-US"/>
            </a:p>
          </p:txBody>
        </p:sp>
        <p:sp>
          <p:nvSpPr>
            <p:cNvPr id="65593" name="Oval 70"/>
            <p:cNvSpPr>
              <a:spLocks noChangeArrowheads="1"/>
            </p:cNvSpPr>
            <p:nvPr/>
          </p:nvSpPr>
          <p:spPr bwMode="auto">
            <a:xfrm>
              <a:off x="1154" y="1638"/>
              <a:ext cx="46" cy="46"/>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594" name="Oval 71"/>
            <p:cNvSpPr>
              <a:spLocks noChangeArrowheads="1"/>
            </p:cNvSpPr>
            <p:nvPr/>
          </p:nvSpPr>
          <p:spPr bwMode="auto">
            <a:xfrm>
              <a:off x="1180" y="1701"/>
              <a:ext cx="44" cy="46"/>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595" name="Oval 72"/>
            <p:cNvSpPr>
              <a:spLocks noChangeArrowheads="1"/>
            </p:cNvSpPr>
            <p:nvPr/>
          </p:nvSpPr>
          <p:spPr bwMode="auto">
            <a:xfrm>
              <a:off x="1207" y="1782"/>
              <a:ext cx="44"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596" name="Oval 73"/>
            <p:cNvSpPr>
              <a:spLocks noChangeArrowheads="1"/>
            </p:cNvSpPr>
            <p:nvPr/>
          </p:nvSpPr>
          <p:spPr bwMode="auto">
            <a:xfrm>
              <a:off x="1454" y="1745"/>
              <a:ext cx="44"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597" name="Oval 74"/>
            <p:cNvSpPr>
              <a:spLocks noChangeArrowheads="1"/>
            </p:cNvSpPr>
            <p:nvPr/>
          </p:nvSpPr>
          <p:spPr bwMode="auto">
            <a:xfrm>
              <a:off x="1480" y="1807"/>
              <a:ext cx="44"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598" name="Oval 75"/>
            <p:cNvSpPr>
              <a:spLocks noChangeArrowheads="1"/>
            </p:cNvSpPr>
            <p:nvPr/>
          </p:nvSpPr>
          <p:spPr bwMode="auto">
            <a:xfrm>
              <a:off x="1503" y="1867"/>
              <a:ext cx="44"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599" name="Oval 76"/>
            <p:cNvSpPr>
              <a:spLocks noChangeArrowheads="1"/>
            </p:cNvSpPr>
            <p:nvPr/>
          </p:nvSpPr>
          <p:spPr bwMode="auto">
            <a:xfrm>
              <a:off x="1526" y="1929"/>
              <a:ext cx="44" cy="44"/>
            </a:xfrm>
            <a:prstGeom prst="ellipse">
              <a:avLst/>
            </a:prstGeom>
            <a:solidFill>
              <a:srgbClr val="FF0000"/>
            </a:solidFill>
            <a:ln w="3175">
              <a:solidFill>
                <a:schemeClr val="tx1"/>
              </a:solidFill>
              <a:round/>
              <a:headEnd/>
              <a:tailEnd/>
            </a:ln>
          </p:spPr>
          <p:txBody>
            <a:bodyPr wrap="none" anchor="ctr"/>
            <a:lstStyle/>
            <a:p>
              <a:endParaRPr lang="en-US"/>
            </a:p>
          </p:txBody>
        </p:sp>
        <p:sp>
          <p:nvSpPr>
            <p:cNvPr id="65600" name="Oval 77"/>
            <p:cNvSpPr>
              <a:spLocks noChangeArrowheads="1"/>
            </p:cNvSpPr>
            <p:nvPr/>
          </p:nvSpPr>
          <p:spPr bwMode="auto">
            <a:xfrm>
              <a:off x="1549" y="1990"/>
              <a:ext cx="46" cy="46"/>
            </a:xfrm>
            <a:prstGeom prst="ellipse">
              <a:avLst/>
            </a:prstGeom>
            <a:solidFill>
              <a:srgbClr val="FF5050"/>
            </a:solidFill>
            <a:ln w="3175">
              <a:solidFill>
                <a:schemeClr val="tx1"/>
              </a:solidFill>
              <a:round/>
              <a:headEnd/>
              <a:tailEnd/>
            </a:ln>
          </p:spPr>
          <p:txBody>
            <a:bodyPr wrap="none" anchor="ctr"/>
            <a:lstStyle/>
            <a:p>
              <a:endParaRPr lang="en-US"/>
            </a:p>
          </p:txBody>
        </p:sp>
        <p:sp>
          <p:nvSpPr>
            <p:cNvPr id="65601" name="Oval 78"/>
            <p:cNvSpPr>
              <a:spLocks noChangeArrowheads="1"/>
            </p:cNvSpPr>
            <p:nvPr/>
          </p:nvSpPr>
          <p:spPr bwMode="auto">
            <a:xfrm>
              <a:off x="1572" y="2057"/>
              <a:ext cx="44" cy="45"/>
            </a:xfrm>
            <a:prstGeom prst="ellipse">
              <a:avLst/>
            </a:prstGeom>
            <a:solidFill>
              <a:srgbClr val="CC0066"/>
            </a:solidFill>
            <a:ln w="3175">
              <a:solidFill>
                <a:schemeClr val="tx1"/>
              </a:solidFill>
              <a:round/>
              <a:headEnd/>
              <a:tailEnd/>
            </a:ln>
          </p:spPr>
          <p:txBody>
            <a:bodyPr wrap="none" anchor="ctr"/>
            <a:lstStyle/>
            <a:p>
              <a:endParaRPr lang="en-US"/>
            </a:p>
          </p:txBody>
        </p:sp>
        <p:sp>
          <p:nvSpPr>
            <p:cNvPr id="65602" name="Oval 79"/>
            <p:cNvSpPr>
              <a:spLocks noChangeArrowheads="1"/>
            </p:cNvSpPr>
            <p:nvPr/>
          </p:nvSpPr>
          <p:spPr bwMode="auto">
            <a:xfrm>
              <a:off x="1589" y="2123"/>
              <a:ext cx="44" cy="46"/>
            </a:xfrm>
            <a:prstGeom prst="ellipse">
              <a:avLst/>
            </a:prstGeom>
            <a:solidFill>
              <a:srgbClr val="D60093"/>
            </a:solidFill>
            <a:ln w="3175">
              <a:solidFill>
                <a:schemeClr val="tx1"/>
              </a:solidFill>
              <a:round/>
              <a:headEnd/>
              <a:tailEnd/>
            </a:ln>
          </p:spPr>
          <p:txBody>
            <a:bodyPr wrap="none" anchor="ctr"/>
            <a:lstStyle/>
            <a:p>
              <a:endParaRPr lang="en-US"/>
            </a:p>
          </p:txBody>
        </p:sp>
        <p:sp>
          <p:nvSpPr>
            <p:cNvPr id="65603" name="Oval 80"/>
            <p:cNvSpPr>
              <a:spLocks noChangeArrowheads="1"/>
            </p:cNvSpPr>
            <p:nvPr/>
          </p:nvSpPr>
          <p:spPr bwMode="auto">
            <a:xfrm>
              <a:off x="1621" y="2184"/>
              <a:ext cx="44" cy="45"/>
            </a:xfrm>
            <a:prstGeom prst="ellipse">
              <a:avLst/>
            </a:prstGeom>
            <a:solidFill>
              <a:srgbClr val="CC3399"/>
            </a:solidFill>
            <a:ln w="3175">
              <a:solidFill>
                <a:schemeClr val="tx1"/>
              </a:solidFill>
              <a:round/>
              <a:headEnd/>
              <a:tailEnd/>
            </a:ln>
          </p:spPr>
          <p:txBody>
            <a:bodyPr wrap="none" anchor="ctr"/>
            <a:lstStyle/>
            <a:p>
              <a:endParaRPr lang="en-US"/>
            </a:p>
          </p:txBody>
        </p:sp>
        <p:sp>
          <p:nvSpPr>
            <p:cNvPr id="65604" name="Oval 81"/>
            <p:cNvSpPr>
              <a:spLocks noChangeArrowheads="1"/>
            </p:cNvSpPr>
            <p:nvPr/>
          </p:nvSpPr>
          <p:spPr bwMode="auto">
            <a:xfrm>
              <a:off x="1651" y="2239"/>
              <a:ext cx="44" cy="44"/>
            </a:xfrm>
            <a:prstGeom prst="ellipse">
              <a:avLst/>
            </a:prstGeom>
            <a:solidFill>
              <a:srgbClr val="CC0099"/>
            </a:solidFill>
            <a:ln w="3175">
              <a:solidFill>
                <a:schemeClr val="tx1"/>
              </a:solidFill>
              <a:round/>
              <a:headEnd/>
              <a:tailEnd/>
            </a:ln>
          </p:spPr>
          <p:txBody>
            <a:bodyPr wrap="none" anchor="ctr"/>
            <a:lstStyle/>
            <a:p>
              <a:endParaRPr lang="en-US"/>
            </a:p>
          </p:txBody>
        </p:sp>
        <p:sp>
          <p:nvSpPr>
            <p:cNvPr id="65605" name="Oval 82"/>
            <p:cNvSpPr>
              <a:spLocks noChangeArrowheads="1"/>
            </p:cNvSpPr>
            <p:nvPr/>
          </p:nvSpPr>
          <p:spPr bwMode="auto">
            <a:xfrm>
              <a:off x="1688" y="2290"/>
              <a:ext cx="44" cy="46"/>
            </a:xfrm>
            <a:prstGeom prst="ellipse">
              <a:avLst/>
            </a:prstGeom>
            <a:solidFill>
              <a:srgbClr val="CC00FF"/>
            </a:solidFill>
            <a:ln w="3175">
              <a:solidFill>
                <a:schemeClr val="tx1"/>
              </a:solidFill>
              <a:round/>
              <a:headEnd/>
              <a:tailEnd/>
            </a:ln>
          </p:spPr>
          <p:txBody>
            <a:bodyPr wrap="none" anchor="ctr"/>
            <a:lstStyle/>
            <a:p>
              <a:endParaRPr lang="en-US"/>
            </a:p>
          </p:txBody>
        </p:sp>
        <p:sp>
          <p:nvSpPr>
            <p:cNvPr id="65606" name="Oval 83"/>
            <p:cNvSpPr>
              <a:spLocks noChangeArrowheads="1"/>
            </p:cNvSpPr>
            <p:nvPr/>
          </p:nvSpPr>
          <p:spPr bwMode="auto">
            <a:xfrm>
              <a:off x="1732" y="2343"/>
              <a:ext cx="44" cy="46"/>
            </a:xfrm>
            <a:prstGeom prst="ellipse">
              <a:avLst/>
            </a:prstGeom>
            <a:solidFill>
              <a:srgbClr val="9933FF"/>
            </a:solidFill>
            <a:ln w="3175">
              <a:solidFill>
                <a:schemeClr val="tx1"/>
              </a:solidFill>
              <a:round/>
              <a:headEnd/>
              <a:tailEnd/>
            </a:ln>
          </p:spPr>
          <p:txBody>
            <a:bodyPr wrap="none" anchor="ctr"/>
            <a:lstStyle/>
            <a:p>
              <a:endParaRPr lang="en-US"/>
            </a:p>
          </p:txBody>
        </p:sp>
        <p:sp>
          <p:nvSpPr>
            <p:cNvPr id="65607" name="Oval 84"/>
            <p:cNvSpPr>
              <a:spLocks noChangeArrowheads="1"/>
            </p:cNvSpPr>
            <p:nvPr/>
          </p:nvSpPr>
          <p:spPr bwMode="auto">
            <a:xfrm>
              <a:off x="1778" y="2391"/>
              <a:ext cx="44" cy="46"/>
            </a:xfrm>
            <a:prstGeom prst="ellipse">
              <a:avLst/>
            </a:prstGeom>
            <a:solidFill>
              <a:srgbClr val="6600FF"/>
            </a:solidFill>
            <a:ln w="3175">
              <a:solidFill>
                <a:schemeClr val="tx1"/>
              </a:solidFill>
              <a:round/>
              <a:headEnd/>
              <a:tailEnd/>
            </a:ln>
          </p:spPr>
          <p:txBody>
            <a:bodyPr wrap="none" anchor="ctr"/>
            <a:lstStyle/>
            <a:p>
              <a:endParaRPr lang="en-US"/>
            </a:p>
          </p:txBody>
        </p:sp>
        <p:sp>
          <p:nvSpPr>
            <p:cNvPr id="65608" name="Oval 85"/>
            <p:cNvSpPr>
              <a:spLocks noChangeArrowheads="1"/>
            </p:cNvSpPr>
            <p:nvPr/>
          </p:nvSpPr>
          <p:spPr bwMode="auto">
            <a:xfrm>
              <a:off x="1820" y="2437"/>
              <a:ext cx="44" cy="45"/>
            </a:xfrm>
            <a:prstGeom prst="ellipse">
              <a:avLst/>
            </a:prstGeom>
            <a:solidFill>
              <a:srgbClr val="3366FF"/>
            </a:solidFill>
            <a:ln w="3175">
              <a:solidFill>
                <a:schemeClr val="tx1"/>
              </a:solidFill>
              <a:round/>
              <a:headEnd/>
              <a:tailEnd/>
            </a:ln>
          </p:spPr>
          <p:txBody>
            <a:bodyPr wrap="none" anchor="ctr"/>
            <a:lstStyle/>
            <a:p>
              <a:endParaRPr lang="en-US"/>
            </a:p>
          </p:txBody>
        </p:sp>
        <p:sp>
          <p:nvSpPr>
            <p:cNvPr id="65609" name="Oval 86"/>
            <p:cNvSpPr>
              <a:spLocks noChangeArrowheads="1"/>
            </p:cNvSpPr>
            <p:nvPr/>
          </p:nvSpPr>
          <p:spPr bwMode="auto">
            <a:xfrm>
              <a:off x="1870" y="2477"/>
              <a:ext cx="46" cy="46"/>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10" name="Oval 87"/>
            <p:cNvSpPr>
              <a:spLocks noChangeArrowheads="1"/>
            </p:cNvSpPr>
            <p:nvPr/>
          </p:nvSpPr>
          <p:spPr bwMode="auto">
            <a:xfrm>
              <a:off x="1917" y="2521"/>
              <a:ext cx="46" cy="44"/>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11" name="Oval 88"/>
            <p:cNvSpPr>
              <a:spLocks noChangeArrowheads="1"/>
            </p:cNvSpPr>
            <p:nvPr/>
          </p:nvSpPr>
          <p:spPr bwMode="auto">
            <a:xfrm>
              <a:off x="1965" y="2571"/>
              <a:ext cx="44" cy="44"/>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12" name="Oval 89"/>
            <p:cNvSpPr>
              <a:spLocks noChangeArrowheads="1"/>
            </p:cNvSpPr>
            <p:nvPr/>
          </p:nvSpPr>
          <p:spPr bwMode="auto">
            <a:xfrm>
              <a:off x="2011" y="2622"/>
              <a:ext cx="44" cy="44"/>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13" name="Oval 90"/>
            <p:cNvSpPr>
              <a:spLocks noChangeArrowheads="1"/>
            </p:cNvSpPr>
            <p:nvPr/>
          </p:nvSpPr>
          <p:spPr bwMode="auto">
            <a:xfrm>
              <a:off x="2048" y="2680"/>
              <a:ext cx="44" cy="46"/>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14" name="Oval 91"/>
            <p:cNvSpPr>
              <a:spLocks noChangeArrowheads="1"/>
            </p:cNvSpPr>
            <p:nvPr/>
          </p:nvSpPr>
          <p:spPr bwMode="auto">
            <a:xfrm>
              <a:off x="2074" y="2740"/>
              <a:ext cx="44" cy="44"/>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15" name="Oval 92"/>
            <p:cNvSpPr>
              <a:spLocks noChangeArrowheads="1"/>
            </p:cNvSpPr>
            <p:nvPr/>
          </p:nvSpPr>
          <p:spPr bwMode="auto">
            <a:xfrm>
              <a:off x="2097" y="2796"/>
              <a:ext cx="44" cy="46"/>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16" name="Oval 93"/>
            <p:cNvSpPr>
              <a:spLocks noChangeArrowheads="1"/>
            </p:cNvSpPr>
            <p:nvPr/>
          </p:nvSpPr>
          <p:spPr bwMode="auto">
            <a:xfrm>
              <a:off x="2131" y="2867"/>
              <a:ext cx="46" cy="44"/>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17" name="Oval 94"/>
            <p:cNvSpPr>
              <a:spLocks noChangeArrowheads="1"/>
            </p:cNvSpPr>
            <p:nvPr/>
          </p:nvSpPr>
          <p:spPr bwMode="auto">
            <a:xfrm>
              <a:off x="2157" y="2937"/>
              <a:ext cx="44" cy="45"/>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18" name="Oval 95"/>
            <p:cNvSpPr>
              <a:spLocks noChangeArrowheads="1"/>
            </p:cNvSpPr>
            <p:nvPr/>
          </p:nvSpPr>
          <p:spPr bwMode="auto">
            <a:xfrm>
              <a:off x="2180" y="3008"/>
              <a:ext cx="44" cy="44"/>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19" name="Oval 96"/>
            <p:cNvSpPr>
              <a:spLocks noChangeArrowheads="1"/>
            </p:cNvSpPr>
            <p:nvPr/>
          </p:nvSpPr>
          <p:spPr bwMode="auto">
            <a:xfrm>
              <a:off x="1425" y="1689"/>
              <a:ext cx="46" cy="46"/>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620" name="Oval 97"/>
            <p:cNvSpPr>
              <a:spLocks noChangeArrowheads="1"/>
            </p:cNvSpPr>
            <p:nvPr/>
          </p:nvSpPr>
          <p:spPr bwMode="auto">
            <a:xfrm>
              <a:off x="1388" y="1631"/>
              <a:ext cx="44"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621" name="Oval 98"/>
            <p:cNvSpPr>
              <a:spLocks noChangeArrowheads="1"/>
            </p:cNvSpPr>
            <p:nvPr/>
          </p:nvSpPr>
          <p:spPr bwMode="auto">
            <a:xfrm>
              <a:off x="1346" y="1580"/>
              <a:ext cx="44"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622" name="Oval 99"/>
            <p:cNvSpPr>
              <a:spLocks noChangeArrowheads="1"/>
            </p:cNvSpPr>
            <p:nvPr/>
          </p:nvSpPr>
          <p:spPr bwMode="auto">
            <a:xfrm>
              <a:off x="1231" y="1851"/>
              <a:ext cx="46"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623" name="Oval 100"/>
            <p:cNvSpPr>
              <a:spLocks noChangeArrowheads="1"/>
            </p:cNvSpPr>
            <p:nvPr/>
          </p:nvSpPr>
          <p:spPr bwMode="auto">
            <a:xfrm>
              <a:off x="1268" y="1908"/>
              <a:ext cx="46" cy="45"/>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624" name="Oval 101"/>
            <p:cNvSpPr>
              <a:spLocks noChangeArrowheads="1"/>
            </p:cNvSpPr>
            <p:nvPr/>
          </p:nvSpPr>
          <p:spPr bwMode="auto">
            <a:xfrm>
              <a:off x="1609" y="1624"/>
              <a:ext cx="44" cy="46"/>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625" name="Oval 102"/>
            <p:cNvSpPr>
              <a:spLocks noChangeArrowheads="1"/>
            </p:cNvSpPr>
            <p:nvPr/>
          </p:nvSpPr>
          <p:spPr bwMode="auto">
            <a:xfrm>
              <a:off x="1670" y="1647"/>
              <a:ext cx="45"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626" name="Oval 103"/>
            <p:cNvSpPr>
              <a:spLocks noChangeArrowheads="1"/>
            </p:cNvSpPr>
            <p:nvPr/>
          </p:nvSpPr>
          <p:spPr bwMode="auto">
            <a:xfrm>
              <a:off x="1723" y="1680"/>
              <a:ext cx="46"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627" name="Oval 104"/>
            <p:cNvSpPr>
              <a:spLocks noChangeArrowheads="1"/>
            </p:cNvSpPr>
            <p:nvPr/>
          </p:nvSpPr>
          <p:spPr bwMode="auto">
            <a:xfrm>
              <a:off x="1776" y="1715"/>
              <a:ext cx="44" cy="46"/>
            </a:xfrm>
            <a:prstGeom prst="ellipse">
              <a:avLst/>
            </a:prstGeom>
            <a:solidFill>
              <a:srgbClr val="FF0000"/>
            </a:solidFill>
            <a:ln w="3175">
              <a:solidFill>
                <a:schemeClr val="tx1"/>
              </a:solidFill>
              <a:round/>
              <a:headEnd/>
              <a:tailEnd/>
            </a:ln>
          </p:spPr>
          <p:txBody>
            <a:bodyPr wrap="none" anchor="ctr"/>
            <a:lstStyle/>
            <a:p>
              <a:endParaRPr lang="en-US"/>
            </a:p>
          </p:txBody>
        </p:sp>
        <p:sp>
          <p:nvSpPr>
            <p:cNvPr id="65628" name="Oval 105"/>
            <p:cNvSpPr>
              <a:spLocks noChangeArrowheads="1"/>
            </p:cNvSpPr>
            <p:nvPr/>
          </p:nvSpPr>
          <p:spPr bwMode="auto">
            <a:xfrm>
              <a:off x="1824" y="1751"/>
              <a:ext cx="46" cy="44"/>
            </a:xfrm>
            <a:prstGeom prst="ellipse">
              <a:avLst/>
            </a:prstGeom>
            <a:solidFill>
              <a:srgbClr val="FF5050"/>
            </a:solidFill>
            <a:ln w="3175">
              <a:solidFill>
                <a:schemeClr val="tx1"/>
              </a:solidFill>
              <a:round/>
              <a:headEnd/>
              <a:tailEnd/>
            </a:ln>
          </p:spPr>
          <p:txBody>
            <a:bodyPr wrap="none" anchor="ctr"/>
            <a:lstStyle/>
            <a:p>
              <a:endParaRPr lang="en-US"/>
            </a:p>
          </p:txBody>
        </p:sp>
        <p:sp>
          <p:nvSpPr>
            <p:cNvPr id="65629" name="Oval 106"/>
            <p:cNvSpPr>
              <a:spLocks noChangeArrowheads="1"/>
            </p:cNvSpPr>
            <p:nvPr/>
          </p:nvSpPr>
          <p:spPr bwMode="auto">
            <a:xfrm>
              <a:off x="1870" y="1788"/>
              <a:ext cx="44" cy="44"/>
            </a:xfrm>
            <a:prstGeom prst="ellipse">
              <a:avLst/>
            </a:prstGeom>
            <a:solidFill>
              <a:srgbClr val="CC0066"/>
            </a:solidFill>
            <a:ln w="3175">
              <a:solidFill>
                <a:schemeClr val="tx1"/>
              </a:solidFill>
              <a:round/>
              <a:headEnd/>
              <a:tailEnd/>
            </a:ln>
          </p:spPr>
          <p:txBody>
            <a:bodyPr wrap="none" anchor="ctr"/>
            <a:lstStyle/>
            <a:p>
              <a:endParaRPr lang="en-US"/>
            </a:p>
          </p:txBody>
        </p:sp>
        <p:sp>
          <p:nvSpPr>
            <p:cNvPr id="65630" name="Oval 107"/>
            <p:cNvSpPr>
              <a:spLocks noChangeArrowheads="1"/>
            </p:cNvSpPr>
            <p:nvPr/>
          </p:nvSpPr>
          <p:spPr bwMode="auto">
            <a:xfrm>
              <a:off x="1905" y="1832"/>
              <a:ext cx="44" cy="46"/>
            </a:xfrm>
            <a:prstGeom prst="ellipse">
              <a:avLst/>
            </a:prstGeom>
            <a:solidFill>
              <a:srgbClr val="D60093"/>
            </a:solidFill>
            <a:ln w="3175">
              <a:solidFill>
                <a:schemeClr val="tx1"/>
              </a:solidFill>
              <a:round/>
              <a:headEnd/>
              <a:tailEnd/>
            </a:ln>
          </p:spPr>
          <p:txBody>
            <a:bodyPr wrap="none" anchor="ctr"/>
            <a:lstStyle/>
            <a:p>
              <a:endParaRPr lang="en-US"/>
            </a:p>
          </p:txBody>
        </p:sp>
        <p:sp>
          <p:nvSpPr>
            <p:cNvPr id="65631" name="Oval 108"/>
            <p:cNvSpPr>
              <a:spLocks noChangeArrowheads="1"/>
            </p:cNvSpPr>
            <p:nvPr/>
          </p:nvSpPr>
          <p:spPr bwMode="auto">
            <a:xfrm>
              <a:off x="1940" y="1883"/>
              <a:ext cx="44" cy="44"/>
            </a:xfrm>
            <a:prstGeom prst="ellipse">
              <a:avLst/>
            </a:prstGeom>
            <a:solidFill>
              <a:srgbClr val="CC3399"/>
            </a:solidFill>
            <a:ln w="3175">
              <a:solidFill>
                <a:schemeClr val="tx1"/>
              </a:solidFill>
              <a:round/>
              <a:headEnd/>
              <a:tailEnd/>
            </a:ln>
          </p:spPr>
          <p:txBody>
            <a:bodyPr wrap="none" anchor="ctr"/>
            <a:lstStyle/>
            <a:p>
              <a:endParaRPr lang="en-US"/>
            </a:p>
          </p:txBody>
        </p:sp>
        <p:sp>
          <p:nvSpPr>
            <p:cNvPr id="65632" name="Oval 109"/>
            <p:cNvSpPr>
              <a:spLocks noChangeArrowheads="1"/>
            </p:cNvSpPr>
            <p:nvPr/>
          </p:nvSpPr>
          <p:spPr bwMode="auto">
            <a:xfrm>
              <a:off x="1963" y="1934"/>
              <a:ext cx="46" cy="46"/>
            </a:xfrm>
            <a:prstGeom prst="ellipse">
              <a:avLst/>
            </a:prstGeom>
            <a:solidFill>
              <a:srgbClr val="CC0099"/>
            </a:solidFill>
            <a:ln w="3175">
              <a:solidFill>
                <a:schemeClr val="tx1"/>
              </a:solidFill>
              <a:round/>
              <a:headEnd/>
              <a:tailEnd/>
            </a:ln>
          </p:spPr>
          <p:txBody>
            <a:bodyPr wrap="none" anchor="ctr"/>
            <a:lstStyle/>
            <a:p>
              <a:endParaRPr lang="en-US"/>
            </a:p>
          </p:txBody>
        </p:sp>
        <p:sp>
          <p:nvSpPr>
            <p:cNvPr id="65633" name="Oval 110"/>
            <p:cNvSpPr>
              <a:spLocks noChangeArrowheads="1"/>
            </p:cNvSpPr>
            <p:nvPr/>
          </p:nvSpPr>
          <p:spPr bwMode="auto">
            <a:xfrm>
              <a:off x="1990" y="1989"/>
              <a:ext cx="44" cy="46"/>
            </a:xfrm>
            <a:prstGeom prst="ellipse">
              <a:avLst/>
            </a:prstGeom>
            <a:solidFill>
              <a:srgbClr val="CC00FF"/>
            </a:solidFill>
            <a:ln w="3175">
              <a:solidFill>
                <a:schemeClr val="tx1"/>
              </a:solidFill>
              <a:round/>
              <a:headEnd/>
              <a:tailEnd/>
            </a:ln>
          </p:spPr>
          <p:txBody>
            <a:bodyPr wrap="none" anchor="ctr"/>
            <a:lstStyle/>
            <a:p>
              <a:endParaRPr lang="en-US"/>
            </a:p>
          </p:txBody>
        </p:sp>
        <p:sp>
          <p:nvSpPr>
            <p:cNvPr id="65634" name="Oval 111"/>
            <p:cNvSpPr>
              <a:spLocks noChangeArrowheads="1"/>
            </p:cNvSpPr>
            <p:nvPr/>
          </p:nvSpPr>
          <p:spPr bwMode="auto">
            <a:xfrm>
              <a:off x="2007" y="2049"/>
              <a:ext cx="44" cy="45"/>
            </a:xfrm>
            <a:prstGeom prst="ellipse">
              <a:avLst/>
            </a:prstGeom>
            <a:solidFill>
              <a:srgbClr val="9933FF"/>
            </a:solidFill>
            <a:ln w="3175">
              <a:solidFill>
                <a:schemeClr val="tx1"/>
              </a:solidFill>
              <a:round/>
              <a:headEnd/>
              <a:tailEnd/>
            </a:ln>
          </p:spPr>
          <p:txBody>
            <a:bodyPr wrap="none" anchor="ctr"/>
            <a:lstStyle/>
            <a:p>
              <a:endParaRPr lang="en-US"/>
            </a:p>
          </p:txBody>
        </p:sp>
        <p:sp>
          <p:nvSpPr>
            <p:cNvPr id="65635" name="Oval 112"/>
            <p:cNvSpPr>
              <a:spLocks noChangeArrowheads="1"/>
            </p:cNvSpPr>
            <p:nvPr/>
          </p:nvSpPr>
          <p:spPr bwMode="auto">
            <a:xfrm>
              <a:off x="2023" y="2110"/>
              <a:ext cx="46" cy="46"/>
            </a:xfrm>
            <a:prstGeom prst="ellipse">
              <a:avLst/>
            </a:prstGeom>
            <a:solidFill>
              <a:srgbClr val="6600FF"/>
            </a:solidFill>
            <a:ln w="3175">
              <a:solidFill>
                <a:schemeClr val="tx1"/>
              </a:solidFill>
              <a:round/>
              <a:headEnd/>
              <a:tailEnd/>
            </a:ln>
          </p:spPr>
          <p:txBody>
            <a:bodyPr wrap="none" anchor="ctr"/>
            <a:lstStyle/>
            <a:p>
              <a:endParaRPr lang="en-US"/>
            </a:p>
          </p:txBody>
        </p:sp>
        <p:sp>
          <p:nvSpPr>
            <p:cNvPr id="65636" name="Oval 113"/>
            <p:cNvSpPr>
              <a:spLocks noChangeArrowheads="1"/>
            </p:cNvSpPr>
            <p:nvPr/>
          </p:nvSpPr>
          <p:spPr bwMode="auto">
            <a:xfrm>
              <a:off x="2039" y="2172"/>
              <a:ext cx="44" cy="44"/>
            </a:xfrm>
            <a:prstGeom prst="ellipse">
              <a:avLst/>
            </a:prstGeom>
            <a:solidFill>
              <a:srgbClr val="3366FF"/>
            </a:solidFill>
            <a:ln w="3175">
              <a:solidFill>
                <a:schemeClr val="tx1"/>
              </a:solidFill>
              <a:round/>
              <a:headEnd/>
              <a:tailEnd/>
            </a:ln>
          </p:spPr>
          <p:txBody>
            <a:bodyPr wrap="none" anchor="ctr"/>
            <a:lstStyle/>
            <a:p>
              <a:endParaRPr lang="en-US"/>
            </a:p>
          </p:txBody>
        </p:sp>
        <p:sp>
          <p:nvSpPr>
            <p:cNvPr id="65637" name="Oval 114"/>
            <p:cNvSpPr>
              <a:spLocks noChangeArrowheads="1"/>
            </p:cNvSpPr>
            <p:nvPr/>
          </p:nvSpPr>
          <p:spPr bwMode="auto">
            <a:xfrm>
              <a:off x="2050" y="2234"/>
              <a:ext cx="44" cy="46"/>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38" name="Oval 115"/>
            <p:cNvSpPr>
              <a:spLocks noChangeArrowheads="1"/>
            </p:cNvSpPr>
            <p:nvPr/>
          </p:nvSpPr>
          <p:spPr bwMode="auto">
            <a:xfrm>
              <a:off x="2064" y="2294"/>
              <a:ext cx="44" cy="46"/>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39" name="Oval 116"/>
            <p:cNvSpPr>
              <a:spLocks noChangeArrowheads="1"/>
            </p:cNvSpPr>
            <p:nvPr/>
          </p:nvSpPr>
          <p:spPr bwMode="auto">
            <a:xfrm>
              <a:off x="2078" y="2355"/>
              <a:ext cx="44" cy="46"/>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40" name="Oval 117"/>
            <p:cNvSpPr>
              <a:spLocks noChangeArrowheads="1"/>
            </p:cNvSpPr>
            <p:nvPr/>
          </p:nvSpPr>
          <p:spPr bwMode="auto">
            <a:xfrm>
              <a:off x="2090" y="2417"/>
              <a:ext cx="46" cy="44"/>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41" name="Oval 118"/>
            <p:cNvSpPr>
              <a:spLocks noChangeArrowheads="1"/>
            </p:cNvSpPr>
            <p:nvPr/>
          </p:nvSpPr>
          <p:spPr bwMode="auto">
            <a:xfrm>
              <a:off x="2097" y="2484"/>
              <a:ext cx="46" cy="44"/>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42" name="Oval 119"/>
            <p:cNvSpPr>
              <a:spLocks noChangeArrowheads="1"/>
            </p:cNvSpPr>
            <p:nvPr/>
          </p:nvSpPr>
          <p:spPr bwMode="auto">
            <a:xfrm>
              <a:off x="2111" y="2548"/>
              <a:ext cx="46" cy="46"/>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43" name="Oval 120"/>
            <p:cNvSpPr>
              <a:spLocks noChangeArrowheads="1"/>
            </p:cNvSpPr>
            <p:nvPr/>
          </p:nvSpPr>
          <p:spPr bwMode="auto">
            <a:xfrm>
              <a:off x="2117" y="2615"/>
              <a:ext cx="45" cy="46"/>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44" name="Oval 121"/>
            <p:cNvSpPr>
              <a:spLocks noChangeArrowheads="1"/>
            </p:cNvSpPr>
            <p:nvPr/>
          </p:nvSpPr>
          <p:spPr bwMode="auto">
            <a:xfrm>
              <a:off x="2129" y="2689"/>
              <a:ext cx="44" cy="44"/>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45" name="Oval 122"/>
            <p:cNvSpPr>
              <a:spLocks noChangeArrowheads="1"/>
            </p:cNvSpPr>
            <p:nvPr/>
          </p:nvSpPr>
          <p:spPr bwMode="auto">
            <a:xfrm>
              <a:off x="2138" y="2756"/>
              <a:ext cx="44" cy="44"/>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46" name="Oval 123"/>
            <p:cNvSpPr>
              <a:spLocks noChangeArrowheads="1"/>
            </p:cNvSpPr>
            <p:nvPr/>
          </p:nvSpPr>
          <p:spPr bwMode="auto">
            <a:xfrm>
              <a:off x="2154" y="2816"/>
              <a:ext cx="44" cy="46"/>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47" name="Oval 124"/>
            <p:cNvSpPr>
              <a:spLocks noChangeArrowheads="1"/>
            </p:cNvSpPr>
            <p:nvPr/>
          </p:nvSpPr>
          <p:spPr bwMode="auto">
            <a:xfrm>
              <a:off x="1542" y="1597"/>
              <a:ext cx="46" cy="46"/>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648" name="Oval 125"/>
            <p:cNvSpPr>
              <a:spLocks noChangeArrowheads="1"/>
            </p:cNvSpPr>
            <p:nvPr/>
          </p:nvSpPr>
          <p:spPr bwMode="auto">
            <a:xfrm>
              <a:off x="1476" y="1571"/>
              <a:ext cx="46"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649" name="Oval 126"/>
            <p:cNvSpPr>
              <a:spLocks noChangeArrowheads="1"/>
            </p:cNvSpPr>
            <p:nvPr/>
          </p:nvSpPr>
          <p:spPr bwMode="auto">
            <a:xfrm>
              <a:off x="1422" y="1543"/>
              <a:ext cx="44" cy="45"/>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650" name="Oval 127"/>
            <p:cNvSpPr>
              <a:spLocks noChangeArrowheads="1"/>
            </p:cNvSpPr>
            <p:nvPr/>
          </p:nvSpPr>
          <p:spPr bwMode="auto">
            <a:xfrm>
              <a:off x="1304" y="1966"/>
              <a:ext cx="44"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651" name="Oval 128"/>
            <p:cNvSpPr>
              <a:spLocks noChangeArrowheads="1"/>
            </p:cNvSpPr>
            <p:nvPr/>
          </p:nvSpPr>
          <p:spPr bwMode="auto">
            <a:xfrm>
              <a:off x="1341" y="2027"/>
              <a:ext cx="44" cy="46"/>
            </a:xfrm>
            <a:prstGeom prst="ellipse">
              <a:avLst/>
            </a:prstGeom>
            <a:solidFill>
              <a:srgbClr val="FF0000"/>
            </a:solidFill>
            <a:ln w="3175">
              <a:solidFill>
                <a:schemeClr val="tx1"/>
              </a:solidFill>
              <a:round/>
              <a:headEnd/>
              <a:tailEnd/>
            </a:ln>
          </p:spPr>
          <p:txBody>
            <a:bodyPr wrap="none" anchor="ctr"/>
            <a:lstStyle/>
            <a:p>
              <a:endParaRPr lang="en-US"/>
            </a:p>
          </p:txBody>
        </p:sp>
        <p:sp>
          <p:nvSpPr>
            <p:cNvPr id="65652" name="Oval 129"/>
            <p:cNvSpPr>
              <a:spLocks noChangeArrowheads="1"/>
            </p:cNvSpPr>
            <p:nvPr/>
          </p:nvSpPr>
          <p:spPr bwMode="auto">
            <a:xfrm>
              <a:off x="1369" y="2086"/>
              <a:ext cx="46" cy="44"/>
            </a:xfrm>
            <a:prstGeom prst="ellipse">
              <a:avLst/>
            </a:prstGeom>
            <a:solidFill>
              <a:srgbClr val="FF5050"/>
            </a:solidFill>
            <a:ln w="3175">
              <a:solidFill>
                <a:schemeClr val="tx1"/>
              </a:solidFill>
              <a:round/>
              <a:headEnd/>
              <a:tailEnd/>
            </a:ln>
          </p:spPr>
          <p:txBody>
            <a:bodyPr wrap="none" anchor="ctr"/>
            <a:lstStyle/>
            <a:p>
              <a:endParaRPr lang="en-US"/>
            </a:p>
          </p:txBody>
        </p:sp>
        <p:sp>
          <p:nvSpPr>
            <p:cNvPr id="65653" name="Oval 130"/>
            <p:cNvSpPr>
              <a:spLocks noChangeArrowheads="1"/>
            </p:cNvSpPr>
            <p:nvPr/>
          </p:nvSpPr>
          <p:spPr bwMode="auto">
            <a:xfrm>
              <a:off x="1406" y="2137"/>
              <a:ext cx="46" cy="46"/>
            </a:xfrm>
            <a:prstGeom prst="ellipse">
              <a:avLst/>
            </a:prstGeom>
            <a:solidFill>
              <a:srgbClr val="CC0066"/>
            </a:solidFill>
            <a:ln w="3175">
              <a:solidFill>
                <a:schemeClr val="tx1"/>
              </a:solidFill>
              <a:round/>
              <a:headEnd/>
              <a:tailEnd/>
            </a:ln>
          </p:spPr>
          <p:txBody>
            <a:bodyPr wrap="none" anchor="ctr"/>
            <a:lstStyle/>
            <a:p>
              <a:endParaRPr lang="en-US"/>
            </a:p>
          </p:txBody>
        </p:sp>
        <p:sp>
          <p:nvSpPr>
            <p:cNvPr id="65654" name="Oval 131"/>
            <p:cNvSpPr>
              <a:spLocks noChangeArrowheads="1"/>
            </p:cNvSpPr>
            <p:nvPr/>
          </p:nvSpPr>
          <p:spPr bwMode="auto">
            <a:xfrm>
              <a:off x="1441" y="2186"/>
              <a:ext cx="44" cy="44"/>
            </a:xfrm>
            <a:prstGeom prst="ellipse">
              <a:avLst/>
            </a:prstGeom>
            <a:solidFill>
              <a:srgbClr val="D60093"/>
            </a:solidFill>
            <a:ln w="3175">
              <a:solidFill>
                <a:schemeClr val="tx1"/>
              </a:solidFill>
              <a:round/>
              <a:headEnd/>
              <a:tailEnd/>
            </a:ln>
          </p:spPr>
          <p:txBody>
            <a:bodyPr wrap="none" anchor="ctr"/>
            <a:lstStyle/>
            <a:p>
              <a:endParaRPr lang="en-US"/>
            </a:p>
          </p:txBody>
        </p:sp>
        <p:sp>
          <p:nvSpPr>
            <p:cNvPr id="65655" name="Oval 132"/>
            <p:cNvSpPr>
              <a:spLocks noChangeArrowheads="1"/>
            </p:cNvSpPr>
            <p:nvPr/>
          </p:nvSpPr>
          <p:spPr bwMode="auto">
            <a:xfrm>
              <a:off x="1482" y="2243"/>
              <a:ext cx="44" cy="45"/>
            </a:xfrm>
            <a:prstGeom prst="ellipse">
              <a:avLst/>
            </a:prstGeom>
            <a:solidFill>
              <a:srgbClr val="CC3399"/>
            </a:solidFill>
            <a:ln w="3175">
              <a:solidFill>
                <a:schemeClr val="tx1"/>
              </a:solidFill>
              <a:round/>
              <a:headEnd/>
              <a:tailEnd/>
            </a:ln>
          </p:spPr>
          <p:txBody>
            <a:bodyPr wrap="none" anchor="ctr"/>
            <a:lstStyle/>
            <a:p>
              <a:endParaRPr lang="en-US"/>
            </a:p>
          </p:txBody>
        </p:sp>
        <p:sp>
          <p:nvSpPr>
            <p:cNvPr id="65656" name="Oval 133"/>
            <p:cNvSpPr>
              <a:spLocks noChangeArrowheads="1"/>
            </p:cNvSpPr>
            <p:nvPr/>
          </p:nvSpPr>
          <p:spPr bwMode="auto">
            <a:xfrm>
              <a:off x="1524" y="2301"/>
              <a:ext cx="44" cy="44"/>
            </a:xfrm>
            <a:prstGeom prst="ellipse">
              <a:avLst/>
            </a:prstGeom>
            <a:solidFill>
              <a:srgbClr val="CC0099"/>
            </a:solidFill>
            <a:ln w="3175">
              <a:solidFill>
                <a:schemeClr val="tx1"/>
              </a:solidFill>
              <a:round/>
              <a:headEnd/>
              <a:tailEnd/>
            </a:ln>
          </p:spPr>
          <p:txBody>
            <a:bodyPr wrap="none" anchor="ctr"/>
            <a:lstStyle/>
            <a:p>
              <a:endParaRPr lang="en-US"/>
            </a:p>
          </p:txBody>
        </p:sp>
        <p:sp>
          <p:nvSpPr>
            <p:cNvPr id="65657" name="Oval 134"/>
            <p:cNvSpPr>
              <a:spLocks noChangeArrowheads="1"/>
            </p:cNvSpPr>
            <p:nvPr/>
          </p:nvSpPr>
          <p:spPr bwMode="auto">
            <a:xfrm>
              <a:off x="1561" y="2355"/>
              <a:ext cx="46"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5658" name="Oval 135"/>
            <p:cNvSpPr>
              <a:spLocks noChangeArrowheads="1"/>
            </p:cNvSpPr>
            <p:nvPr/>
          </p:nvSpPr>
          <p:spPr bwMode="auto">
            <a:xfrm>
              <a:off x="1598" y="2421"/>
              <a:ext cx="46" cy="46"/>
            </a:xfrm>
            <a:prstGeom prst="ellipse">
              <a:avLst/>
            </a:prstGeom>
            <a:solidFill>
              <a:srgbClr val="9933FF"/>
            </a:solidFill>
            <a:ln w="3175">
              <a:solidFill>
                <a:schemeClr val="tx1"/>
              </a:solidFill>
              <a:round/>
              <a:headEnd/>
              <a:tailEnd/>
            </a:ln>
          </p:spPr>
          <p:txBody>
            <a:bodyPr wrap="none" anchor="ctr"/>
            <a:lstStyle/>
            <a:p>
              <a:endParaRPr lang="en-US"/>
            </a:p>
          </p:txBody>
        </p:sp>
        <p:sp>
          <p:nvSpPr>
            <p:cNvPr id="65659" name="Oval 136"/>
            <p:cNvSpPr>
              <a:spLocks noChangeArrowheads="1"/>
            </p:cNvSpPr>
            <p:nvPr/>
          </p:nvSpPr>
          <p:spPr bwMode="auto">
            <a:xfrm>
              <a:off x="1633" y="2479"/>
              <a:ext cx="45" cy="44"/>
            </a:xfrm>
            <a:prstGeom prst="ellipse">
              <a:avLst/>
            </a:prstGeom>
            <a:solidFill>
              <a:srgbClr val="6600FF"/>
            </a:solidFill>
            <a:ln w="3175">
              <a:solidFill>
                <a:schemeClr val="tx1"/>
              </a:solidFill>
              <a:round/>
              <a:headEnd/>
              <a:tailEnd/>
            </a:ln>
          </p:spPr>
          <p:txBody>
            <a:bodyPr wrap="none" anchor="ctr"/>
            <a:lstStyle/>
            <a:p>
              <a:endParaRPr lang="en-US"/>
            </a:p>
          </p:txBody>
        </p:sp>
        <p:sp>
          <p:nvSpPr>
            <p:cNvPr id="65660" name="Oval 137"/>
            <p:cNvSpPr>
              <a:spLocks noChangeArrowheads="1"/>
            </p:cNvSpPr>
            <p:nvPr/>
          </p:nvSpPr>
          <p:spPr bwMode="auto">
            <a:xfrm>
              <a:off x="1669" y="2532"/>
              <a:ext cx="44" cy="44"/>
            </a:xfrm>
            <a:prstGeom prst="ellipse">
              <a:avLst/>
            </a:prstGeom>
            <a:solidFill>
              <a:srgbClr val="3366FF"/>
            </a:solidFill>
            <a:ln w="3175">
              <a:solidFill>
                <a:schemeClr val="tx1"/>
              </a:solidFill>
              <a:round/>
              <a:headEnd/>
              <a:tailEnd/>
            </a:ln>
          </p:spPr>
          <p:txBody>
            <a:bodyPr wrap="none" anchor="ctr"/>
            <a:lstStyle/>
            <a:p>
              <a:endParaRPr lang="en-US"/>
            </a:p>
          </p:txBody>
        </p:sp>
        <p:sp>
          <p:nvSpPr>
            <p:cNvPr id="65661" name="Oval 138"/>
            <p:cNvSpPr>
              <a:spLocks noChangeArrowheads="1"/>
            </p:cNvSpPr>
            <p:nvPr/>
          </p:nvSpPr>
          <p:spPr bwMode="auto">
            <a:xfrm>
              <a:off x="1699" y="2586"/>
              <a:ext cx="46" cy="46"/>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62" name="Oval 139"/>
            <p:cNvSpPr>
              <a:spLocks noChangeArrowheads="1"/>
            </p:cNvSpPr>
            <p:nvPr/>
          </p:nvSpPr>
          <p:spPr bwMode="auto">
            <a:xfrm>
              <a:off x="1732" y="2648"/>
              <a:ext cx="44" cy="46"/>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63" name="Oval 140"/>
            <p:cNvSpPr>
              <a:spLocks noChangeArrowheads="1"/>
            </p:cNvSpPr>
            <p:nvPr/>
          </p:nvSpPr>
          <p:spPr bwMode="auto">
            <a:xfrm>
              <a:off x="1755" y="2706"/>
              <a:ext cx="46" cy="46"/>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64" name="Oval 141"/>
            <p:cNvSpPr>
              <a:spLocks noChangeArrowheads="1"/>
            </p:cNvSpPr>
            <p:nvPr/>
          </p:nvSpPr>
          <p:spPr bwMode="auto">
            <a:xfrm>
              <a:off x="1780" y="2768"/>
              <a:ext cx="46" cy="44"/>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65" name="Oval 142"/>
            <p:cNvSpPr>
              <a:spLocks noChangeArrowheads="1"/>
            </p:cNvSpPr>
            <p:nvPr/>
          </p:nvSpPr>
          <p:spPr bwMode="auto">
            <a:xfrm>
              <a:off x="1806" y="2835"/>
              <a:ext cx="44" cy="44"/>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66" name="Oval 143"/>
            <p:cNvSpPr>
              <a:spLocks noChangeArrowheads="1"/>
            </p:cNvSpPr>
            <p:nvPr/>
          </p:nvSpPr>
          <p:spPr bwMode="auto">
            <a:xfrm>
              <a:off x="1840" y="2899"/>
              <a:ext cx="44" cy="44"/>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67" name="Oval 144"/>
            <p:cNvSpPr>
              <a:spLocks noChangeArrowheads="1"/>
            </p:cNvSpPr>
            <p:nvPr/>
          </p:nvSpPr>
          <p:spPr bwMode="auto">
            <a:xfrm>
              <a:off x="1889" y="2957"/>
              <a:ext cx="44" cy="44"/>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68" name="Oval 145"/>
            <p:cNvSpPr>
              <a:spLocks noChangeArrowheads="1"/>
            </p:cNvSpPr>
            <p:nvPr/>
          </p:nvSpPr>
          <p:spPr bwMode="auto">
            <a:xfrm>
              <a:off x="1947" y="3015"/>
              <a:ext cx="44" cy="44"/>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69" name="Oval 146"/>
            <p:cNvSpPr>
              <a:spLocks noChangeArrowheads="1"/>
            </p:cNvSpPr>
            <p:nvPr/>
          </p:nvSpPr>
          <p:spPr bwMode="auto">
            <a:xfrm>
              <a:off x="1157" y="1453"/>
              <a:ext cx="46" cy="45"/>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670" name="Oval 147"/>
            <p:cNvSpPr>
              <a:spLocks noChangeArrowheads="1"/>
            </p:cNvSpPr>
            <p:nvPr/>
          </p:nvSpPr>
          <p:spPr bwMode="auto">
            <a:xfrm>
              <a:off x="1223" y="1477"/>
              <a:ext cx="45" cy="46"/>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671" name="Oval 148"/>
            <p:cNvSpPr>
              <a:spLocks noChangeArrowheads="1"/>
            </p:cNvSpPr>
            <p:nvPr/>
          </p:nvSpPr>
          <p:spPr bwMode="auto">
            <a:xfrm>
              <a:off x="1293" y="1523"/>
              <a:ext cx="46" cy="46"/>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672" name="Oval 149"/>
            <p:cNvSpPr>
              <a:spLocks noChangeArrowheads="1"/>
            </p:cNvSpPr>
            <p:nvPr/>
          </p:nvSpPr>
          <p:spPr bwMode="auto">
            <a:xfrm>
              <a:off x="1148" y="1386"/>
              <a:ext cx="46" cy="45"/>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673" name="Oval 150"/>
            <p:cNvSpPr>
              <a:spLocks noChangeArrowheads="1"/>
            </p:cNvSpPr>
            <p:nvPr/>
          </p:nvSpPr>
          <p:spPr bwMode="auto">
            <a:xfrm>
              <a:off x="1282" y="1463"/>
              <a:ext cx="45"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674" name="Oval 151"/>
            <p:cNvSpPr>
              <a:spLocks noChangeArrowheads="1"/>
            </p:cNvSpPr>
            <p:nvPr/>
          </p:nvSpPr>
          <p:spPr bwMode="auto">
            <a:xfrm>
              <a:off x="1210" y="1421"/>
              <a:ext cx="44"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675" name="Oval 152"/>
            <p:cNvSpPr>
              <a:spLocks noChangeArrowheads="1"/>
            </p:cNvSpPr>
            <p:nvPr/>
          </p:nvSpPr>
          <p:spPr bwMode="auto">
            <a:xfrm>
              <a:off x="1360" y="1518"/>
              <a:ext cx="46" cy="46"/>
            </a:xfrm>
            <a:prstGeom prst="ellipse">
              <a:avLst/>
            </a:prstGeom>
            <a:solidFill>
              <a:schemeClr val="hlink"/>
            </a:solidFill>
            <a:ln w="3175">
              <a:solidFill>
                <a:schemeClr val="tx1"/>
              </a:solidFill>
              <a:round/>
              <a:headEnd/>
              <a:tailEnd/>
            </a:ln>
          </p:spPr>
          <p:txBody>
            <a:bodyPr wrap="none" anchor="ctr"/>
            <a:lstStyle/>
            <a:p>
              <a:endParaRPr lang="en-US"/>
            </a:p>
          </p:txBody>
        </p:sp>
        <p:sp>
          <p:nvSpPr>
            <p:cNvPr id="65676" name="Oval 153"/>
            <p:cNvSpPr>
              <a:spLocks noChangeArrowheads="1"/>
            </p:cNvSpPr>
            <p:nvPr/>
          </p:nvSpPr>
          <p:spPr bwMode="auto">
            <a:xfrm>
              <a:off x="2177" y="2888"/>
              <a:ext cx="44" cy="44"/>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77" name="Oval 154"/>
            <p:cNvSpPr>
              <a:spLocks noChangeArrowheads="1"/>
            </p:cNvSpPr>
            <p:nvPr/>
          </p:nvSpPr>
          <p:spPr bwMode="auto">
            <a:xfrm>
              <a:off x="2205" y="2960"/>
              <a:ext cx="44" cy="44"/>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78" name="Oval 155"/>
            <p:cNvSpPr>
              <a:spLocks noChangeArrowheads="1"/>
            </p:cNvSpPr>
            <p:nvPr/>
          </p:nvSpPr>
          <p:spPr bwMode="auto">
            <a:xfrm>
              <a:off x="2235" y="3034"/>
              <a:ext cx="46" cy="44"/>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79" name="Oval 156"/>
            <p:cNvSpPr>
              <a:spLocks noChangeArrowheads="1"/>
            </p:cNvSpPr>
            <p:nvPr/>
          </p:nvSpPr>
          <p:spPr bwMode="auto">
            <a:xfrm>
              <a:off x="2219" y="3096"/>
              <a:ext cx="46" cy="44"/>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80" name="Oval 157"/>
            <p:cNvSpPr>
              <a:spLocks noChangeArrowheads="1"/>
            </p:cNvSpPr>
            <p:nvPr/>
          </p:nvSpPr>
          <p:spPr bwMode="auto">
            <a:xfrm>
              <a:off x="2277" y="3107"/>
              <a:ext cx="44" cy="46"/>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81" name="Oval 158"/>
            <p:cNvSpPr>
              <a:spLocks noChangeArrowheads="1"/>
            </p:cNvSpPr>
            <p:nvPr/>
          </p:nvSpPr>
          <p:spPr bwMode="auto">
            <a:xfrm>
              <a:off x="2235" y="3163"/>
              <a:ext cx="46" cy="44"/>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82" name="Oval 159"/>
            <p:cNvSpPr>
              <a:spLocks noChangeArrowheads="1"/>
            </p:cNvSpPr>
            <p:nvPr/>
          </p:nvSpPr>
          <p:spPr bwMode="auto">
            <a:xfrm>
              <a:off x="2268" y="3232"/>
              <a:ext cx="44" cy="44"/>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83" name="Oval 160"/>
            <p:cNvSpPr>
              <a:spLocks noChangeArrowheads="1"/>
            </p:cNvSpPr>
            <p:nvPr/>
          </p:nvSpPr>
          <p:spPr bwMode="auto">
            <a:xfrm>
              <a:off x="2316" y="3283"/>
              <a:ext cx="44" cy="44"/>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84" name="Oval 161"/>
            <p:cNvSpPr>
              <a:spLocks noChangeArrowheads="1"/>
            </p:cNvSpPr>
            <p:nvPr/>
          </p:nvSpPr>
          <p:spPr bwMode="auto">
            <a:xfrm>
              <a:off x="2346" y="3334"/>
              <a:ext cx="44" cy="46"/>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85" name="Oval 162"/>
            <p:cNvSpPr>
              <a:spLocks noChangeArrowheads="1"/>
            </p:cNvSpPr>
            <p:nvPr/>
          </p:nvSpPr>
          <p:spPr bwMode="auto">
            <a:xfrm>
              <a:off x="2378" y="3382"/>
              <a:ext cx="45" cy="46"/>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86" name="Oval 163"/>
            <p:cNvSpPr>
              <a:spLocks noChangeArrowheads="1"/>
            </p:cNvSpPr>
            <p:nvPr/>
          </p:nvSpPr>
          <p:spPr bwMode="auto">
            <a:xfrm>
              <a:off x="2298" y="3158"/>
              <a:ext cx="44" cy="46"/>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87" name="Oval 164"/>
            <p:cNvSpPr>
              <a:spLocks noChangeArrowheads="1"/>
            </p:cNvSpPr>
            <p:nvPr/>
          </p:nvSpPr>
          <p:spPr bwMode="auto">
            <a:xfrm>
              <a:off x="2337" y="3214"/>
              <a:ext cx="44" cy="44"/>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88" name="Oval 165"/>
            <p:cNvSpPr>
              <a:spLocks noChangeArrowheads="1"/>
            </p:cNvSpPr>
            <p:nvPr/>
          </p:nvSpPr>
          <p:spPr bwMode="auto">
            <a:xfrm>
              <a:off x="2376" y="3264"/>
              <a:ext cx="46" cy="44"/>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89" name="Oval 166"/>
            <p:cNvSpPr>
              <a:spLocks noChangeArrowheads="1"/>
            </p:cNvSpPr>
            <p:nvPr/>
          </p:nvSpPr>
          <p:spPr bwMode="auto">
            <a:xfrm>
              <a:off x="2418" y="3317"/>
              <a:ext cx="46" cy="45"/>
            </a:xfrm>
            <a:prstGeom prst="ellipse">
              <a:avLst/>
            </a:prstGeom>
            <a:solidFill>
              <a:srgbClr val="0000FF"/>
            </a:solidFill>
            <a:ln w="3175">
              <a:solidFill>
                <a:schemeClr val="tx1"/>
              </a:solidFill>
              <a:round/>
              <a:headEnd/>
              <a:tailEnd/>
            </a:ln>
          </p:spPr>
          <p:txBody>
            <a:bodyPr wrap="none" anchor="ctr"/>
            <a:lstStyle/>
            <a:p>
              <a:endParaRPr lang="en-US"/>
            </a:p>
          </p:txBody>
        </p:sp>
        <p:sp>
          <p:nvSpPr>
            <p:cNvPr id="65690" name="Line 167"/>
            <p:cNvSpPr>
              <a:spLocks noChangeShapeType="1"/>
            </p:cNvSpPr>
            <p:nvPr/>
          </p:nvSpPr>
          <p:spPr bwMode="auto">
            <a:xfrm>
              <a:off x="676" y="672"/>
              <a:ext cx="152" cy="228"/>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91" name="Line 168"/>
            <p:cNvSpPr>
              <a:spLocks noChangeShapeType="1"/>
            </p:cNvSpPr>
            <p:nvPr/>
          </p:nvSpPr>
          <p:spPr bwMode="auto">
            <a:xfrm>
              <a:off x="2486" y="3480"/>
              <a:ext cx="135" cy="229"/>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65692" name="Group 169"/>
            <p:cNvGrpSpPr>
              <a:grpSpLocks/>
            </p:cNvGrpSpPr>
            <p:nvPr/>
          </p:nvGrpSpPr>
          <p:grpSpPr bwMode="auto">
            <a:xfrm>
              <a:off x="1060" y="2830"/>
              <a:ext cx="467" cy="635"/>
              <a:chOff x="860" y="3157"/>
              <a:chExt cx="332" cy="450"/>
            </a:xfrm>
          </p:grpSpPr>
          <p:sp>
            <p:nvSpPr>
              <p:cNvPr id="65762" name="Text Box 170"/>
              <p:cNvSpPr txBox="1">
                <a:spLocks noChangeArrowheads="1"/>
              </p:cNvSpPr>
              <p:nvPr/>
            </p:nvSpPr>
            <p:spPr bwMode="auto">
              <a:xfrm>
                <a:off x="892" y="3157"/>
                <a:ext cx="300"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8413" tIns="44207" rIns="88413" bIns="44207">
                <a:spAutoFit/>
              </a:bodyPr>
              <a:lstStyle>
                <a:lvl1pPr defTabSz="884238">
                  <a:defRPr sz="1600">
                    <a:solidFill>
                      <a:schemeClr val="tx1"/>
                    </a:solidFill>
                    <a:latin typeface="Times New Roman" charset="0"/>
                    <a:ea typeface="ＭＳ Ｐゴシック" charset="0"/>
                  </a:defRPr>
                </a:lvl1pPr>
                <a:lvl2pPr marL="742950" indent="-285750" defTabSz="884238">
                  <a:defRPr sz="1600">
                    <a:solidFill>
                      <a:schemeClr val="tx1"/>
                    </a:solidFill>
                    <a:latin typeface="Times New Roman" charset="0"/>
                    <a:ea typeface="ＭＳ Ｐゴシック" charset="0"/>
                  </a:defRPr>
                </a:lvl2pPr>
                <a:lvl3pPr marL="1143000" indent="-228600" defTabSz="884238">
                  <a:defRPr sz="1600">
                    <a:solidFill>
                      <a:schemeClr val="tx1"/>
                    </a:solidFill>
                    <a:latin typeface="Times New Roman" charset="0"/>
                    <a:ea typeface="ＭＳ Ｐゴシック" charset="0"/>
                  </a:defRPr>
                </a:lvl3pPr>
                <a:lvl4pPr marL="1600200" indent="-228600" defTabSz="884238">
                  <a:defRPr sz="1600">
                    <a:solidFill>
                      <a:schemeClr val="tx1"/>
                    </a:solidFill>
                    <a:latin typeface="Times New Roman" charset="0"/>
                    <a:ea typeface="ＭＳ Ｐゴシック" charset="0"/>
                  </a:defRPr>
                </a:lvl4pPr>
                <a:lvl5pPr marL="2057400" indent="-228600" defTabSz="884238">
                  <a:defRPr sz="1600">
                    <a:solidFill>
                      <a:schemeClr val="tx1"/>
                    </a:solidFill>
                    <a:latin typeface="Times New Roman" charset="0"/>
                    <a:ea typeface="ＭＳ Ｐゴシック" charset="0"/>
                  </a:defRPr>
                </a:lvl5pPr>
                <a:lvl6pPr marL="2514600" indent="-228600" defTabSz="884238"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defTabSz="884238"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defTabSz="884238"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defTabSz="884238"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sz="1700" b="1">
                    <a:solidFill>
                      <a:schemeClr val="accent2"/>
                    </a:solidFill>
                    <a:latin typeface="Helvetica" charset="0"/>
                  </a:rPr>
                  <a:t>O</a:t>
                </a:r>
                <a:r>
                  <a:rPr lang="en-US" sz="1700" b="1" baseline="-25000">
                    <a:solidFill>
                      <a:schemeClr val="accent2"/>
                    </a:solidFill>
                    <a:latin typeface="Helvetica" charset="0"/>
                  </a:rPr>
                  <a:t>2</a:t>
                </a:r>
                <a:endParaRPr lang="en-US" sz="1700" b="1">
                  <a:solidFill>
                    <a:schemeClr val="accent2"/>
                  </a:solidFill>
                  <a:latin typeface="Helvetica" charset="0"/>
                </a:endParaRPr>
              </a:p>
            </p:txBody>
          </p:sp>
          <p:sp>
            <p:nvSpPr>
              <p:cNvPr id="65763" name="AutoShape 171"/>
              <p:cNvSpPr>
                <a:spLocks noChangeArrowheads="1"/>
              </p:cNvSpPr>
              <p:nvPr/>
            </p:nvSpPr>
            <p:spPr bwMode="auto">
              <a:xfrm rot="6546016">
                <a:off x="804" y="3426"/>
                <a:ext cx="237" cy="125"/>
              </a:xfrm>
              <a:prstGeom prst="rightArrow">
                <a:avLst>
                  <a:gd name="adj1" fmla="val 33065"/>
                  <a:gd name="adj2" fmla="val 68309"/>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grpSp>
          <p:nvGrpSpPr>
            <p:cNvPr id="65693" name="Group 172"/>
            <p:cNvGrpSpPr>
              <a:grpSpLocks/>
            </p:cNvGrpSpPr>
            <p:nvPr/>
          </p:nvGrpSpPr>
          <p:grpSpPr bwMode="auto">
            <a:xfrm>
              <a:off x="715" y="1022"/>
              <a:ext cx="1762" cy="2573"/>
              <a:chOff x="715" y="1022"/>
              <a:chExt cx="1762" cy="2573"/>
            </a:xfrm>
          </p:grpSpPr>
          <p:grpSp>
            <p:nvGrpSpPr>
              <p:cNvPr id="65702" name="Group 173"/>
              <p:cNvGrpSpPr>
                <a:grpSpLocks/>
              </p:cNvGrpSpPr>
              <p:nvPr/>
            </p:nvGrpSpPr>
            <p:grpSpPr bwMode="auto">
              <a:xfrm rot="6477038">
                <a:off x="2368" y="2194"/>
                <a:ext cx="88" cy="130"/>
                <a:chOff x="2368" y="2194"/>
                <a:chExt cx="88" cy="130"/>
              </a:xfrm>
            </p:grpSpPr>
            <p:sp>
              <p:nvSpPr>
                <p:cNvPr id="65757" name="Line 174"/>
                <p:cNvSpPr>
                  <a:spLocks noChangeShapeType="1"/>
                </p:cNvSpPr>
                <p:nvPr/>
              </p:nvSpPr>
              <p:spPr bwMode="auto">
                <a:xfrm>
                  <a:off x="2393" y="2261"/>
                  <a:ext cx="45" cy="4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758" name="Line 175"/>
                <p:cNvSpPr>
                  <a:spLocks noChangeShapeType="1"/>
                </p:cNvSpPr>
                <p:nvPr/>
              </p:nvSpPr>
              <p:spPr bwMode="auto">
                <a:xfrm flipV="1">
                  <a:off x="2393" y="2216"/>
                  <a:ext cx="37" cy="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759" name="Oval 176"/>
                <p:cNvSpPr>
                  <a:spLocks noChangeArrowheads="1"/>
                </p:cNvSpPr>
                <p:nvPr/>
              </p:nvSpPr>
              <p:spPr bwMode="auto">
                <a:xfrm>
                  <a:off x="2368" y="2235"/>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5760" name="Oval 177"/>
                <p:cNvSpPr>
                  <a:spLocks noChangeArrowheads="1"/>
                </p:cNvSpPr>
                <p:nvPr/>
              </p:nvSpPr>
              <p:spPr bwMode="auto">
                <a:xfrm>
                  <a:off x="2407" y="2194"/>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5761" name="Oval 178"/>
                <p:cNvSpPr>
                  <a:spLocks noChangeArrowheads="1"/>
                </p:cNvSpPr>
                <p:nvPr/>
              </p:nvSpPr>
              <p:spPr bwMode="auto">
                <a:xfrm>
                  <a:off x="2410" y="2278"/>
                  <a:ext cx="46" cy="46"/>
                </a:xfrm>
                <a:prstGeom prst="ellipse">
                  <a:avLst/>
                </a:prstGeom>
                <a:solidFill>
                  <a:schemeClr val="accent1"/>
                </a:solidFill>
                <a:ln w="3175">
                  <a:solidFill>
                    <a:schemeClr val="tx1"/>
                  </a:solidFill>
                  <a:round/>
                  <a:headEnd/>
                  <a:tailEnd/>
                </a:ln>
              </p:spPr>
              <p:txBody>
                <a:bodyPr wrap="none" anchor="ctr"/>
                <a:lstStyle/>
                <a:p>
                  <a:endParaRPr lang="en-US"/>
                </a:p>
              </p:txBody>
            </p:sp>
          </p:grpSp>
          <p:grpSp>
            <p:nvGrpSpPr>
              <p:cNvPr id="65703" name="Group 179"/>
              <p:cNvGrpSpPr>
                <a:grpSpLocks/>
              </p:cNvGrpSpPr>
              <p:nvPr/>
            </p:nvGrpSpPr>
            <p:grpSpPr bwMode="auto">
              <a:xfrm rot="7007353">
                <a:off x="2304" y="1734"/>
                <a:ext cx="88" cy="130"/>
                <a:chOff x="2368" y="2194"/>
                <a:chExt cx="88" cy="130"/>
              </a:xfrm>
            </p:grpSpPr>
            <p:sp>
              <p:nvSpPr>
                <p:cNvPr id="65752" name="Line 180"/>
                <p:cNvSpPr>
                  <a:spLocks noChangeShapeType="1"/>
                </p:cNvSpPr>
                <p:nvPr/>
              </p:nvSpPr>
              <p:spPr bwMode="auto">
                <a:xfrm>
                  <a:off x="2393" y="2261"/>
                  <a:ext cx="45" cy="4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753" name="Line 181"/>
                <p:cNvSpPr>
                  <a:spLocks noChangeShapeType="1"/>
                </p:cNvSpPr>
                <p:nvPr/>
              </p:nvSpPr>
              <p:spPr bwMode="auto">
                <a:xfrm flipV="1">
                  <a:off x="2393" y="2216"/>
                  <a:ext cx="37" cy="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754" name="Oval 182"/>
                <p:cNvSpPr>
                  <a:spLocks noChangeArrowheads="1"/>
                </p:cNvSpPr>
                <p:nvPr/>
              </p:nvSpPr>
              <p:spPr bwMode="auto">
                <a:xfrm>
                  <a:off x="2368" y="2235"/>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5755" name="Oval 183"/>
                <p:cNvSpPr>
                  <a:spLocks noChangeArrowheads="1"/>
                </p:cNvSpPr>
                <p:nvPr/>
              </p:nvSpPr>
              <p:spPr bwMode="auto">
                <a:xfrm>
                  <a:off x="2407" y="2194"/>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5756" name="Oval 184"/>
                <p:cNvSpPr>
                  <a:spLocks noChangeArrowheads="1"/>
                </p:cNvSpPr>
                <p:nvPr/>
              </p:nvSpPr>
              <p:spPr bwMode="auto">
                <a:xfrm>
                  <a:off x="2410" y="2278"/>
                  <a:ext cx="46" cy="46"/>
                </a:xfrm>
                <a:prstGeom prst="ellipse">
                  <a:avLst/>
                </a:prstGeom>
                <a:solidFill>
                  <a:schemeClr val="accent1"/>
                </a:solidFill>
                <a:ln w="3175">
                  <a:solidFill>
                    <a:schemeClr val="tx1"/>
                  </a:solidFill>
                  <a:round/>
                  <a:headEnd/>
                  <a:tailEnd/>
                </a:ln>
              </p:spPr>
              <p:txBody>
                <a:bodyPr wrap="none" anchor="ctr"/>
                <a:lstStyle/>
                <a:p>
                  <a:endParaRPr lang="en-US"/>
                </a:p>
              </p:txBody>
            </p:sp>
          </p:grpSp>
          <p:grpSp>
            <p:nvGrpSpPr>
              <p:cNvPr id="65704" name="Group 185"/>
              <p:cNvGrpSpPr>
                <a:grpSpLocks/>
              </p:cNvGrpSpPr>
              <p:nvPr/>
            </p:nvGrpSpPr>
            <p:grpSpPr bwMode="auto">
              <a:xfrm rot="-3842108">
                <a:off x="1920" y="1266"/>
                <a:ext cx="88" cy="130"/>
                <a:chOff x="2368" y="2194"/>
                <a:chExt cx="88" cy="130"/>
              </a:xfrm>
            </p:grpSpPr>
            <p:sp>
              <p:nvSpPr>
                <p:cNvPr id="65747" name="Line 186"/>
                <p:cNvSpPr>
                  <a:spLocks noChangeShapeType="1"/>
                </p:cNvSpPr>
                <p:nvPr/>
              </p:nvSpPr>
              <p:spPr bwMode="auto">
                <a:xfrm>
                  <a:off x="2393" y="2261"/>
                  <a:ext cx="45" cy="4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748" name="Line 187"/>
                <p:cNvSpPr>
                  <a:spLocks noChangeShapeType="1"/>
                </p:cNvSpPr>
                <p:nvPr/>
              </p:nvSpPr>
              <p:spPr bwMode="auto">
                <a:xfrm flipV="1">
                  <a:off x="2393" y="2216"/>
                  <a:ext cx="37" cy="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749" name="Oval 188"/>
                <p:cNvSpPr>
                  <a:spLocks noChangeArrowheads="1"/>
                </p:cNvSpPr>
                <p:nvPr/>
              </p:nvSpPr>
              <p:spPr bwMode="auto">
                <a:xfrm>
                  <a:off x="2368" y="2235"/>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5750" name="Oval 189"/>
                <p:cNvSpPr>
                  <a:spLocks noChangeArrowheads="1"/>
                </p:cNvSpPr>
                <p:nvPr/>
              </p:nvSpPr>
              <p:spPr bwMode="auto">
                <a:xfrm>
                  <a:off x="2407" y="2194"/>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5751" name="Oval 190"/>
                <p:cNvSpPr>
                  <a:spLocks noChangeArrowheads="1"/>
                </p:cNvSpPr>
                <p:nvPr/>
              </p:nvSpPr>
              <p:spPr bwMode="auto">
                <a:xfrm>
                  <a:off x="2410" y="2278"/>
                  <a:ext cx="46" cy="46"/>
                </a:xfrm>
                <a:prstGeom prst="ellipse">
                  <a:avLst/>
                </a:prstGeom>
                <a:solidFill>
                  <a:schemeClr val="accent1"/>
                </a:solidFill>
                <a:ln w="3175">
                  <a:solidFill>
                    <a:schemeClr val="tx1"/>
                  </a:solidFill>
                  <a:round/>
                  <a:headEnd/>
                  <a:tailEnd/>
                </a:ln>
              </p:spPr>
              <p:txBody>
                <a:bodyPr wrap="none" anchor="ctr"/>
                <a:lstStyle/>
                <a:p>
                  <a:endParaRPr lang="en-US"/>
                </a:p>
              </p:txBody>
            </p:sp>
          </p:grpSp>
          <p:grpSp>
            <p:nvGrpSpPr>
              <p:cNvPr id="65705" name="Group 191"/>
              <p:cNvGrpSpPr>
                <a:grpSpLocks/>
              </p:cNvGrpSpPr>
              <p:nvPr/>
            </p:nvGrpSpPr>
            <p:grpSpPr bwMode="auto">
              <a:xfrm rot="-6489493">
                <a:off x="860" y="2674"/>
                <a:ext cx="88" cy="130"/>
                <a:chOff x="2368" y="2194"/>
                <a:chExt cx="88" cy="130"/>
              </a:xfrm>
            </p:grpSpPr>
            <p:sp>
              <p:nvSpPr>
                <p:cNvPr id="65742" name="Line 192"/>
                <p:cNvSpPr>
                  <a:spLocks noChangeShapeType="1"/>
                </p:cNvSpPr>
                <p:nvPr/>
              </p:nvSpPr>
              <p:spPr bwMode="auto">
                <a:xfrm>
                  <a:off x="2393" y="2261"/>
                  <a:ext cx="45" cy="4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743" name="Line 193"/>
                <p:cNvSpPr>
                  <a:spLocks noChangeShapeType="1"/>
                </p:cNvSpPr>
                <p:nvPr/>
              </p:nvSpPr>
              <p:spPr bwMode="auto">
                <a:xfrm flipV="1">
                  <a:off x="2393" y="2216"/>
                  <a:ext cx="37" cy="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744" name="Oval 194"/>
                <p:cNvSpPr>
                  <a:spLocks noChangeArrowheads="1"/>
                </p:cNvSpPr>
                <p:nvPr/>
              </p:nvSpPr>
              <p:spPr bwMode="auto">
                <a:xfrm>
                  <a:off x="2368" y="2235"/>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5745" name="Oval 195"/>
                <p:cNvSpPr>
                  <a:spLocks noChangeArrowheads="1"/>
                </p:cNvSpPr>
                <p:nvPr/>
              </p:nvSpPr>
              <p:spPr bwMode="auto">
                <a:xfrm>
                  <a:off x="2407" y="2194"/>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5746" name="Oval 196"/>
                <p:cNvSpPr>
                  <a:spLocks noChangeArrowheads="1"/>
                </p:cNvSpPr>
                <p:nvPr/>
              </p:nvSpPr>
              <p:spPr bwMode="auto">
                <a:xfrm>
                  <a:off x="2410" y="2278"/>
                  <a:ext cx="46" cy="46"/>
                </a:xfrm>
                <a:prstGeom prst="ellipse">
                  <a:avLst/>
                </a:prstGeom>
                <a:solidFill>
                  <a:schemeClr val="accent1"/>
                </a:solidFill>
                <a:ln w="3175">
                  <a:solidFill>
                    <a:schemeClr val="tx1"/>
                  </a:solidFill>
                  <a:round/>
                  <a:headEnd/>
                  <a:tailEnd/>
                </a:ln>
              </p:spPr>
              <p:txBody>
                <a:bodyPr wrap="none" anchor="ctr"/>
                <a:lstStyle/>
                <a:p>
                  <a:endParaRPr lang="en-US"/>
                </a:p>
              </p:txBody>
            </p:sp>
          </p:grpSp>
          <p:grpSp>
            <p:nvGrpSpPr>
              <p:cNvPr id="65706" name="Group 197"/>
              <p:cNvGrpSpPr>
                <a:grpSpLocks/>
              </p:cNvGrpSpPr>
              <p:nvPr/>
            </p:nvGrpSpPr>
            <p:grpSpPr bwMode="auto">
              <a:xfrm rot="7050782">
                <a:off x="1564" y="3378"/>
                <a:ext cx="88" cy="130"/>
                <a:chOff x="2368" y="2194"/>
                <a:chExt cx="88" cy="130"/>
              </a:xfrm>
            </p:grpSpPr>
            <p:sp>
              <p:nvSpPr>
                <p:cNvPr id="65737" name="Line 198"/>
                <p:cNvSpPr>
                  <a:spLocks noChangeShapeType="1"/>
                </p:cNvSpPr>
                <p:nvPr/>
              </p:nvSpPr>
              <p:spPr bwMode="auto">
                <a:xfrm>
                  <a:off x="2393" y="2261"/>
                  <a:ext cx="45" cy="4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738" name="Line 199"/>
                <p:cNvSpPr>
                  <a:spLocks noChangeShapeType="1"/>
                </p:cNvSpPr>
                <p:nvPr/>
              </p:nvSpPr>
              <p:spPr bwMode="auto">
                <a:xfrm flipV="1">
                  <a:off x="2393" y="2216"/>
                  <a:ext cx="37" cy="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739" name="Oval 200"/>
                <p:cNvSpPr>
                  <a:spLocks noChangeArrowheads="1"/>
                </p:cNvSpPr>
                <p:nvPr/>
              </p:nvSpPr>
              <p:spPr bwMode="auto">
                <a:xfrm>
                  <a:off x="2368" y="2235"/>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5740" name="Oval 201"/>
                <p:cNvSpPr>
                  <a:spLocks noChangeArrowheads="1"/>
                </p:cNvSpPr>
                <p:nvPr/>
              </p:nvSpPr>
              <p:spPr bwMode="auto">
                <a:xfrm>
                  <a:off x="2407" y="2194"/>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5741" name="Oval 202"/>
                <p:cNvSpPr>
                  <a:spLocks noChangeArrowheads="1"/>
                </p:cNvSpPr>
                <p:nvPr/>
              </p:nvSpPr>
              <p:spPr bwMode="auto">
                <a:xfrm>
                  <a:off x="2410" y="2278"/>
                  <a:ext cx="46" cy="46"/>
                </a:xfrm>
                <a:prstGeom prst="ellipse">
                  <a:avLst/>
                </a:prstGeom>
                <a:solidFill>
                  <a:schemeClr val="accent1"/>
                </a:solidFill>
                <a:ln w="3175">
                  <a:solidFill>
                    <a:schemeClr val="tx1"/>
                  </a:solidFill>
                  <a:round/>
                  <a:headEnd/>
                  <a:tailEnd/>
                </a:ln>
              </p:spPr>
              <p:txBody>
                <a:bodyPr wrap="none" anchor="ctr"/>
                <a:lstStyle/>
                <a:p>
                  <a:endParaRPr lang="en-US"/>
                </a:p>
              </p:txBody>
            </p:sp>
          </p:grpSp>
          <p:grpSp>
            <p:nvGrpSpPr>
              <p:cNvPr id="65707" name="Group 203"/>
              <p:cNvGrpSpPr>
                <a:grpSpLocks/>
              </p:cNvGrpSpPr>
              <p:nvPr/>
            </p:nvGrpSpPr>
            <p:grpSpPr bwMode="auto">
              <a:xfrm rot="-3530442">
                <a:off x="784" y="1774"/>
                <a:ext cx="88" cy="130"/>
                <a:chOff x="2368" y="2194"/>
                <a:chExt cx="88" cy="130"/>
              </a:xfrm>
            </p:grpSpPr>
            <p:sp>
              <p:nvSpPr>
                <p:cNvPr id="65732" name="Line 204"/>
                <p:cNvSpPr>
                  <a:spLocks noChangeShapeType="1"/>
                </p:cNvSpPr>
                <p:nvPr/>
              </p:nvSpPr>
              <p:spPr bwMode="auto">
                <a:xfrm>
                  <a:off x="2393" y="2261"/>
                  <a:ext cx="45" cy="4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733" name="Line 205"/>
                <p:cNvSpPr>
                  <a:spLocks noChangeShapeType="1"/>
                </p:cNvSpPr>
                <p:nvPr/>
              </p:nvSpPr>
              <p:spPr bwMode="auto">
                <a:xfrm flipV="1">
                  <a:off x="2393" y="2216"/>
                  <a:ext cx="37" cy="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734" name="Oval 206"/>
                <p:cNvSpPr>
                  <a:spLocks noChangeArrowheads="1"/>
                </p:cNvSpPr>
                <p:nvPr/>
              </p:nvSpPr>
              <p:spPr bwMode="auto">
                <a:xfrm>
                  <a:off x="2368" y="2235"/>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5735" name="Oval 207"/>
                <p:cNvSpPr>
                  <a:spLocks noChangeArrowheads="1"/>
                </p:cNvSpPr>
                <p:nvPr/>
              </p:nvSpPr>
              <p:spPr bwMode="auto">
                <a:xfrm>
                  <a:off x="2407" y="2194"/>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5736" name="Oval 208"/>
                <p:cNvSpPr>
                  <a:spLocks noChangeArrowheads="1"/>
                </p:cNvSpPr>
                <p:nvPr/>
              </p:nvSpPr>
              <p:spPr bwMode="auto">
                <a:xfrm>
                  <a:off x="2410" y="2278"/>
                  <a:ext cx="46" cy="46"/>
                </a:xfrm>
                <a:prstGeom prst="ellipse">
                  <a:avLst/>
                </a:prstGeom>
                <a:solidFill>
                  <a:schemeClr val="accent1"/>
                </a:solidFill>
                <a:ln w="3175">
                  <a:solidFill>
                    <a:schemeClr val="tx1"/>
                  </a:solidFill>
                  <a:round/>
                  <a:headEnd/>
                  <a:tailEnd/>
                </a:ln>
              </p:spPr>
              <p:txBody>
                <a:bodyPr wrap="none" anchor="ctr"/>
                <a:lstStyle/>
                <a:p>
                  <a:endParaRPr lang="en-US"/>
                </a:p>
              </p:txBody>
            </p:sp>
          </p:grpSp>
          <p:grpSp>
            <p:nvGrpSpPr>
              <p:cNvPr id="65708" name="Group 209"/>
              <p:cNvGrpSpPr>
                <a:grpSpLocks/>
              </p:cNvGrpSpPr>
              <p:nvPr/>
            </p:nvGrpSpPr>
            <p:grpSpPr bwMode="auto">
              <a:xfrm rot="10094741">
                <a:off x="1440" y="1242"/>
                <a:ext cx="88" cy="130"/>
                <a:chOff x="2368" y="2194"/>
                <a:chExt cx="88" cy="130"/>
              </a:xfrm>
            </p:grpSpPr>
            <p:sp>
              <p:nvSpPr>
                <p:cNvPr id="65727" name="Line 210"/>
                <p:cNvSpPr>
                  <a:spLocks noChangeShapeType="1"/>
                </p:cNvSpPr>
                <p:nvPr/>
              </p:nvSpPr>
              <p:spPr bwMode="auto">
                <a:xfrm>
                  <a:off x="2393" y="2261"/>
                  <a:ext cx="45" cy="4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728" name="Line 211"/>
                <p:cNvSpPr>
                  <a:spLocks noChangeShapeType="1"/>
                </p:cNvSpPr>
                <p:nvPr/>
              </p:nvSpPr>
              <p:spPr bwMode="auto">
                <a:xfrm flipV="1">
                  <a:off x="2393" y="2216"/>
                  <a:ext cx="37" cy="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729" name="Oval 212"/>
                <p:cNvSpPr>
                  <a:spLocks noChangeArrowheads="1"/>
                </p:cNvSpPr>
                <p:nvPr/>
              </p:nvSpPr>
              <p:spPr bwMode="auto">
                <a:xfrm>
                  <a:off x="2368" y="2235"/>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5730" name="Oval 213"/>
                <p:cNvSpPr>
                  <a:spLocks noChangeArrowheads="1"/>
                </p:cNvSpPr>
                <p:nvPr/>
              </p:nvSpPr>
              <p:spPr bwMode="auto">
                <a:xfrm>
                  <a:off x="2407" y="2194"/>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5731" name="Oval 214"/>
                <p:cNvSpPr>
                  <a:spLocks noChangeArrowheads="1"/>
                </p:cNvSpPr>
                <p:nvPr/>
              </p:nvSpPr>
              <p:spPr bwMode="auto">
                <a:xfrm>
                  <a:off x="2410" y="2278"/>
                  <a:ext cx="46" cy="46"/>
                </a:xfrm>
                <a:prstGeom prst="ellipse">
                  <a:avLst/>
                </a:prstGeom>
                <a:solidFill>
                  <a:schemeClr val="accent1"/>
                </a:solidFill>
                <a:ln w="3175">
                  <a:solidFill>
                    <a:schemeClr val="tx1"/>
                  </a:solidFill>
                  <a:round/>
                  <a:headEnd/>
                  <a:tailEnd/>
                </a:ln>
              </p:spPr>
              <p:txBody>
                <a:bodyPr wrap="none" anchor="ctr"/>
                <a:lstStyle/>
                <a:p>
                  <a:endParaRPr lang="en-US"/>
                </a:p>
              </p:txBody>
            </p:sp>
          </p:grpSp>
          <p:grpSp>
            <p:nvGrpSpPr>
              <p:cNvPr id="65709" name="Group 215"/>
              <p:cNvGrpSpPr>
                <a:grpSpLocks/>
              </p:cNvGrpSpPr>
              <p:nvPr/>
            </p:nvGrpSpPr>
            <p:grpSpPr bwMode="auto">
              <a:xfrm rot="7532711">
                <a:off x="736" y="3026"/>
                <a:ext cx="88" cy="130"/>
                <a:chOff x="2368" y="2194"/>
                <a:chExt cx="88" cy="130"/>
              </a:xfrm>
            </p:grpSpPr>
            <p:sp>
              <p:nvSpPr>
                <p:cNvPr id="65722" name="Line 216"/>
                <p:cNvSpPr>
                  <a:spLocks noChangeShapeType="1"/>
                </p:cNvSpPr>
                <p:nvPr/>
              </p:nvSpPr>
              <p:spPr bwMode="auto">
                <a:xfrm>
                  <a:off x="2393" y="2261"/>
                  <a:ext cx="45" cy="4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723" name="Line 217"/>
                <p:cNvSpPr>
                  <a:spLocks noChangeShapeType="1"/>
                </p:cNvSpPr>
                <p:nvPr/>
              </p:nvSpPr>
              <p:spPr bwMode="auto">
                <a:xfrm flipV="1">
                  <a:off x="2393" y="2216"/>
                  <a:ext cx="37" cy="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724" name="Oval 218"/>
                <p:cNvSpPr>
                  <a:spLocks noChangeArrowheads="1"/>
                </p:cNvSpPr>
                <p:nvPr/>
              </p:nvSpPr>
              <p:spPr bwMode="auto">
                <a:xfrm>
                  <a:off x="2368" y="2235"/>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5725" name="Oval 219"/>
                <p:cNvSpPr>
                  <a:spLocks noChangeArrowheads="1"/>
                </p:cNvSpPr>
                <p:nvPr/>
              </p:nvSpPr>
              <p:spPr bwMode="auto">
                <a:xfrm>
                  <a:off x="2407" y="2194"/>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5726" name="Oval 220"/>
                <p:cNvSpPr>
                  <a:spLocks noChangeArrowheads="1"/>
                </p:cNvSpPr>
                <p:nvPr/>
              </p:nvSpPr>
              <p:spPr bwMode="auto">
                <a:xfrm>
                  <a:off x="2410" y="2278"/>
                  <a:ext cx="46" cy="46"/>
                </a:xfrm>
                <a:prstGeom prst="ellipse">
                  <a:avLst/>
                </a:prstGeom>
                <a:solidFill>
                  <a:schemeClr val="accent1"/>
                </a:solidFill>
                <a:ln w="3175">
                  <a:solidFill>
                    <a:schemeClr val="tx1"/>
                  </a:solidFill>
                  <a:round/>
                  <a:headEnd/>
                  <a:tailEnd/>
                </a:ln>
              </p:spPr>
              <p:txBody>
                <a:bodyPr wrap="none" anchor="ctr"/>
                <a:lstStyle/>
                <a:p>
                  <a:endParaRPr lang="en-US"/>
                </a:p>
              </p:txBody>
            </p:sp>
          </p:grpSp>
          <p:grpSp>
            <p:nvGrpSpPr>
              <p:cNvPr id="65710" name="Group 221"/>
              <p:cNvGrpSpPr>
                <a:grpSpLocks/>
              </p:cNvGrpSpPr>
              <p:nvPr/>
            </p:nvGrpSpPr>
            <p:grpSpPr bwMode="auto">
              <a:xfrm rot="5119248">
                <a:off x="1808" y="3486"/>
                <a:ext cx="88" cy="130"/>
                <a:chOff x="2368" y="2194"/>
                <a:chExt cx="88" cy="130"/>
              </a:xfrm>
            </p:grpSpPr>
            <p:sp>
              <p:nvSpPr>
                <p:cNvPr id="65717" name="Line 222"/>
                <p:cNvSpPr>
                  <a:spLocks noChangeShapeType="1"/>
                </p:cNvSpPr>
                <p:nvPr/>
              </p:nvSpPr>
              <p:spPr bwMode="auto">
                <a:xfrm>
                  <a:off x="2393" y="2261"/>
                  <a:ext cx="45" cy="4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718" name="Line 223"/>
                <p:cNvSpPr>
                  <a:spLocks noChangeShapeType="1"/>
                </p:cNvSpPr>
                <p:nvPr/>
              </p:nvSpPr>
              <p:spPr bwMode="auto">
                <a:xfrm flipV="1">
                  <a:off x="2393" y="2216"/>
                  <a:ext cx="37" cy="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719" name="Oval 224"/>
                <p:cNvSpPr>
                  <a:spLocks noChangeArrowheads="1"/>
                </p:cNvSpPr>
                <p:nvPr/>
              </p:nvSpPr>
              <p:spPr bwMode="auto">
                <a:xfrm>
                  <a:off x="2368" y="2235"/>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5720" name="Oval 225"/>
                <p:cNvSpPr>
                  <a:spLocks noChangeArrowheads="1"/>
                </p:cNvSpPr>
                <p:nvPr/>
              </p:nvSpPr>
              <p:spPr bwMode="auto">
                <a:xfrm>
                  <a:off x="2407" y="2194"/>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5721" name="Oval 226"/>
                <p:cNvSpPr>
                  <a:spLocks noChangeArrowheads="1"/>
                </p:cNvSpPr>
                <p:nvPr/>
              </p:nvSpPr>
              <p:spPr bwMode="auto">
                <a:xfrm>
                  <a:off x="2410" y="2278"/>
                  <a:ext cx="46" cy="46"/>
                </a:xfrm>
                <a:prstGeom prst="ellipse">
                  <a:avLst/>
                </a:prstGeom>
                <a:solidFill>
                  <a:schemeClr val="accent1"/>
                </a:solidFill>
                <a:ln w="3175">
                  <a:solidFill>
                    <a:schemeClr val="tx1"/>
                  </a:solidFill>
                  <a:round/>
                  <a:headEnd/>
                  <a:tailEnd/>
                </a:ln>
              </p:spPr>
              <p:txBody>
                <a:bodyPr wrap="none" anchor="ctr"/>
                <a:lstStyle/>
                <a:p>
                  <a:endParaRPr lang="en-US"/>
                </a:p>
              </p:txBody>
            </p:sp>
          </p:grpSp>
          <p:grpSp>
            <p:nvGrpSpPr>
              <p:cNvPr id="65711" name="Group 227"/>
              <p:cNvGrpSpPr>
                <a:grpSpLocks/>
              </p:cNvGrpSpPr>
              <p:nvPr/>
            </p:nvGrpSpPr>
            <p:grpSpPr bwMode="auto">
              <a:xfrm rot="10094741">
                <a:off x="2324" y="1022"/>
                <a:ext cx="88" cy="130"/>
                <a:chOff x="2368" y="2194"/>
                <a:chExt cx="88" cy="130"/>
              </a:xfrm>
            </p:grpSpPr>
            <p:sp>
              <p:nvSpPr>
                <p:cNvPr id="65712" name="Line 228"/>
                <p:cNvSpPr>
                  <a:spLocks noChangeShapeType="1"/>
                </p:cNvSpPr>
                <p:nvPr/>
              </p:nvSpPr>
              <p:spPr bwMode="auto">
                <a:xfrm>
                  <a:off x="2393" y="2261"/>
                  <a:ext cx="45" cy="4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713" name="Line 229"/>
                <p:cNvSpPr>
                  <a:spLocks noChangeShapeType="1"/>
                </p:cNvSpPr>
                <p:nvPr/>
              </p:nvSpPr>
              <p:spPr bwMode="auto">
                <a:xfrm flipV="1">
                  <a:off x="2393" y="2216"/>
                  <a:ext cx="37" cy="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714" name="Oval 230"/>
                <p:cNvSpPr>
                  <a:spLocks noChangeArrowheads="1"/>
                </p:cNvSpPr>
                <p:nvPr/>
              </p:nvSpPr>
              <p:spPr bwMode="auto">
                <a:xfrm>
                  <a:off x="2368" y="2235"/>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5715" name="Oval 231"/>
                <p:cNvSpPr>
                  <a:spLocks noChangeArrowheads="1"/>
                </p:cNvSpPr>
                <p:nvPr/>
              </p:nvSpPr>
              <p:spPr bwMode="auto">
                <a:xfrm>
                  <a:off x="2407" y="2194"/>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5716" name="Oval 232"/>
                <p:cNvSpPr>
                  <a:spLocks noChangeArrowheads="1"/>
                </p:cNvSpPr>
                <p:nvPr/>
              </p:nvSpPr>
              <p:spPr bwMode="auto">
                <a:xfrm>
                  <a:off x="2410" y="2278"/>
                  <a:ext cx="46" cy="46"/>
                </a:xfrm>
                <a:prstGeom prst="ellipse">
                  <a:avLst/>
                </a:prstGeom>
                <a:solidFill>
                  <a:schemeClr val="accent1"/>
                </a:solidFill>
                <a:ln w="3175">
                  <a:solidFill>
                    <a:schemeClr val="tx1"/>
                  </a:solidFill>
                  <a:round/>
                  <a:headEnd/>
                  <a:tailEnd/>
                </a:ln>
              </p:spPr>
              <p:txBody>
                <a:bodyPr wrap="none" anchor="ctr"/>
                <a:lstStyle/>
                <a:p>
                  <a:endParaRPr lang="en-US"/>
                </a:p>
              </p:txBody>
            </p:sp>
          </p:grpSp>
        </p:grpSp>
        <p:grpSp>
          <p:nvGrpSpPr>
            <p:cNvPr id="65694" name="Group 233"/>
            <p:cNvGrpSpPr>
              <a:grpSpLocks/>
            </p:cNvGrpSpPr>
            <p:nvPr/>
          </p:nvGrpSpPr>
          <p:grpSpPr bwMode="auto">
            <a:xfrm rot="6698698">
              <a:off x="2406" y="2954"/>
              <a:ext cx="88" cy="130"/>
              <a:chOff x="2368" y="2194"/>
              <a:chExt cx="88" cy="130"/>
            </a:xfrm>
          </p:grpSpPr>
          <p:sp>
            <p:nvSpPr>
              <p:cNvPr id="65697" name="Line 234"/>
              <p:cNvSpPr>
                <a:spLocks noChangeShapeType="1"/>
              </p:cNvSpPr>
              <p:nvPr/>
            </p:nvSpPr>
            <p:spPr bwMode="auto">
              <a:xfrm>
                <a:off x="2393" y="2261"/>
                <a:ext cx="45" cy="4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698" name="Line 235"/>
              <p:cNvSpPr>
                <a:spLocks noChangeShapeType="1"/>
              </p:cNvSpPr>
              <p:nvPr/>
            </p:nvSpPr>
            <p:spPr bwMode="auto">
              <a:xfrm flipV="1">
                <a:off x="2393" y="2216"/>
                <a:ext cx="37" cy="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699" name="Oval 236"/>
              <p:cNvSpPr>
                <a:spLocks noChangeArrowheads="1"/>
              </p:cNvSpPr>
              <p:nvPr/>
            </p:nvSpPr>
            <p:spPr bwMode="auto">
              <a:xfrm>
                <a:off x="2368" y="2235"/>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5700" name="Oval 237"/>
              <p:cNvSpPr>
                <a:spLocks noChangeArrowheads="1"/>
              </p:cNvSpPr>
              <p:nvPr/>
            </p:nvSpPr>
            <p:spPr bwMode="auto">
              <a:xfrm>
                <a:off x="2407" y="2194"/>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5701" name="Oval 238"/>
              <p:cNvSpPr>
                <a:spLocks noChangeArrowheads="1"/>
              </p:cNvSpPr>
              <p:nvPr/>
            </p:nvSpPr>
            <p:spPr bwMode="auto">
              <a:xfrm>
                <a:off x="2410" y="2278"/>
                <a:ext cx="46" cy="46"/>
              </a:xfrm>
              <a:prstGeom prst="ellipse">
                <a:avLst/>
              </a:prstGeom>
              <a:solidFill>
                <a:schemeClr val="accent1"/>
              </a:solidFill>
              <a:ln w="3175">
                <a:solidFill>
                  <a:schemeClr val="tx1"/>
                </a:solidFill>
                <a:round/>
                <a:headEnd/>
                <a:tailEnd/>
              </a:ln>
            </p:spPr>
            <p:txBody>
              <a:bodyPr wrap="none" anchor="ctr"/>
              <a:lstStyle/>
              <a:p>
                <a:endParaRPr lang="en-US"/>
              </a:p>
            </p:txBody>
          </p:sp>
        </p:grpSp>
        <p:sp>
          <p:nvSpPr>
            <p:cNvPr id="65695" name="Freeform 239"/>
            <p:cNvSpPr>
              <a:spLocks/>
            </p:cNvSpPr>
            <p:nvPr/>
          </p:nvSpPr>
          <p:spPr bwMode="auto">
            <a:xfrm rot="-1882372">
              <a:off x="2480" y="2821"/>
              <a:ext cx="307" cy="160"/>
            </a:xfrm>
            <a:custGeom>
              <a:avLst/>
              <a:gdLst>
                <a:gd name="T0" fmla="*/ 0 w 2532"/>
                <a:gd name="T1" fmla="*/ 0 h 1892"/>
                <a:gd name="T2" fmla="*/ 0 w 2532"/>
                <a:gd name="T3" fmla="*/ 0 h 1892"/>
                <a:gd name="T4" fmla="*/ 0 w 2532"/>
                <a:gd name="T5" fmla="*/ 0 h 1892"/>
                <a:gd name="T6" fmla="*/ 0 w 2532"/>
                <a:gd name="T7" fmla="*/ 0 h 1892"/>
                <a:gd name="T8" fmla="*/ 0 w 2532"/>
                <a:gd name="T9" fmla="*/ 0 h 1892"/>
                <a:gd name="T10" fmla="*/ 0 w 2532"/>
                <a:gd name="T11" fmla="*/ 0 h 1892"/>
                <a:gd name="T12" fmla="*/ 0 w 2532"/>
                <a:gd name="T13" fmla="*/ 0 h 1892"/>
                <a:gd name="T14" fmla="*/ 0 w 2532"/>
                <a:gd name="T15" fmla="*/ 0 h 1892"/>
                <a:gd name="T16" fmla="*/ 0 w 2532"/>
                <a:gd name="T17" fmla="*/ 0 h 1892"/>
                <a:gd name="T18" fmla="*/ 0 w 2532"/>
                <a:gd name="T19" fmla="*/ 0 h 1892"/>
                <a:gd name="T20" fmla="*/ 0 w 2532"/>
                <a:gd name="T21" fmla="*/ 0 h 1892"/>
                <a:gd name="T22" fmla="*/ 0 w 2532"/>
                <a:gd name="T23" fmla="*/ 0 h 1892"/>
                <a:gd name="T24" fmla="*/ 0 w 2532"/>
                <a:gd name="T25" fmla="*/ 0 h 1892"/>
                <a:gd name="T26" fmla="*/ 0 w 2532"/>
                <a:gd name="T27" fmla="*/ 0 h 1892"/>
                <a:gd name="T28" fmla="*/ 0 w 2532"/>
                <a:gd name="T29" fmla="*/ 0 h 1892"/>
                <a:gd name="T30" fmla="*/ 0 w 2532"/>
                <a:gd name="T31" fmla="*/ 0 h 1892"/>
                <a:gd name="T32" fmla="*/ 0 w 2532"/>
                <a:gd name="T33" fmla="*/ 0 h 1892"/>
                <a:gd name="T34" fmla="*/ 0 w 2532"/>
                <a:gd name="T35" fmla="*/ 0 h 1892"/>
                <a:gd name="T36" fmla="*/ 0 w 2532"/>
                <a:gd name="T37" fmla="*/ 0 h 1892"/>
                <a:gd name="T38" fmla="*/ 0 w 2532"/>
                <a:gd name="T39" fmla="*/ 0 h 1892"/>
                <a:gd name="T40" fmla="*/ 0 w 2532"/>
                <a:gd name="T41" fmla="*/ 0 h 1892"/>
                <a:gd name="T42" fmla="*/ 0 w 2532"/>
                <a:gd name="T43" fmla="*/ 0 h 1892"/>
                <a:gd name="T44" fmla="*/ 0 w 2532"/>
                <a:gd name="T45" fmla="*/ 0 h 1892"/>
                <a:gd name="T46" fmla="*/ 0 w 2532"/>
                <a:gd name="T47" fmla="*/ 0 h 1892"/>
                <a:gd name="T48" fmla="*/ 0 w 2532"/>
                <a:gd name="T49" fmla="*/ 0 h 1892"/>
                <a:gd name="T50" fmla="*/ 0 w 2532"/>
                <a:gd name="T51" fmla="*/ 0 h 1892"/>
                <a:gd name="T52" fmla="*/ 0 w 2532"/>
                <a:gd name="T53" fmla="*/ 0 h 1892"/>
                <a:gd name="T54" fmla="*/ 0 w 2532"/>
                <a:gd name="T55" fmla="*/ 0 h 1892"/>
                <a:gd name="T56" fmla="*/ 0 w 2532"/>
                <a:gd name="T57" fmla="*/ 0 h 1892"/>
                <a:gd name="T58" fmla="*/ 0 w 2532"/>
                <a:gd name="T59" fmla="*/ 0 h 1892"/>
                <a:gd name="T60" fmla="*/ 0 w 2532"/>
                <a:gd name="T61" fmla="*/ 0 h 1892"/>
                <a:gd name="T62" fmla="*/ 0 w 2532"/>
                <a:gd name="T63" fmla="*/ 0 h 1892"/>
                <a:gd name="T64" fmla="*/ 0 w 2532"/>
                <a:gd name="T65" fmla="*/ 0 h 1892"/>
                <a:gd name="T66" fmla="*/ 0 w 2532"/>
                <a:gd name="T67" fmla="*/ 0 h 1892"/>
                <a:gd name="T68" fmla="*/ 0 w 2532"/>
                <a:gd name="T69" fmla="*/ 0 h 1892"/>
                <a:gd name="T70" fmla="*/ 0 w 2532"/>
                <a:gd name="T71" fmla="*/ 0 h 1892"/>
                <a:gd name="T72" fmla="*/ 0 w 2532"/>
                <a:gd name="T73" fmla="*/ 0 h 1892"/>
                <a:gd name="T74" fmla="*/ 0 w 2532"/>
                <a:gd name="T75" fmla="*/ 0 h 1892"/>
                <a:gd name="T76" fmla="*/ 0 w 2532"/>
                <a:gd name="T77" fmla="*/ 0 h 1892"/>
                <a:gd name="T78" fmla="*/ 0 w 2532"/>
                <a:gd name="T79" fmla="*/ 0 h 1892"/>
                <a:gd name="T80" fmla="*/ 0 w 2532"/>
                <a:gd name="T81" fmla="*/ 0 h 1892"/>
                <a:gd name="T82" fmla="*/ 0 w 2532"/>
                <a:gd name="T83" fmla="*/ 0 h 1892"/>
                <a:gd name="T84" fmla="*/ 0 w 2532"/>
                <a:gd name="T85" fmla="*/ 0 h 18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32"/>
                <a:gd name="T130" fmla="*/ 0 h 1892"/>
                <a:gd name="T131" fmla="*/ 2532 w 2532"/>
                <a:gd name="T132" fmla="*/ 1892 h 189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32" h="1892">
                  <a:moveTo>
                    <a:pt x="0" y="1061"/>
                  </a:moveTo>
                  <a:lnTo>
                    <a:pt x="20" y="832"/>
                  </a:lnTo>
                  <a:lnTo>
                    <a:pt x="39" y="616"/>
                  </a:lnTo>
                  <a:lnTo>
                    <a:pt x="58" y="426"/>
                  </a:lnTo>
                  <a:lnTo>
                    <a:pt x="77" y="267"/>
                  </a:lnTo>
                  <a:lnTo>
                    <a:pt x="103" y="140"/>
                  </a:lnTo>
                  <a:lnTo>
                    <a:pt x="122" y="51"/>
                  </a:lnTo>
                  <a:lnTo>
                    <a:pt x="141" y="7"/>
                  </a:lnTo>
                  <a:lnTo>
                    <a:pt x="160" y="0"/>
                  </a:lnTo>
                  <a:lnTo>
                    <a:pt x="179" y="39"/>
                  </a:lnTo>
                  <a:lnTo>
                    <a:pt x="199" y="115"/>
                  </a:lnTo>
                  <a:lnTo>
                    <a:pt x="218" y="223"/>
                  </a:lnTo>
                  <a:lnTo>
                    <a:pt x="237" y="356"/>
                  </a:lnTo>
                  <a:lnTo>
                    <a:pt x="256" y="521"/>
                  </a:lnTo>
                  <a:lnTo>
                    <a:pt x="275" y="692"/>
                  </a:lnTo>
                  <a:lnTo>
                    <a:pt x="294" y="876"/>
                  </a:lnTo>
                  <a:lnTo>
                    <a:pt x="320" y="1061"/>
                  </a:lnTo>
                  <a:lnTo>
                    <a:pt x="339" y="1245"/>
                  </a:lnTo>
                  <a:lnTo>
                    <a:pt x="358" y="1410"/>
                  </a:lnTo>
                  <a:lnTo>
                    <a:pt x="378" y="1562"/>
                  </a:lnTo>
                  <a:lnTo>
                    <a:pt x="397" y="1683"/>
                  </a:lnTo>
                  <a:lnTo>
                    <a:pt x="416" y="1784"/>
                  </a:lnTo>
                  <a:lnTo>
                    <a:pt x="435" y="1854"/>
                  </a:lnTo>
                  <a:lnTo>
                    <a:pt x="454" y="1886"/>
                  </a:lnTo>
                  <a:lnTo>
                    <a:pt x="473" y="1892"/>
                  </a:lnTo>
                  <a:lnTo>
                    <a:pt x="493" y="1860"/>
                  </a:lnTo>
                  <a:lnTo>
                    <a:pt x="518" y="1803"/>
                  </a:lnTo>
                  <a:lnTo>
                    <a:pt x="537" y="1721"/>
                  </a:lnTo>
                  <a:lnTo>
                    <a:pt x="557" y="1613"/>
                  </a:lnTo>
                  <a:lnTo>
                    <a:pt x="576" y="1486"/>
                  </a:lnTo>
                  <a:lnTo>
                    <a:pt x="595" y="1353"/>
                  </a:lnTo>
                  <a:lnTo>
                    <a:pt x="614" y="1207"/>
                  </a:lnTo>
                  <a:lnTo>
                    <a:pt x="633" y="1061"/>
                  </a:lnTo>
                  <a:lnTo>
                    <a:pt x="652" y="921"/>
                  </a:lnTo>
                  <a:lnTo>
                    <a:pt x="672" y="794"/>
                  </a:lnTo>
                  <a:lnTo>
                    <a:pt x="691" y="680"/>
                  </a:lnTo>
                  <a:lnTo>
                    <a:pt x="710" y="578"/>
                  </a:lnTo>
                  <a:lnTo>
                    <a:pt x="735" y="502"/>
                  </a:lnTo>
                  <a:lnTo>
                    <a:pt x="755" y="451"/>
                  </a:lnTo>
                  <a:lnTo>
                    <a:pt x="774" y="419"/>
                  </a:lnTo>
                  <a:lnTo>
                    <a:pt x="793" y="419"/>
                  </a:lnTo>
                  <a:lnTo>
                    <a:pt x="812" y="445"/>
                  </a:lnTo>
                  <a:lnTo>
                    <a:pt x="831" y="489"/>
                  </a:lnTo>
                  <a:lnTo>
                    <a:pt x="851" y="553"/>
                  </a:lnTo>
                  <a:lnTo>
                    <a:pt x="870" y="635"/>
                  </a:lnTo>
                  <a:lnTo>
                    <a:pt x="889" y="730"/>
                  </a:lnTo>
                  <a:lnTo>
                    <a:pt x="908" y="838"/>
                  </a:lnTo>
                  <a:lnTo>
                    <a:pt x="927" y="953"/>
                  </a:lnTo>
                  <a:lnTo>
                    <a:pt x="953" y="1061"/>
                  </a:lnTo>
                  <a:lnTo>
                    <a:pt x="972" y="1175"/>
                  </a:lnTo>
                  <a:lnTo>
                    <a:pt x="991" y="1276"/>
                  </a:lnTo>
                  <a:lnTo>
                    <a:pt x="1010" y="1365"/>
                  </a:lnTo>
                  <a:lnTo>
                    <a:pt x="1030" y="1441"/>
                  </a:lnTo>
                  <a:lnTo>
                    <a:pt x="1049" y="1499"/>
                  </a:lnTo>
                  <a:lnTo>
                    <a:pt x="1068" y="1543"/>
                  </a:lnTo>
                  <a:lnTo>
                    <a:pt x="1087" y="1562"/>
                  </a:lnTo>
                  <a:lnTo>
                    <a:pt x="1106" y="1562"/>
                  </a:lnTo>
                  <a:lnTo>
                    <a:pt x="1125" y="1549"/>
                  </a:lnTo>
                  <a:lnTo>
                    <a:pt x="1145" y="1511"/>
                  </a:lnTo>
                  <a:lnTo>
                    <a:pt x="1170" y="1460"/>
                  </a:lnTo>
                  <a:lnTo>
                    <a:pt x="1189" y="1397"/>
                  </a:lnTo>
                  <a:lnTo>
                    <a:pt x="1208" y="1321"/>
                  </a:lnTo>
                  <a:lnTo>
                    <a:pt x="1228" y="1238"/>
                  </a:lnTo>
                  <a:lnTo>
                    <a:pt x="1247" y="1149"/>
                  </a:lnTo>
                  <a:lnTo>
                    <a:pt x="1266" y="1061"/>
                  </a:lnTo>
                  <a:lnTo>
                    <a:pt x="1285" y="978"/>
                  </a:lnTo>
                  <a:lnTo>
                    <a:pt x="1304" y="902"/>
                  </a:lnTo>
                  <a:lnTo>
                    <a:pt x="1324" y="826"/>
                  </a:lnTo>
                  <a:lnTo>
                    <a:pt x="1343" y="769"/>
                  </a:lnTo>
                  <a:lnTo>
                    <a:pt x="1368" y="724"/>
                  </a:lnTo>
                  <a:lnTo>
                    <a:pt x="1387" y="692"/>
                  </a:lnTo>
                  <a:lnTo>
                    <a:pt x="1407" y="673"/>
                  </a:lnTo>
                  <a:lnTo>
                    <a:pt x="1426" y="673"/>
                  </a:lnTo>
                  <a:lnTo>
                    <a:pt x="1445" y="686"/>
                  </a:lnTo>
                  <a:lnTo>
                    <a:pt x="1464" y="711"/>
                  </a:lnTo>
                  <a:lnTo>
                    <a:pt x="1483" y="756"/>
                  </a:lnTo>
                  <a:lnTo>
                    <a:pt x="1503" y="807"/>
                  </a:lnTo>
                  <a:lnTo>
                    <a:pt x="1522" y="864"/>
                  </a:lnTo>
                  <a:lnTo>
                    <a:pt x="1541" y="927"/>
                  </a:lnTo>
                  <a:lnTo>
                    <a:pt x="1560" y="997"/>
                  </a:lnTo>
                  <a:lnTo>
                    <a:pt x="1586" y="1061"/>
                  </a:lnTo>
                  <a:lnTo>
                    <a:pt x="1605" y="1130"/>
                  </a:lnTo>
                  <a:lnTo>
                    <a:pt x="1624" y="1194"/>
                  </a:lnTo>
                  <a:lnTo>
                    <a:pt x="1643" y="1245"/>
                  </a:lnTo>
                  <a:lnTo>
                    <a:pt x="1662" y="1289"/>
                  </a:lnTo>
                  <a:lnTo>
                    <a:pt x="1682" y="1327"/>
                  </a:lnTo>
                  <a:lnTo>
                    <a:pt x="1701" y="1353"/>
                  </a:lnTo>
                  <a:lnTo>
                    <a:pt x="1720" y="1365"/>
                  </a:lnTo>
                  <a:lnTo>
                    <a:pt x="1739" y="1365"/>
                  </a:lnTo>
                  <a:lnTo>
                    <a:pt x="1758" y="1359"/>
                  </a:lnTo>
                  <a:lnTo>
                    <a:pt x="1777" y="1333"/>
                  </a:lnTo>
                  <a:lnTo>
                    <a:pt x="1803" y="1302"/>
                  </a:lnTo>
                  <a:lnTo>
                    <a:pt x="1822" y="1264"/>
                  </a:lnTo>
                  <a:lnTo>
                    <a:pt x="1841" y="1219"/>
                  </a:lnTo>
                  <a:lnTo>
                    <a:pt x="1860" y="1168"/>
                  </a:lnTo>
                  <a:lnTo>
                    <a:pt x="1880" y="1118"/>
                  </a:lnTo>
                  <a:lnTo>
                    <a:pt x="1899" y="1061"/>
                  </a:lnTo>
                  <a:lnTo>
                    <a:pt x="1918" y="1010"/>
                  </a:lnTo>
                  <a:lnTo>
                    <a:pt x="1937" y="965"/>
                  </a:lnTo>
                  <a:lnTo>
                    <a:pt x="1956" y="921"/>
                  </a:lnTo>
                  <a:lnTo>
                    <a:pt x="1976" y="883"/>
                  </a:lnTo>
                  <a:lnTo>
                    <a:pt x="1995" y="857"/>
                  </a:lnTo>
                  <a:lnTo>
                    <a:pt x="2020" y="838"/>
                  </a:lnTo>
                  <a:lnTo>
                    <a:pt x="2039" y="826"/>
                  </a:lnTo>
                  <a:lnTo>
                    <a:pt x="2059" y="826"/>
                  </a:lnTo>
                  <a:lnTo>
                    <a:pt x="2078" y="832"/>
                  </a:lnTo>
                  <a:lnTo>
                    <a:pt x="2097" y="851"/>
                  </a:lnTo>
                  <a:lnTo>
                    <a:pt x="2116" y="876"/>
                  </a:lnTo>
                  <a:lnTo>
                    <a:pt x="2135" y="908"/>
                  </a:lnTo>
                  <a:lnTo>
                    <a:pt x="2155" y="940"/>
                  </a:lnTo>
                  <a:lnTo>
                    <a:pt x="2174" y="978"/>
                  </a:lnTo>
                  <a:lnTo>
                    <a:pt x="2193" y="1022"/>
                  </a:lnTo>
                  <a:lnTo>
                    <a:pt x="2212" y="1061"/>
                  </a:lnTo>
                  <a:lnTo>
                    <a:pt x="2238" y="1105"/>
                  </a:lnTo>
                  <a:lnTo>
                    <a:pt x="2257" y="1143"/>
                  </a:lnTo>
                  <a:lnTo>
                    <a:pt x="2276" y="1175"/>
                  </a:lnTo>
                  <a:lnTo>
                    <a:pt x="2295" y="1200"/>
                  </a:lnTo>
                  <a:lnTo>
                    <a:pt x="2314" y="1226"/>
                  </a:lnTo>
                  <a:lnTo>
                    <a:pt x="2333" y="1238"/>
                  </a:lnTo>
                  <a:lnTo>
                    <a:pt x="2353" y="1245"/>
                  </a:lnTo>
                  <a:lnTo>
                    <a:pt x="2372" y="1245"/>
                  </a:lnTo>
                  <a:lnTo>
                    <a:pt x="2391" y="1238"/>
                  </a:lnTo>
                  <a:lnTo>
                    <a:pt x="2410" y="1226"/>
                  </a:lnTo>
                  <a:lnTo>
                    <a:pt x="2436" y="1207"/>
                  </a:lnTo>
                  <a:lnTo>
                    <a:pt x="2455" y="1187"/>
                  </a:lnTo>
                  <a:lnTo>
                    <a:pt x="2474" y="1156"/>
                  </a:lnTo>
                  <a:lnTo>
                    <a:pt x="2493" y="1130"/>
                  </a:lnTo>
                  <a:lnTo>
                    <a:pt x="2512" y="1099"/>
                  </a:lnTo>
                  <a:lnTo>
                    <a:pt x="2532" y="1061"/>
                  </a:lnTo>
                </a:path>
              </a:pathLst>
            </a:custGeom>
            <a:noFill/>
            <a:ln w="6350">
              <a:solidFill>
                <a:srgbClr val="00FC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696" name="Freeform 240"/>
            <p:cNvSpPr>
              <a:spLocks/>
            </p:cNvSpPr>
            <p:nvPr/>
          </p:nvSpPr>
          <p:spPr bwMode="auto">
            <a:xfrm rot="-1630169">
              <a:off x="1501" y="1013"/>
              <a:ext cx="777" cy="167"/>
            </a:xfrm>
            <a:custGeom>
              <a:avLst/>
              <a:gdLst>
                <a:gd name="T0" fmla="*/ 6 w 922"/>
                <a:gd name="T1" fmla="*/ 0 h 712"/>
                <a:gd name="T2" fmla="*/ 11 w 922"/>
                <a:gd name="T3" fmla="*/ 0 h 712"/>
                <a:gd name="T4" fmla="*/ 19 w 922"/>
                <a:gd name="T5" fmla="*/ 0 h 712"/>
                <a:gd name="T6" fmla="*/ 24 w 922"/>
                <a:gd name="T7" fmla="*/ 0 h 712"/>
                <a:gd name="T8" fmla="*/ 31 w 922"/>
                <a:gd name="T9" fmla="*/ 0 h 712"/>
                <a:gd name="T10" fmla="*/ 37 w 922"/>
                <a:gd name="T11" fmla="*/ 0 h 712"/>
                <a:gd name="T12" fmla="*/ 44 w 922"/>
                <a:gd name="T13" fmla="*/ 0 h 712"/>
                <a:gd name="T14" fmla="*/ 51 w 922"/>
                <a:gd name="T15" fmla="*/ 0 h 712"/>
                <a:gd name="T16" fmla="*/ 56 w 922"/>
                <a:gd name="T17" fmla="*/ 0 h 712"/>
                <a:gd name="T18" fmla="*/ 63 w 922"/>
                <a:gd name="T19" fmla="*/ 0 h 712"/>
                <a:gd name="T20" fmla="*/ 69 w 922"/>
                <a:gd name="T21" fmla="*/ 0 h 712"/>
                <a:gd name="T22" fmla="*/ 77 w 922"/>
                <a:gd name="T23" fmla="*/ 0 h 712"/>
                <a:gd name="T24" fmla="*/ 83 w 922"/>
                <a:gd name="T25" fmla="*/ 0 h 712"/>
                <a:gd name="T26" fmla="*/ 89 w 922"/>
                <a:gd name="T27" fmla="*/ 0 h 712"/>
                <a:gd name="T28" fmla="*/ 96 w 922"/>
                <a:gd name="T29" fmla="*/ 0 h 712"/>
                <a:gd name="T30" fmla="*/ 101 w 922"/>
                <a:gd name="T31" fmla="*/ 0 h 712"/>
                <a:gd name="T32" fmla="*/ 109 w 922"/>
                <a:gd name="T33" fmla="*/ 0 h 712"/>
                <a:gd name="T34" fmla="*/ 115 w 922"/>
                <a:gd name="T35" fmla="*/ 0 h 712"/>
                <a:gd name="T36" fmla="*/ 121 w 922"/>
                <a:gd name="T37" fmla="*/ 0 h 712"/>
                <a:gd name="T38" fmla="*/ 128 w 922"/>
                <a:gd name="T39" fmla="*/ 0 h 712"/>
                <a:gd name="T40" fmla="*/ 135 w 922"/>
                <a:gd name="T41" fmla="*/ 0 h 712"/>
                <a:gd name="T42" fmla="*/ 142 w 922"/>
                <a:gd name="T43" fmla="*/ 0 h 712"/>
                <a:gd name="T44" fmla="*/ 147 w 922"/>
                <a:gd name="T45" fmla="*/ 0 h 712"/>
                <a:gd name="T46" fmla="*/ 153 w 922"/>
                <a:gd name="T47" fmla="*/ 0 h 712"/>
                <a:gd name="T48" fmla="*/ 160 w 922"/>
                <a:gd name="T49" fmla="*/ 0 h 712"/>
                <a:gd name="T50" fmla="*/ 167 w 922"/>
                <a:gd name="T51" fmla="*/ 0 h 712"/>
                <a:gd name="T52" fmla="*/ 174 w 922"/>
                <a:gd name="T53" fmla="*/ 0 h 712"/>
                <a:gd name="T54" fmla="*/ 180 w 922"/>
                <a:gd name="T55" fmla="*/ 0 h 712"/>
                <a:gd name="T56" fmla="*/ 185 w 922"/>
                <a:gd name="T57" fmla="*/ 0 h 712"/>
                <a:gd name="T58" fmla="*/ 192 w 922"/>
                <a:gd name="T59" fmla="*/ 0 h 712"/>
                <a:gd name="T60" fmla="*/ 200 w 922"/>
                <a:gd name="T61" fmla="*/ 0 h 712"/>
                <a:gd name="T62" fmla="*/ 206 w 922"/>
                <a:gd name="T63" fmla="*/ 0 h 712"/>
                <a:gd name="T64" fmla="*/ 211 w 922"/>
                <a:gd name="T65" fmla="*/ 0 h 712"/>
                <a:gd name="T66" fmla="*/ 217 w 922"/>
                <a:gd name="T67" fmla="*/ 0 h 712"/>
                <a:gd name="T68" fmla="*/ 225 w 922"/>
                <a:gd name="T69" fmla="*/ 0 h 712"/>
                <a:gd name="T70" fmla="*/ 231 w 922"/>
                <a:gd name="T71" fmla="*/ 0 h 712"/>
                <a:gd name="T72" fmla="*/ 238 w 922"/>
                <a:gd name="T73" fmla="*/ 0 h 712"/>
                <a:gd name="T74" fmla="*/ 244 w 922"/>
                <a:gd name="T75" fmla="*/ 0 h 712"/>
                <a:gd name="T76" fmla="*/ 250 w 922"/>
                <a:gd name="T77" fmla="*/ 0 h 712"/>
                <a:gd name="T78" fmla="*/ 257 w 922"/>
                <a:gd name="T79" fmla="*/ 0 h 712"/>
                <a:gd name="T80" fmla="*/ 264 w 922"/>
                <a:gd name="T81" fmla="*/ 0 h 712"/>
                <a:gd name="T82" fmla="*/ 269 w 922"/>
                <a:gd name="T83" fmla="*/ 0 h 712"/>
                <a:gd name="T84" fmla="*/ 276 w 922"/>
                <a:gd name="T85" fmla="*/ 0 h 712"/>
                <a:gd name="T86" fmla="*/ 283 w 922"/>
                <a:gd name="T87" fmla="*/ 0 h 712"/>
                <a:gd name="T88" fmla="*/ 289 w 922"/>
                <a:gd name="T89" fmla="*/ 0 h 712"/>
                <a:gd name="T90" fmla="*/ 296 w 922"/>
                <a:gd name="T91" fmla="*/ 0 h 712"/>
                <a:gd name="T92" fmla="*/ 302 w 922"/>
                <a:gd name="T93" fmla="*/ 0 h 712"/>
                <a:gd name="T94" fmla="*/ 308 w 922"/>
                <a:gd name="T95" fmla="*/ 0 h 712"/>
                <a:gd name="T96" fmla="*/ 315 w 922"/>
                <a:gd name="T97" fmla="*/ 0 h 712"/>
                <a:gd name="T98" fmla="*/ 322 w 922"/>
                <a:gd name="T99" fmla="*/ 0 h 712"/>
                <a:gd name="T100" fmla="*/ 328 w 922"/>
                <a:gd name="T101" fmla="*/ 0 h 71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22"/>
                <a:gd name="T154" fmla="*/ 0 h 712"/>
                <a:gd name="T155" fmla="*/ 922 w 922"/>
                <a:gd name="T156" fmla="*/ 712 h 71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22" h="712">
                  <a:moveTo>
                    <a:pt x="0" y="367"/>
                  </a:moveTo>
                  <a:lnTo>
                    <a:pt x="5" y="292"/>
                  </a:lnTo>
                  <a:lnTo>
                    <a:pt x="7" y="222"/>
                  </a:lnTo>
                  <a:lnTo>
                    <a:pt x="12" y="160"/>
                  </a:lnTo>
                  <a:lnTo>
                    <a:pt x="15" y="102"/>
                  </a:lnTo>
                  <a:lnTo>
                    <a:pt x="20" y="57"/>
                  </a:lnTo>
                  <a:lnTo>
                    <a:pt x="22" y="25"/>
                  </a:lnTo>
                  <a:lnTo>
                    <a:pt x="27" y="5"/>
                  </a:lnTo>
                  <a:lnTo>
                    <a:pt x="30" y="0"/>
                  </a:lnTo>
                  <a:lnTo>
                    <a:pt x="32" y="7"/>
                  </a:lnTo>
                  <a:lnTo>
                    <a:pt x="37" y="30"/>
                  </a:lnTo>
                  <a:lnTo>
                    <a:pt x="40" y="65"/>
                  </a:lnTo>
                  <a:lnTo>
                    <a:pt x="45" y="110"/>
                  </a:lnTo>
                  <a:lnTo>
                    <a:pt x="47" y="167"/>
                  </a:lnTo>
                  <a:lnTo>
                    <a:pt x="52" y="230"/>
                  </a:lnTo>
                  <a:lnTo>
                    <a:pt x="55" y="297"/>
                  </a:lnTo>
                  <a:lnTo>
                    <a:pt x="60" y="367"/>
                  </a:lnTo>
                  <a:lnTo>
                    <a:pt x="62" y="437"/>
                  </a:lnTo>
                  <a:lnTo>
                    <a:pt x="65" y="502"/>
                  </a:lnTo>
                  <a:lnTo>
                    <a:pt x="70" y="562"/>
                  </a:lnTo>
                  <a:lnTo>
                    <a:pt x="72" y="615"/>
                  </a:lnTo>
                  <a:lnTo>
                    <a:pt x="77" y="657"/>
                  </a:lnTo>
                  <a:lnTo>
                    <a:pt x="80" y="690"/>
                  </a:lnTo>
                  <a:lnTo>
                    <a:pt x="85" y="707"/>
                  </a:lnTo>
                  <a:lnTo>
                    <a:pt x="87" y="712"/>
                  </a:lnTo>
                  <a:lnTo>
                    <a:pt x="92" y="705"/>
                  </a:lnTo>
                  <a:lnTo>
                    <a:pt x="95" y="685"/>
                  </a:lnTo>
                  <a:lnTo>
                    <a:pt x="97" y="652"/>
                  </a:lnTo>
                  <a:lnTo>
                    <a:pt x="102" y="607"/>
                  </a:lnTo>
                  <a:lnTo>
                    <a:pt x="105" y="555"/>
                  </a:lnTo>
                  <a:lnTo>
                    <a:pt x="110" y="497"/>
                  </a:lnTo>
                  <a:lnTo>
                    <a:pt x="112" y="432"/>
                  </a:lnTo>
                  <a:lnTo>
                    <a:pt x="117" y="367"/>
                  </a:lnTo>
                  <a:lnTo>
                    <a:pt x="120" y="302"/>
                  </a:lnTo>
                  <a:lnTo>
                    <a:pt x="124" y="240"/>
                  </a:lnTo>
                  <a:lnTo>
                    <a:pt x="127" y="182"/>
                  </a:lnTo>
                  <a:lnTo>
                    <a:pt x="129" y="135"/>
                  </a:lnTo>
                  <a:lnTo>
                    <a:pt x="134" y="95"/>
                  </a:lnTo>
                  <a:lnTo>
                    <a:pt x="137" y="65"/>
                  </a:lnTo>
                  <a:lnTo>
                    <a:pt x="142" y="47"/>
                  </a:lnTo>
                  <a:lnTo>
                    <a:pt x="144" y="42"/>
                  </a:lnTo>
                  <a:lnTo>
                    <a:pt x="149" y="50"/>
                  </a:lnTo>
                  <a:lnTo>
                    <a:pt x="152" y="70"/>
                  </a:lnTo>
                  <a:lnTo>
                    <a:pt x="157" y="100"/>
                  </a:lnTo>
                  <a:lnTo>
                    <a:pt x="159" y="140"/>
                  </a:lnTo>
                  <a:lnTo>
                    <a:pt x="162" y="190"/>
                  </a:lnTo>
                  <a:lnTo>
                    <a:pt x="167" y="245"/>
                  </a:lnTo>
                  <a:lnTo>
                    <a:pt x="169" y="305"/>
                  </a:lnTo>
                  <a:lnTo>
                    <a:pt x="174" y="367"/>
                  </a:lnTo>
                  <a:lnTo>
                    <a:pt x="177" y="427"/>
                  </a:lnTo>
                  <a:lnTo>
                    <a:pt x="182" y="487"/>
                  </a:lnTo>
                  <a:lnTo>
                    <a:pt x="184" y="540"/>
                  </a:lnTo>
                  <a:lnTo>
                    <a:pt x="187" y="587"/>
                  </a:lnTo>
                  <a:lnTo>
                    <a:pt x="192" y="625"/>
                  </a:lnTo>
                  <a:lnTo>
                    <a:pt x="194" y="652"/>
                  </a:lnTo>
                  <a:lnTo>
                    <a:pt x="199" y="667"/>
                  </a:lnTo>
                  <a:lnTo>
                    <a:pt x="202" y="672"/>
                  </a:lnTo>
                  <a:lnTo>
                    <a:pt x="207" y="665"/>
                  </a:lnTo>
                  <a:lnTo>
                    <a:pt x="209" y="647"/>
                  </a:lnTo>
                  <a:lnTo>
                    <a:pt x="214" y="617"/>
                  </a:lnTo>
                  <a:lnTo>
                    <a:pt x="217" y="580"/>
                  </a:lnTo>
                  <a:lnTo>
                    <a:pt x="219" y="535"/>
                  </a:lnTo>
                  <a:lnTo>
                    <a:pt x="224" y="482"/>
                  </a:lnTo>
                  <a:lnTo>
                    <a:pt x="227" y="425"/>
                  </a:lnTo>
                  <a:lnTo>
                    <a:pt x="232" y="367"/>
                  </a:lnTo>
                  <a:lnTo>
                    <a:pt x="234" y="310"/>
                  </a:lnTo>
                  <a:lnTo>
                    <a:pt x="239" y="255"/>
                  </a:lnTo>
                  <a:lnTo>
                    <a:pt x="242" y="205"/>
                  </a:lnTo>
                  <a:lnTo>
                    <a:pt x="247" y="162"/>
                  </a:lnTo>
                  <a:lnTo>
                    <a:pt x="249" y="125"/>
                  </a:lnTo>
                  <a:lnTo>
                    <a:pt x="252" y="100"/>
                  </a:lnTo>
                  <a:lnTo>
                    <a:pt x="257" y="85"/>
                  </a:lnTo>
                  <a:lnTo>
                    <a:pt x="259" y="80"/>
                  </a:lnTo>
                  <a:lnTo>
                    <a:pt x="264" y="87"/>
                  </a:lnTo>
                  <a:lnTo>
                    <a:pt x="267" y="105"/>
                  </a:lnTo>
                  <a:lnTo>
                    <a:pt x="272" y="132"/>
                  </a:lnTo>
                  <a:lnTo>
                    <a:pt x="274" y="167"/>
                  </a:lnTo>
                  <a:lnTo>
                    <a:pt x="279" y="210"/>
                  </a:lnTo>
                  <a:lnTo>
                    <a:pt x="281" y="260"/>
                  </a:lnTo>
                  <a:lnTo>
                    <a:pt x="284" y="312"/>
                  </a:lnTo>
                  <a:lnTo>
                    <a:pt x="289" y="367"/>
                  </a:lnTo>
                  <a:lnTo>
                    <a:pt x="291" y="422"/>
                  </a:lnTo>
                  <a:lnTo>
                    <a:pt x="296" y="472"/>
                  </a:lnTo>
                  <a:lnTo>
                    <a:pt x="299" y="520"/>
                  </a:lnTo>
                  <a:lnTo>
                    <a:pt x="304" y="560"/>
                  </a:lnTo>
                  <a:lnTo>
                    <a:pt x="306" y="595"/>
                  </a:lnTo>
                  <a:lnTo>
                    <a:pt x="311" y="617"/>
                  </a:lnTo>
                  <a:lnTo>
                    <a:pt x="314" y="632"/>
                  </a:lnTo>
                  <a:lnTo>
                    <a:pt x="316" y="637"/>
                  </a:lnTo>
                  <a:lnTo>
                    <a:pt x="321" y="630"/>
                  </a:lnTo>
                  <a:lnTo>
                    <a:pt x="324" y="615"/>
                  </a:lnTo>
                  <a:lnTo>
                    <a:pt x="329" y="590"/>
                  </a:lnTo>
                  <a:lnTo>
                    <a:pt x="331" y="555"/>
                  </a:lnTo>
                  <a:lnTo>
                    <a:pt x="336" y="515"/>
                  </a:lnTo>
                  <a:lnTo>
                    <a:pt x="339" y="467"/>
                  </a:lnTo>
                  <a:lnTo>
                    <a:pt x="344" y="417"/>
                  </a:lnTo>
                  <a:lnTo>
                    <a:pt x="346" y="367"/>
                  </a:lnTo>
                  <a:lnTo>
                    <a:pt x="349" y="317"/>
                  </a:lnTo>
                  <a:lnTo>
                    <a:pt x="354" y="267"/>
                  </a:lnTo>
                  <a:lnTo>
                    <a:pt x="356" y="225"/>
                  </a:lnTo>
                  <a:lnTo>
                    <a:pt x="361" y="185"/>
                  </a:lnTo>
                  <a:lnTo>
                    <a:pt x="364" y="155"/>
                  </a:lnTo>
                  <a:lnTo>
                    <a:pt x="369" y="132"/>
                  </a:lnTo>
                  <a:lnTo>
                    <a:pt x="371" y="117"/>
                  </a:lnTo>
                  <a:lnTo>
                    <a:pt x="376" y="115"/>
                  </a:lnTo>
                  <a:lnTo>
                    <a:pt x="379" y="120"/>
                  </a:lnTo>
                  <a:lnTo>
                    <a:pt x="381" y="135"/>
                  </a:lnTo>
                  <a:lnTo>
                    <a:pt x="386" y="160"/>
                  </a:lnTo>
                  <a:lnTo>
                    <a:pt x="389" y="192"/>
                  </a:lnTo>
                  <a:lnTo>
                    <a:pt x="394" y="230"/>
                  </a:lnTo>
                  <a:lnTo>
                    <a:pt x="396" y="272"/>
                  </a:lnTo>
                  <a:lnTo>
                    <a:pt x="401" y="320"/>
                  </a:lnTo>
                  <a:lnTo>
                    <a:pt x="404" y="367"/>
                  </a:lnTo>
                  <a:lnTo>
                    <a:pt x="409" y="415"/>
                  </a:lnTo>
                  <a:lnTo>
                    <a:pt x="411" y="460"/>
                  </a:lnTo>
                  <a:lnTo>
                    <a:pt x="414" y="502"/>
                  </a:lnTo>
                  <a:lnTo>
                    <a:pt x="419" y="537"/>
                  </a:lnTo>
                  <a:lnTo>
                    <a:pt x="421" y="567"/>
                  </a:lnTo>
                  <a:lnTo>
                    <a:pt x="426" y="590"/>
                  </a:lnTo>
                  <a:lnTo>
                    <a:pt x="428" y="602"/>
                  </a:lnTo>
                  <a:lnTo>
                    <a:pt x="433" y="605"/>
                  </a:lnTo>
                  <a:lnTo>
                    <a:pt x="436" y="600"/>
                  </a:lnTo>
                  <a:lnTo>
                    <a:pt x="441" y="585"/>
                  </a:lnTo>
                  <a:lnTo>
                    <a:pt x="443" y="562"/>
                  </a:lnTo>
                  <a:lnTo>
                    <a:pt x="446" y="532"/>
                  </a:lnTo>
                  <a:lnTo>
                    <a:pt x="451" y="497"/>
                  </a:lnTo>
                  <a:lnTo>
                    <a:pt x="453" y="457"/>
                  </a:lnTo>
                  <a:lnTo>
                    <a:pt x="458" y="412"/>
                  </a:lnTo>
                  <a:lnTo>
                    <a:pt x="461" y="367"/>
                  </a:lnTo>
                  <a:lnTo>
                    <a:pt x="466" y="322"/>
                  </a:lnTo>
                  <a:lnTo>
                    <a:pt x="468" y="280"/>
                  </a:lnTo>
                  <a:lnTo>
                    <a:pt x="473" y="240"/>
                  </a:lnTo>
                  <a:lnTo>
                    <a:pt x="476" y="207"/>
                  </a:lnTo>
                  <a:lnTo>
                    <a:pt x="478" y="180"/>
                  </a:lnTo>
                  <a:lnTo>
                    <a:pt x="483" y="160"/>
                  </a:lnTo>
                  <a:lnTo>
                    <a:pt x="486" y="147"/>
                  </a:lnTo>
                  <a:lnTo>
                    <a:pt x="491" y="145"/>
                  </a:lnTo>
                  <a:lnTo>
                    <a:pt x="493" y="150"/>
                  </a:lnTo>
                  <a:lnTo>
                    <a:pt x="498" y="162"/>
                  </a:lnTo>
                  <a:lnTo>
                    <a:pt x="501" y="185"/>
                  </a:lnTo>
                  <a:lnTo>
                    <a:pt x="506" y="212"/>
                  </a:lnTo>
                  <a:lnTo>
                    <a:pt x="508" y="245"/>
                  </a:lnTo>
                  <a:lnTo>
                    <a:pt x="511" y="285"/>
                  </a:lnTo>
                  <a:lnTo>
                    <a:pt x="516" y="325"/>
                  </a:lnTo>
                  <a:lnTo>
                    <a:pt x="518" y="367"/>
                  </a:lnTo>
                  <a:lnTo>
                    <a:pt x="523" y="410"/>
                  </a:lnTo>
                  <a:lnTo>
                    <a:pt x="526" y="450"/>
                  </a:lnTo>
                  <a:lnTo>
                    <a:pt x="531" y="487"/>
                  </a:lnTo>
                  <a:lnTo>
                    <a:pt x="533" y="517"/>
                  </a:lnTo>
                  <a:lnTo>
                    <a:pt x="538" y="545"/>
                  </a:lnTo>
                  <a:lnTo>
                    <a:pt x="541" y="562"/>
                  </a:lnTo>
                  <a:lnTo>
                    <a:pt x="543" y="575"/>
                  </a:lnTo>
                  <a:lnTo>
                    <a:pt x="548" y="577"/>
                  </a:lnTo>
                  <a:lnTo>
                    <a:pt x="551" y="572"/>
                  </a:lnTo>
                  <a:lnTo>
                    <a:pt x="556" y="560"/>
                  </a:lnTo>
                  <a:lnTo>
                    <a:pt x="558" y="540"/>
                  </a:lnTo>
                  <a:lnTo>
                    <a:pt x="563" y="512"/>
                  </a:lnTo>
                  <a:lnTo>
                    <a:pt x="566" y="482"/>
                  </a:lnTo>
                  <a:lnTo>
                    <a:pt x="568" y="445"/>
                  </a:lnTo>
                  <a:lnTo>
                    <a:pt x="573" y="407"/>
                  </a:lnTo>
                  <a:lnTo>
                    <a:pt x="576" y="367"/>
                  </a:lnTo>
                  <a:lnTo>
                    <a:pt x="581" y="327"/>
                  </a:lnTo>
                  <a:lnTo>
                    <a:pt x="583" y="290"/>
                  </a:lnTo>
                  <a:lnTo>
                    <a:pt x="588" y="255"/>
                  </a:lnTo>
                  <a:lnTo>
                    <a:pt x="590" y="225"/>
                  </a:lnTo>
                  <a:lnTo>
                    <a:pt x="595" y="202"/>
                  </a:lnTo>
                  <a:lnTo>
                    <a:pt x="598" y="185"/>
                  </a:lnTo>
                  <a:lnTo>
                    <a:pt x="600" y="172"/>
                  </a:lnTo>
                  <a:lnTo>
                    <a:pt x="605" y="170"/>
                  </a:lnTo>
                  <a:lnTo>
                    <a:pt x="608" y="175"/>
                  </a:lnTo>
                  <a:lnTo>
                    <a:pt x="613" y="187"/>
                  </a:lnTo>
                  <a:lnTo>
                    <a:pt x="615" y="205"/>
                  </a:lnTo>
                  <a:lnTo>
                    <a:pt x="620" y="230"/>
                  </a:lnTo>
                  <a:lnTo>
                    <a:pt x="623" y="260"/>
                  </a:lnTo>
                  <a:lnTo>
                    <a:pt x="628" y="295"/>
                  </a:lnTo>
                  <a:lnTo>
                    <a:pt x="630" y="330"/>
                  </a:lnTo>
                  <a:lnTo>
                    <a:pt x="633" y="367"/>
                  </a:lnTo>
                  <a:lnTo>
                    <a:pt x="638" y="405"/>
                  </a:lnTo>
                  <a:lnTo>
                    <a:pt x="640" y="440"/>
                  </a:lnTo>
                  <a:lnTo>
                    <a:pt x="645" y="472"/>
                  </a:lnTo>
                  <a:lnTo>
                    <a:pt x="648" y="500"/>
                  </a:lnTo>
                  <a:lnTo>
                    <a:pt x="653" y="522"/>
                  </a:lnTo>
                  <a:lnTo>
                    <a:pt x="655" y="540"/>
                  </a:lnTo>
                  <a:lnTo>
                    <a:pt x="660" y="550"/>
                  </a:lnTo>
                  <a:lnTo>
                    <a:pt x="663" y="552"/>
                  </a:lnTo>
                  <a:lnTo>
                    <a:pt x="665" y="547"/>
                  </a:lnTo>
                  <a:lnTo>
                    <a:pt x="670" y="537"/>
                  </a:lnTo>
                  <a:lnTo>
                    <a:pt x="673" y="520"/>
                  </a:lnTo>
                  <a:lnTo>
                    <a:pt x="678" y="497"/>
                  </a:lnTo>
                  <a:lnTo>
                    <a:pt x="680" y="467"/>
                  </a:lnTo>
                  <a:lnTo>
                    <a:pt x="685" y="437"/>
                  </a:lnTo>
                  <a:lnTo>
                    <a:pt x="688" y="402"/>
                  </a:lnTo>
                  <a:lnTo>
                    <a:pt x="693" y="367"/>
                  </a:lnTo>
                  <a:lnTo>
                    <a:pt x="695" y="332"/>
                  </a:lnTo>
                  <a:lnTo>
                    <a:pt x="698" y="300"/>
                  </a:lnTo>
                  <a:lnTo>
                    <a:pt x="703" y="270"/>
                  </a:lnTo>
                  <a:lnTo>
                    <a:pt x="705" y="242"/>
                  </a:lnTo>
                  <a:lnTo>
                    <a:pt x="710" y="220"/>
                  </a:lnTo>
                  <a:lnTo>
                    <a:pt x="713" y="205"/>
                  </a:lnTo>
                  <a:lnTo>
                    <a:pt x="718" y="195"/>
                  </a:lnTo>
                  <a:lnTo>
                    <a:pt x="720" y="192"/>
                  </a:lnTo>
                  <a:lnTo>
                    <a:pt x="725" y="197"/>
                  </a:lnTo>
                  <a:lnTo>
                    <a:pt x="728" y="207"/>
                  </a:lnTo>
                  <a:lnTo>
                    <a:pt x="730" y="225"/>
                  </a:lnTo>
                  <a:lnTo>
                    <a:pt x="735" y="247"/>
                  </a:lnTo>
                  <a:lnTo>
                    <a:pt x="737" y="272"/>
                  </a:lnTo>
                  <a:lnTo>
                    <a:pt x="742" y="302"/>
                  </a:lnTo>
                  <a:lnTo>
                    <a:pt x="745" y="335"/>
                  </a:lnTo>
                  <a:lnTo>
                    <a:pt x="750" y="367"/>
                  </a:lnTo>
                  <a:lnTo>
                    <a:pt x="752" y="400"/>
                  </a:lnTo>
                  <a:lnTo>
                    <a:pt x="757" y="432"/>
                  </a:lnTo>
                  <a:lnTo>
                    <a:pt x="760" y="460"/>
                  </a:lnTo>
                  <a:lnTo>
                    <a:pt x="762" y="485"/>
                  </a:lnTo>
                  <a:lnTo>
                    <a:pt x="767" y="505"/>
                  </a:lnTo>
                  <a:lnTo>
                    <a:pt x="770" y="520"/>
                  </a:lnTo>
                  <a:lnTo>
                    <a:pt x="775" y="527"/>
                  </a:lnTo>
                  <a:lnTo>
                    <a:pt x="777" y="530"/>
                  </a:lnTo>
                  <a:lnTo>
                    <a:pt x="782" y="527"/>
                  </a:lnTo>
                  <a:lnTo>
                    <a:pt x="785" y="517"/>
                  </a:lnTo>
                  <a:lnTo>
                    <a:pt x="790" y="502"/>
                  </a:lnTo>
                  <a:lnTo>
                    <a:pt x="792" y="482"/>
                  </a:lnTo>
                  <a:lnTo>
                    <a:pt x="795" y="457"/>
                  </a:lnTo>
                  <a:lnTo>
                    <a:pt x="800" y="427"/>
                  </a:lnTo>
                  <a:lnTo>
                    <a:pt x="802" y="397"/>
                  </a:lnTo>
                  <a:lnTo>
                    <a:pt x="807" y="367"/>
                  </a:lnTo>
                  <a:lnTo>
                    <a:pt x="810" y="337"/>
                  </a:lnTo>
                  <a:lnTo>
                    <a:pt x="815" y="307"/>
                  </a:lnTo>
                  <a:lnTo>
                    <a:pt x="817" y="280"/>
                  </a:lnTo>
                  <a:lnTo>
                    <a:pt x="822" y="257"/>
                  </a:lnTo>
                  <a:lnTo>
                    <a:pt x="825" y="237"/>
                  </a:lnTo>
                  <a:lnTo>
                    <a:pt x="827" y="225"/>
                  </a:lnTo>
                  <a:lnTo>
                    <a:pt x="832" y="217"/>
                  </a:lnTo>
                  <a:lnTo>
                    <a:pt x="835" y="215"/>
                  </a:lnTo>
                  <a:lnTo>
                    <a:pt x="840" y="217"/>
                  </a:lnTo>
                  <a:lnTo>
                    <a:pt x="842" y="227"/>
                  </a:lnTo>
                  <a:lnTo>
                    <a:pt x="847" y="242"/>
                  </a:lnTo>
                  <a:lnTo>
                    <a:pt x="850" y="260"/>
                  </a:lnTo>
                  <a:lnTo>
                    <a:pt x="855" y="285"/>
                  </a:lnTo>
                  <a:lnTo>
                    <a:pt x="857" y="310"/>
                  </a:lnTo>
                  <a:lnTo>
                    <a:pt x="860" y="337"/>
                  </a:lnTo>
                  <a:lnTo>
                    <a:pt x="865" y="367"/>
                  </a:lnTo>
                  <a:lnTo>
                    <a:pt x="867" y="397"/>
                  </a:lnTo>
                  <a:lnTo>
                    <a:pt x="872" y="425"/>
                  </a:lnTo>
                  <a:lnTo>
                    <a:pt x="875" y="450"/>
                  </a:lnTo>
                  <a:lnTo>
                    <a:pt x="880" y="470"/>
                  </a:lnTo>
                  <a:lnTo>
                    <a:pt x="882" y="490"/>
                  </a:lnTo>
                  <a:lnTo>
                    <a:pt x="887" y="502"/>
                  </a:lnTo>
                  <a:lnTo>
                    <a:pt x="889" y="510"/>
                  </a:lnTo>
                  <a:lnTo>
                    <a:pt x="892" y="512"/>
                  </a:lnTo>
                  <a:lnTo>
                    <a:pt x="897" y="507"/>
                  </a:lnTo>
                  <a:lnTo>
                    <a:pt x="899" y="500"/>
                  </a:lnTo>
                  <a:lnTo>
                    <a:pt x="904" y="485"/>
                  </a:lnTo>
                  <a:lnTo>
                    <a:pt x="907" y="467"/>
                  </a:lnTo>
                  <a:lnTo>
                    <a:pt x="912" y="445"/>
                  </a:lnTo>
                  <a:lnTo>
                    <a:pt x="914" y="422"/>
                  </a:lnTo>
                  <a:lnTo>
                    <a:pt x="917" y="395"/>
                  </a:lnTo>
                  <a:lnTo>
                    <a:pt x="922" y="367"/>
                  </a:lnTo>
                </a:path>
              </a:pathLst>
            </a:custGeom>
            <a:noFill/>
            <a:ln w="3175">
              <a:solidFill>
                <a:srgbClr val="00FC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5544" name="Oval 241"/>
          <p:cNvSpPr>
            <a:spLocks noChangeArrowheads="1"/>
          </p:cNvSpPr>
          <p:nvPr/>
        </p:nvSpPr>
        <p:spPr bwMode="auto">
          <a:xfrm rot="-1437271">
            <a:off x="3421063" y="3987800"/>
            <a:ext cx="1822450" cy="825500"/>
          </a:xfrm>
          <a:prstGeom prst="ellipse">
            <a:avLst/>
          </a:prstGeom>
          <a:noFill/>
          <a:ln w="57150">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ransition xmlns:p14="http://schemas.microsoft.com/office/powerpoint/2010/mai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77813" y="138113"/>
            <a:ext cx="9266237" cy="1117600"/>
          </a:xfrm>
          <a:noFill/>
        </p:spPr>
        <p:txBody>
          <a:bodyPr lIns="79818" tIns="39909" rIns="79818" bIns="39909" anchor="ctr"/>
          <a:lstStyle/>
          <a:p>
            <a:r>
              <a:rPr lang="en-US" sz="2400">
                <a:latin typeface="Arial" charset="0"/>
              </a:rPr>
              <a:t>decrease of venous dHb during increased perfusion:</a:t>
            </a:r>
          </a:p>
        </p:txBody>
      </p:sp>
      <p:grpSp>
        <p:nvGrpSpPr>
          <p:cNvPr id="66563" name="Group 3"/>
          <p:cNvGrpSpPr>
            <a:grpSpLocks/>
          </p:cNvGrpSpPr>
          <p:nvPr/>
        </p:nvGrpSpPr>
        <p:grpSpPr bwMode="auto">
          <a:xfrm>
            <a:off x="950913" y="968375"/>
            <a:ext cx="4038600" cy="4992688"/>
            <a:chOff x="576" y="624"/>
            <a:chExt cx="2698" cy="3218"/>
          </a:xfrm>
        </p:grpSpPr>
        <p:sp>
          <p:nvSpPr>
            <p:cNvPr id="66572" name="Rectangle 4"/>
            <p:cNvSpPr>
              <a:spLocks noChangeArrowheads="1"/>
            </p:cNvSpPr>
            <p:nvPr/>
          </p:nvSpPr>
          <p:spPr bwMode="auto">
            <a:xfrm>
              <a:off x="577" y="856"/>
              <a:ext cx="2293" cy="2925"/>
            </a:xfrm>
            <a:prstGeom prst="rect">
              <a:avLst/>
            </a:prstGeom>
            <a:solidFill>
              <a:srgbClr val="000000"/>
            </a:solidFill>
            <a:ln w="57150">
              <a:solidFill>
                <a:schemeClr val="bg2"/>
              </a:solidFill>
              <a:miter lim="800000"/>
              <a:headEnd/>
              <a:tailEnd/>
            </a:ln>
          </p:spPr>
          <p:txBody>
            <a:bodyPr wrap="none" anchor="ctr"/>
            <a:lstStyle/>
            <a:p>
              <a:endParaRPr lang="en-US"/>
            </a:p>
          </p:txBody>
        </p:sp>
        <p:sp>
          <p:nvSpPr>
            <p:cNvPr id="66573" name="Oval 5"/>
            <p:cNvSpPr>
              <a:spLocks noChangeArrowheads="1"/>
            </p:cNvSpPr>
            <p:nvPr/>
          </p:nvSpPr>
          <p:spPr bwMode="auto">
            <a:xfrm>
              <a:off x="843" y="1015"/>
              <a:ext cx="45" cy="45"/>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574" name="Oval 6"/>
            <p:cNvSpPr>
              <a:spLocks noChangeArrowheads="1"/>
            </p:cNvSpPr>
            <p:nvPr/>
          </p:nvSpPr>
          <p:spPr bwMode="auto">
            <a:xfrm>
              <a:off x="875" y="1078"/>
              <a:ext cx="45"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575" name="Oval 7"/>
            <p:cNvSpPr>
              <a:spLocks noChangeArrowheads="1"/>
            </p:cNvSpPr>
            <p:nvPr/>
          </p:nvSpPr>
          <p:spPr bwMode="auto">
            <a:xfrm>
              <a:off x="912" y="1143"/>
              <a:ext cx="45"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576" name="Oval 8"/>
            <p:cNvSpPr>
              <a:spLocks noChangeArrowheads="1"/>
            </p:cNvSpPr>
            <p:nvPr/>
          </p:nvSpPr>
          <p:spPr bwMode="auto">
            <a:xfrm>
              <a:off x="944" y="1194"/>
              <a:ext cx="45"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577" name="Oval 9"/>
            <p:cNvSpPr>
              <a:spLocks noChangeArrowheads="1"/>
            </p:cNvSpPr>
            <p:nvPr/>
          </p:nvSpPr>
          <p:spPr bwMode="auto">
            <a:xfrm>
              <a:off x="984" y="1262"/>
              <a:ext cx="45" cy="45"/>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578" name="Oval 10"/>
            <p:cNvSpPr>
              <a:spLocks noChangeArrowheads="1"/>
            </p:cNvSpPr>
            <p:nvPr/>
          </p:nvSpPr>
          <p:spPr bwMode="auto">
            <a:xfrm>
              <a:off x="1019" y="1325"/>
              <a:ext cx="45"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579" name="Oval 11"/>
            <p:cNvSpPr>
              <a:spLocks noChangeArrowheads="1"/>
            </p:cNvSpPr>
            <p:nvPr/>
          </p:nvSpPr>
          <p:spPr bwMode="auto">
            <a:xfrm>
              <a:off x="820" y="1070"/>
              <a:ext cx="45"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580" name="Oval 12"/>
            <p:cNvSpPr>
              <a:spLocks noChangeArrowheads="1"/>
            </p:cNvSpPr>
            <p:nvPr/>
          </p:nvSpPr>
          <p:spPr bwMode="auto">
            <a:xfrm>
              <a:off x="858" y="1134"/>
              <a:ext cx="45" cy="45"/>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581" name="Oval 13"/>
            <p:cNvSpPr>
              <a:spLocks noChangeArrowheads="1"/>
            </p:cNvSpPr>
            <p:nvPr/>
          </p:nvSpPr>
          <p:spPr bwMode="auto">
            <a:xfrm>
              <a:off x="891" y="1195"/>
              <a:ext cx="45"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582" name="Oval 14"/>
            <p:cNvSpPr>
              <a:spLocks noChangeArrowheads="1"/>
            </p:cNvSpPr>
            <p:nvPr/>
          </p:nvSpPr>
          <p:spPr bwMode="auto">
            <a:xfrm>
              <a:off x="922" y="1254"/>
              <a:ext cx="45"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583" name="Oval 15"/>
            <p:cNvSpPr>
              <a:spLocks noChangeArrowheads="1"/>
            </p:cNvSpPr>
            <p:nvPr/>
          </p:nvSpPr>
          <p:spPr bwMode="auto">
            <a:xfrm>
              <a:off x="958" y="1320"/>
              <a:ext cx="45"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584" name="Oval 16"/>
            <p:cNvSpPr>
              <a:spLocks noChangeArrowheads="1"/>
            </p:cNvSpPr>
            <p:nvPr/>
          </p:nvSpPr>
          <p:spPr bwMode="auto">
            <a:xfrm>
              <a:off x="897" y="1028"/>
              <a:ext cx="45" cy="45"/>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585" name="Oval 17"/>
            <p:cNvSpPr>
              <a:spLocks noChangeArrowheads="1"/>
            </p:cNvSpPr>
            <p:nvPr/>
          </p:nvSpPr>
          <p:spPr bwMode="auto">
            <a:xfrm>
              <a:off x="937" y="1087"/>
              <a:ext cx="45"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586" name="Oval 18"/>
            <p:cNvSpPr>
              <a:spLocks noChangeArrowheads="1"/>
            </p:cNvSpPr>
            <p:nvPr/>
          </p:nvSpPr>
          <p:spPr bwMode="auto">
            <a:xfrm>
              <a:off x="974" y="1146"/>
              <a:ext cx="45"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587" name="Oval 19"/>
            <p:cNvSpPr>
              <a:spLocks noChangeArrowheads="1"/>
            </p:cNvSpPr>
            <p:nvPr/>
          </p:nvSpPr>
          <p:spPr bwMode="auto">
            <a:xfrm>
              <a:off x="1004" y="1206"/>
              <a:ext cx="45" cy="45"/>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588" name="Oval 20"/>
            <p:cNvSpPr>
              <a:spLocks noChangeArrowheads="1"/>
            </p:cNvSpPr>
            <p:nvPr/>
          </p:nvSpPr>
          <p:spPr bwMode="auto">
            <a:xfrm>
              <a:off x="1048" y="1273"/>
              <a:ext cx="46" cy="44"/>
            </a:xfrm>
            <a:prstGeom prst="ellipse">
              <a:avLst/>
            </a:prstGeom>
            <a:solidFill>
              <a:schemeClr val="hlink"/>
            </a:solidFill>
            <a:ln w="3175">
              <a:solidFill>
                <a:schemeClr val="tx1"/>
              </a:solidFill>
              <a:round/>
              <a:headEnd/>
              <a:tailEnd/>
            </a:ln>
          </p:spPr>
          <p:txBody>
            <a:bodyPr wrap="none" anchor="ctr"/>
            <a:lstStyle/>
            <a:p>
              <a:endParaRPr lang="en-US"/>
            </a:p>
          </p:txBody>
        </p:sp>
        <p:grpSp>
          <p:nvGrpSpPr>
            <p:cNvPr id="66589" name="Group 21"/>
            <p:cNvGrpSpPr>
              <a:grpSpLocks/>
            </p:cNvGrpSpPr>
            <p:nvPr/>
          </p:nvGrpSpPr>
          <p:grpSpPr bwMode="auto">
            <a:xfrm>
              <a:off x="758" y="983"/>
              <a:ext cx="1886" cy="2620"/>
              <a:chOff x="3638" y="668"/>
              <a:chExt cx="1965" cy="2768"/>
            </a:xfrm>
          </p:grpSpPr>
          <p:sp>
            <p:nvSpPr>
              <p:cNvPr id="66894" name="Freeform 22"/>
              <p:cNvSpPr>
                <a:spLocks/>
              </p:cNvSpPr>
              <p:nvPr/>
            </p:nvSpPr>
            <p:spPr bwMode="auto">
              <a:xfrm>
                <a:off x="3668" y="744"/>
                <a:ext cx="1588" cy="2692"/>
              </a:xfrm>
              <a:custGeom>
                <a:avLst/>
                <a:gdLst>
                  <a:gd name="T0" fmla="*/ 0 w 1588"/>
                  <a:gd name="T1" fmla="*/ 0 h 2692"/>
                  <a:gd name="T2" fmla="*/ 79 w 1588"/>
                  <a:gd name="T3" fmla="*/ 147 h 2692"/>
                  <a:gd name="T4" fmla="*/ 163 w 1588"/>
                  <a:gd name="T5" fmla="*/ 297 h 2692"/>
                  <a:gd name="T6" fmla="*/ 232 w 1588"/>
                  <a:gd name="T7" fmla="*/ 456 h 2692"/>
                  <a:gd name="T8" fmla="*/ 280 w 1588"/>
                  <a:gd name="T9" fmla="*/ 612 h 2692"/>
                  <a:gd name="T10" fmla="*/ 292 w 1588"/>
                  <a:gd name="T11" fmla="*/ 812 h 2692"/>
                  <a:gd name="T12" fmla="*/ 304 w 1588"/>
                  <a:gd name="T13" fmla="*/ 1012 h 2692"/>
                  <a:gd name="T14" fmla="*/ 312 w 1588"/>
                  <a:gd name="T15" fmla="*/ 1148 h 2692"/>
                  <a:gd name="T16" fmla="*/ 328 w 1588"/>
                  <a:gd name="T17" fmla="*/ 1328 h 2692"/>
                  <a:gd name="T18" fmla="*/ 360 w 1588"/>
                  <a:gd name="T19" fmla="*/ 1476 h 2692"/>
                  <a:gd name="T20" fmla="*/ 400 w 1588"/>
                  <a:gd name="T21" fmla="*/ 1616 h 2692"/>
                  <a:gd name="T22" fmla="*/ 476 w 1588"/>
                  <a:gd name="T23" fmla="*/ 1748 h 2692"/>
                  <a:gd name="T24" fmla="*/ 568 w 1588"/>
                  <a:gd name="T25" fmla="*/ 1840 h 2692"/>
                  <a:gd name="T26" fmla="*/ 612 w 1588"/>
                  <a:gd name="T27" fmla="*/ 1940 h 2692"/>
                  <a:gd name="T28" fmla="*/ 838 w 1588"/>
                  <a:gd name="T29" fmla="*/ 2109 h 2692"/>
                  <a:gd name="T30" fmla="*/ 988 w 1588"/>
                  <a:gd name="T31" fmla="*/ 2235 h 2692"/>
                  <a:gd name="T32" fmla="*/ 1153 w 1588"/>
                  <a:gd name="T33" fmla="*/ 2301 h 2692"/>
                  <a:gd name="T34" fmla="*/ 1276 w 1588"/>
                  <a:gd name="T35" fmla="*/ 2370 h 2692"/>
                  <a:gd name="T36" fmla="*/ 1356 w 1588"/>
                  <a:gd name="T37" fmla="*/ 2460 h 2692"/>
                  <a:gd name="T38" fmla="*/ 1468 w 1588"/>
                  <a:gd name="T39" fmla="*/ 2564 h 2692"/>
                  <a:gd name="T40" fmla="*/ 1516 w 1588"/>
                  <a:gd name="T41" fmla="*/ 2610 h 2692"/>
                  <a:gd name="T42" fmla="*/ 1588 w 1588"/>
                  <a:gd name="T43" fmla="*/ 2692 h 26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88"/>
                  <a:gd name="T67" fmla="*/ 0 h 2692"/>
                  <a:gd name="T68" fmla="*/ 1588 w 1588"/>
                  <a:gd name="T69" fmla="*/ 2692 h 269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88" h="2692">
                    <a:moveTo>
                      <a:pt x="0" y="0"/>
                    </a:moveTo>
                    <a:cubicBezTo>
                      <a:pt x="13" y="24"/>
                      <a:pt x="52" y="98"/>
                      <a:pt x="79" y="147"/>
                    </a:cubicBezTo>
                    <a:cubicBezTo>
                      <a:pt x="106" y="196"/>
                      <a:pt x="137" y="245"/>
                      <a:pt x="163" y="297"/>
                    </a:cubicBezTo>
                    <a:cubicBezTo>
                      <a:pt x="189" y="349"/>
                      <a:pt x="213" y="404"/>
                      <a:pt x="232" y="456"/>
                    </a:cubicBezTo>
                    <a:cubicBezTo>
                      <a:pt x="251" y="508"/>
                      <a:pt x="270" y="553"/>
                      <a:pt x="280" y="612"/>
                    </a:cubicBezTo>
                    <a:cubicBezTo>
                      <a:pt x="290" y="671"/>
                      <a:pt x="288" y="745"/>
                      <a:pt x="292" y="812"/>
                    </a:cubicBezTo>
                    <a:cubicBezTo>
                      <a:pt x="296" y="879"/>
                      <a:pt x="301" y="956"/>
                      <a:pt x="304" y="1012"/>
                    </a:cubicBezTo>
                    <a:cubicBezTo>
                      <a:pt x="307" y="1068"/>
                      <a:pt x="308" y="1095"/>
                      <a:pt x="312" y="1148"/>
                    </a:cubicBezTo>
                    <a:cubicBezTo>
                      <a:pt x="316" y="1201"/>
                      <a:pt x="320" y="1273"/>
                      <a:pt x="328" y="1328"/>
                    </a:cubicBezTo>
                    <a:cubicBezTo>
                      <a:pt x="336" y="1383"/>
                      <a:pt x="348" y="1428"/>
                      <a:pt x="360" y="1476"/>
                    </a:cubicBezTo>
                    <a:cubicBezTo>
                      <a:pt x="372" y="1524"/>
                      <a:pt x="381" y="1571"/>
                      <a:pt x="400" y="1616"/>
                    </a:cubicBezTo>
                    <a:cubicBezTo>
                      <a:pt x="419" y="1661"/>
                      <a:pt x="448" y="1711"/>
                      <a:pt x="476" y="1748"/>
                    </a:cubicBezTo>
                    <a:cubicBezTo>
                      <a:pt x="504" y="1785"/>
                      <a:pt x="545" y="1808"/>
                      <a:pt x="568" y="1840"/>
                    </a:cubicBezTo>
                    <a:cubicBezTo>
                      <a:pt x="591" y="1872"/>
                      <a:pt x="567" y="1895"/>
                      <a:pt x="612" y="1940"/>
                    </a:cubicBezTo>
                    <a:cubicBezTo>
                      <a:pt x="657" y="1985"/>
                      <a:pt x="775" y="2060"/>
                      <a:pt x="838" y="2109"/>
                    </a:cubicBezTo>
                    <a:cubicBezTo>
                      <a:pt x="901" y="2158"/>
                      <a:pt x="936" y="2203"/>
                      <a:pt x="988" y="2235"/>
                    </a:cubicBezTo>
                    <a:cubicBezTo>
                      <a:pt x="1040" y="2267"/>
                      <a:pt x="1105" y="2279"/>
                      <a:pt x="1153" y="2301"/>
                    </a:cubicBezTo>
                    <a:cubicBezTo>
                      <a:pt x="1201" y="2323"/>
                      <a:pt x="1242" y="2343"/>
                      <a:pt x="1276" y="2370"/>
                    </a:cubicBezTo>
                    <a:cubicBezTo>
                      <a:pt x="1310" y="2397"/>
                      <a:pt x="1324" y="2428"/>
                      <a:pt x="1356" y="2460"/>
                    </a:cubicBezTo>
                    <a:cubicBezTo>
                      <a:pt x="1388" y="2492"/>
                      <a:pt x="1441" y="2539"/>
                      <a:pt x="1468" y="2564"/>
                    </a:cubicBezTo>
                    <a:cubicBezTo>
                      <a:pt x="1495" y="2589"/>
                      <a:pt x="1496" y="2589"/>
                      <a:pt x="1516" y="2610"/>
                    </a:cubicBezTo>
                    <a:cubicBezTo>
                      <a:pt x="1536" y="2631"/>
                      <a:pt x="1573" y="2675"/>
                      <a:pt x="1588" y="2692"/>
                    </a:cubicBezTo>
                  </a:path>
                </a:pathLst>
              </a:cu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895" name="Freeform 23"/>
              <p:cNvSpPr>
                <a:spLocks/>
              </p:cNvSpPr>
              <p:nvPr/>
            </p:nvSpPr>
            <p:spPr bwMode="auto">
              <a:xfrm>
                <a:off x="3804" y="668"/>
                <a:ext cx="1760" cy="2552"/>
              </a:xfrm>
              <a:custGeom>
                <a:avLst/>
                <a:gdLst>
                  <a:gd name="T0" fmla="*/ 0 w 1760"/>
                  <a:gd name="T1" fmla="*/ 0 h 2552"/>
                  <a:gd name="T2" fmla="*/ 72 w 1760"/>
                  <a:gd name="T3" fmla="*/ 94 h 2552"/>
                  <a:gd name="T4" fmla="*/ 147 w 1760"/>
                  <a:gd name="T5" fmla="*/ 217 h 2552"/>
                  <a:gd name="T6" fmla="*/ 207 w 1760"/>
                  <a:gd name="T7" fmla="*/ 307 h 2552"/>
                  <a:gd name="T8" fmla="*/ 276 w 1760"/>
                  <a:gd name="T9" fmla="*/ 412 h 2552"/>
                  <a:gd name="T10" fmla="*/ 384 w 1760"/>
                  <a:gd name="T11" fmla="*/ 520 h 2552"/>
                  <a:gd name="T12" fmla="*/ 540 w 1760"/>
                  <a:gd name="T13" fmla="*/ 612 h 2552"/>
                  <a:gd name="T14" fmla="*/ 720 w 1760"/>
                  <a:gd name="T15" fmla="*/ 692 h 2552"/>
                  <a:gd name="T16" fmla="*/ 880 w 1760"/>
                  <a:gd name="T17" fmla="*/ 772 h 2552"/>
                  <a:gd name="T18" fmla="*/ 988 w 1760"/>
                  <a:gd name="T19" fmla="*/ 856 h 2552"/>
                  <a:gd name="T20" fmla="*/ 1076 w 1760"/>
                  <a:gd name="T21" fmla="*/ 956 h 2552"/>
                  <a:gd name="T22" fmla="*/ 1152 w 1760"/>
                  <a:gd name="T23" fmla="*/ 1088 h 2552"/>
                  <a:gd name="T24" fmla="*/ 1196 w 1760"/>
                  <a:gd name="T25" fmla="*/ 1272 h 2552"/>
                  <a:gd name="T26" fmla="*/ 1257 w 1760"/>
                  <a:gd name="T27" fmla="*/ 1471 h 2552"/>
                  <a:gd name="T28" fmla="*/ 1324 w 1760"/>
                  <a:gd name="T29" fmla="*/ 1596 h 2552"/>
                  <a:gd name="T30" fmla="*/ 1356 w 1760"/>
                  <a:gd name="T31" fmla="*/ 1848 h 2552"/>
                  <a:gd name="T32" fmla="*/ 1400 w 1760"/>
                  <a:gd name="T33" fmla="*/ 1948 h 2552"/>
                  <a:gd name="T34" fmla="*/ 1455 w 1760"/>
                  <a:gd name="T35" fmla="*/ 2065 h 2552"/>
                  <a:gd name="T36" fmla="*/ 1568 w 1760"/>
                  <a:gd name="T37" fmla="*/ 2208 h 2552"/>
                  <a:gd name="T38" fmla="*/ 1652 w 1760"/>
                  <a:gd name="T39" fmla="*/ 2364 h 2552"/>
                  <a:gd name="T40" fmla="*/ 1704 w 1760"/>
                  <a:gd name="T41" fmla="*/ 2440 h 2552"/>
                  <a:gd name="T42" fmla="*/ 1760 w 1760"/>
                  <a:gd name="T43" fmla="*/ 2552 h 25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60"/>
                  <a:gd name="T67" fmla="*/ 0 h 2552"/>
                  <a:gd name="T68" fmla="*/ 1760 w 1760"/>
                  <a:gd name="T69" fmla="*/ 2552 h 25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60" h="2552">
                    <a:moveTo>
                      <a:pt x="0" y="0"/>
                    </a:moveTo>
                    <a:cubicBezTo>
                      <a:pt x="12" y="16"/>
                      <a:pt x="48" y="58"/>
                      <a:pt x="72" y="94"/>
                    </a:cubicBezTo>
                    <a:cubicBezTo>
                      <a:pt x="96" y="130"/>
                      <a:pt x="125" y="182"/>
                      <a:pt x="147" y="217"/>
                    </a:cubicBezTo>
                    <a:cubicBezTo>
                      <a:pt x="169" y="252"/>
                      <a:pt x="186" y="275"/>
                      <a:pt x="207" y="307"/>
                    </a:cubicBezTo>
                    <a:cubicBezTo>
                      <a:pt x="228" y="339"/>
                      <a:pt x="247" y="377"/>
                      <a:pt x="276" y="412"/>
                    </a:cubicBezTo>
                    <a:cubicBezTo>
                      <a:pt x="305" y="447"/>
                      <a:pt x="340" y="487"/>
                      <a:pt x="384" y="520"/>
                    </a:cubicBezTo>
                    <a:cubicBezTo>
                      <a:pt x="428" y="553"/>
                      <a:pt x="484" y="583"/>
                      <a:pt x="540" y="612"/>
                    </a:cubicBezTo>
                    <a:cubicBezTo>
                      <a:pt x="596" y="641"/>
                      <a:pt x="663" y="665"/>
                      <a:pt x="720" y="692"/>
                    </a:cubicBezTo>
                    <a:cubicBezTo>
                      <a:pt x="777" y="719"/>
                      <a:pt x="835" y="745"/>
                      <a:pt x="880" y="772"/>
                    </a:cubicBezTo>
                    <a:cubicBezTo>
                      <a:pt x="925" y="799"/>
                      <a:pt x="955" y="825"/>
                      <a:pt x="988" y="856"/>
                    </a:cubicBezTo>
                    <a:cubicBezTo>
                      <a:pt x="1021" y="887"/>
                      <a:pt x="1049" y="917"/>
                      <a:pt x="1076" y="956"/>
                    </a:cubicBezTo>
                    <a:cubicBezTo>
                      <a:pt x="1103" y="995"/>
                      <a:pt x="1132" y="1035"/>
                      <a:pt x="1152" y="1088"/>
                    </a:cubicBezTo>
                    <a:cubicBezTo>
                      <a:pt x="1172" y="1141"/>
                      <a:pt x="1179" y="1208"/>
                      <a:pt x="1196" y="1272"/>
                    </a:cubicBezTo>
                    <a:cubicBezTo>
                      <a:pt x="1213" y="1336"/>
                      <a:pt x="1236" y="1417"/>
                      <a:pt x="1257" y="1471"/>
                    </a:cubicBezTo>
                    <a:cubicBezTo>
                      <a:pt x="1278" y="1525"/>
                      <a:pt x="1308" y="1533"/>
                      <a:pt x="1324" y="1596"/>
                    </a:cubicBezTo>
                    <a:cubicBezTo>
                      <a:pt x="1340" y="1659"/>
                      <a:pt x="1343" y="1789"/>
                      <a:pt x="1356" y="1848"/>
                    </a:cubicBezTo>
                    <a:cubicBezTo>
                      <a:pt x="1369" y="1907"/>
                      <a:pt x="1384" y="1912"/>
                      <a:pt x="1400" y="1948"/>
                    </a:cubicBezTo>
                    <a:cubicBezTo>
                      <a:pt x="1416" y="1984"/>
                      <a:pt x="1427" y="2022"/>
                      <a:pt x="1455" y="2065"/>
                    </a:cubicBezTo>
                    <a:cubicBezTo>
                      <a:pt x="1483" y="2108"/>
                      <a:pt x="1535" y="2158"/>
                      <a:pt x="1568" y="2208"/>
                    </a:cubicBezTo>
                    <a:cubicBezTo>
                      <a:pt x="1601" y="2258"/>
                      <a:pt x="1629" y="2325"/>
                      <a:pt x="1652" y="2364"/>
                    </a:cubicBezTo>
                    <a:cubicBezTo>
                      <a:pt x="1675" y="2403"/>
                      <a:pt x="1686" y="2409"/>
                      <a:pt x="1704" y="2440"/>
                    </a:cubicBezTo>
                    <a:cubicBezTo>
                      <a:pt x="1722" y="2471"/>
                      <a:pt x="1748" y="2529"/>
                      <a:pt x="1760" y="2552"/>
                    </a:cubicBezTo>
                  </a:path>
                </a:pathLst>
              </a:cu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896" name="Freeform 24"/>
              <p:cNvSpPr>
                <a:spLocks/>
              </p:cNvSpPr>
              <p:nvPr/>
            </p:nvSpPr>
            <p:spPr bwMode="auto">
              <a:xfrm>
                <a:off x="4028" y="1460"/>
                <a:ext cx="816" cy="1420"/>
              </a:xfrm>
              <a:custGeom>
                <a:avLst/>
                <a:gdLst>
                  <a:gd name="T0" fmla="*/ 0 w 816"/>
                  <a:gd name="T1" fmla="*/ 0 h 1420"/>
                  <a:gd name="T2" fmla="*/ 4 w 816"/>
                  <a:gd name="T3" fmla="*/ 216 h 1420"/>
                  <a:gd name="T4" fmla="*/ 4 w 816"/>
                  <a:gd name="T5" fmla="*/ 356 h 1420"/>
                  <a:gd name="T6" fmla="*/ 16 w 816"/>
                  <a:gd name="T7" fmla="*/ 508 h 1420"/>
                  <a:gd name="T8" fmla="*/ 40 w 816"/>
                  <a:gd name="T9" fmla="*/ 676 h 1420"/>
                  <a:gd name="T10" fmla="*/ 52 w 816"/>
                  <a:gd name="T11" fmla="*/ 748 h 1420"/>
                  <a:gd name="T12" fmla="*/ 128 w 816"/>
                  <a:gd name="T13" fmla="*/ 928 h 1420"/>
                  <a:gd name="T14" fmla="*/ 262 w 816"/>
                  <a:gd name="T15" fmla="*/ 1063 h 1420"/>
                  <a:gd name="T16" fmla="*/ 452 w 816"/>
                  <a:gd name="T17" fmla="*/ 1116 h 1420"/>
                  <a:gd name="T18" fmla="*/ 544 w 816"/>
                  <a:gd name="T19" fmla="*/ 1222 h 1420"/>
                  <a:gd name="T20" fmla="*/ 625 w 816"/>
                  <a:gd name="T21" fmla="*/ 1291 h 1420"/>
                  <a:gd name="T22" fmla="*/ 744 w 816"/>
                  <a:gd name="T23" fmla="*/ 1392 h 1420"/>
                  <a:gd name="T24" fmla="*/ 816 w 816"/>
                  <a:gd name="T25" fmla="*/ 1420 h 1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6"/>
                  <a:gd name="T40" fmla="*/ 0 h 1420"/>
                  <a:gd name="T41" fmla="*/ 816 w 816"/>
                  <a:gd name="T42" fmla="*/ 1420 h 14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6" h="1420">
                    <a:moveTo>
                      <a:pt x="0" y="0"/>
                    </a:moveTo>
                    <a:cubicBezTo>
                      <a:pt x="1" y="78"/>
                      <a:pt x="3" y="157"/>
                      <a:pt x="4" y="216"/>
                    </a:cubicBezTo>
                    <a:cubicBezTo>
                      <a:pt x="5" y="275"/>
                      <a:pt x="2" y="307"/>
                      <a:pt x="4" y="356"/>
                    </a:cubicBezTo>
                    <a:cubicBezTo>
                      <a:pt x="6" y="405"/>
                      <a:pt x="10" y="455"/>
                      <a:pt x="16" y="508"/>
                    </a:cubicBezTo>
                    <a:cubicBezTo>
                      <a:pt x="22" y="561"/>
                      <a:pt x="34" y="636"/>
                      <a:pt x="40" y="676"/>
                    </a:cubicBezTo>
                    <a:cubicBezTo>
                      <a:pt x="46" y="716"/>
                      <a:pt x="37" y="706"/>
                      <a:pt x="52" y="748"/>
                    </a:cubicBezTo>
                    <a:cubicBezTo>
                      <a:pt x="67" y="790"/>
                      <a:pt x="93" y="876"/>
                      <a:pt x="128" y="928"/>
                    </a:cubicBezTo>
                    <a:cubicBezTo>
                      <a:pt x="163" y="980"/>
                      <a:pt x="208" y="1032"/>
                      <a:pt x="262" y="1063"/>
                    </a:cubicBezTo>
                    <a:cubicBezTo>
                      <a:pt x="316" y="1094"/>
                      <a:pt x="405" y="1090"/>
                      <a:pt x="452" y="1116"/>
                    </a:cubicBezTo>
                    <a:cubicBezTo>
                      <a:pt x="499" y="1142"/>
                      <a:pt x="515" y="1193"/>
                      <a:pt x="544" y="1222"/>
                    </a:cubicBezTo>
                    <a:cubicBezTo>
                      <a:pt x="573" y="1251"/>
                      <a:pt x="592" y="1263"/>
                      <a:pt x="625" y="1291"/>
                    </a:cubicBezTo>
                    <a:cubicBezTo>
                      <a:pt x="658" y="1319"/>
                      <a:pt x="712" y="1371"/>
                      <a:pt x="744" y="1392"/>
                    </a:cubicBezTo>
                    <a:cubicBezTo>
                      <a:pt x="776" y="1413"/>
                      <a:pt x="797" y="1413"/>
                      <a:pt x="816" y="1420"/>
                    </a:cubicBezTo>
                  </a:path>
                </a:pathLst>
              </a:cu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897" name="Freeform 25"/>
              <p:cNvSpPr>
                <a:spLocks/>
              </p:cNvSpPr>
              <p:nvPr/>
            </p:nvSpPr>
            <p:spPr bwMode="auto">
              <a:xfrm>
                <a:off x="4028" y="1460"/>
                <a:ext cx="824" cy="1424"/>
              </a:xfrm>
              <a:custGeom>
                <a:avLst/>
                <a:gdLst>
                  <a:gd name="T0" fmla="*/ 0 w 824"/>
                  <a:gd name="T1" fmla="*/ 0 h 1424"/>
                  <a:gd name="T2" fmla="*/ 72 w 824"/>
                  <a:gd name="T3" fmla="*/ 184 h 1424"/>
                  <a:gd name="T4" fmla="*/ 160 w 824"/>
                  <a:gd name="T5" fmla="*/ 320 h 1424"/>
                  <a:gd name="T6" fmla="*/ 256 w 824"/>
                  <a:gd name="T7" fmla="*/ 480 h 1424"/>
                  <a:gd name="T8" fmla="*/ 348 w 824"/>
                  <a:gd name="T9" fmla="*/ 608 h 1424"/>
                  <a:gd name="T10" fmla="*/ 448 w 824"/>
                  <a:gd name="T11" fmla="*/ 768 h 1424"/>
                  <a:gd name="T12" fmla="*/ 544 w 824"/>
                  <a:gd name="T13" fmla="*/ 916 h 1424"/>
                  <a:gd name="T14" fmla="*/ 556 w 824"/>
                  <a:gd name="T15" fmla="*/ 1092 h 1424"/>
                  <a:gd name="T16" fmla="*/ 649 w 824"/>
                  <a:gd name="T17" fmla="*/ 1228 h 1424"/>
                  <a:gd name="T18" fmla="*/ 712 w 824"/>
                  <a:gd name="T19" fmla="*/ 1318 h 1424"/>
                  <a:gd name="T20" fmla="*/ 824 w 824"/>
                  <a:gd name="T21" fmla="*/ 1424 h 14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24"/>
                  <a:gd name="T34" fmla="*/ 0 h 1424"/>
                  <a:gd name="T35" fmla="*/ 824 w 824"/>
                  <a:gd name="T36" fmla="*/ 1424 h 14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24" h="1424">
                    <a:moveTo>
                      <a:pt x="0" y="0"/>
                    </a:moveTo>
                    <a:cubicBezTo>
                      <a:pt x="22" y="65"/>
                      <a:pt x="45" y="131"/>
                      <a:pt x="72" y="184"/>
                    </a:cubicBezTo>
                    <a:cubicBezTo>
                      <a:pt x="99" y="237"/>
                      <a:pt x="129" y="271"/>
                      <a:pt x="160" y="320"/>
                    </a:cubicBezTo>
                    <a:cubicBezTo>
                      <a:pt x="191" y="369"/>
                      <a:pt x="225" y="432"/>
                      <a:pt x="256" y="480"/>
                    </a:cubicBezTo>
                    <a:cubicBezTo>
                      <a:pt x="287" y="528"/>
                      <a:pt x="316" y="560"/>
                      <a:pt x="348" y="608"/>
                    </a:cubicBezTo>
                    <a:cubicBezTo>
                      <a:pt x="380" y="656"/>
                      <a:pt x="415" y="717"/>
                      <a:pt x="448" y="768"/>
                    </a:cubicBezTo>
                    <a:cubicBezTo>
                      <a:pt x="481" y="819"/>
                      <a:pt x="526" y="862"/>
                      <a:pt x="544" y="916"/>
                    </a:cubicBezTo>
                    <a:cubicBezTo>
                      <a:pt x="562" y="970"/>
                      <a:pt x="538" y="1040"/>
                      <a:pt x="556" y="1092"/>
                    </a:cubicBezTo>
                    <a:cubicBezTo>
                      <a:pt x="574" y="1144"/>
                      <a:pt x="623" y="1190"/>
                      <a:pt x="649" y="1228"/>
                    </a:cubicBezTo>
                    <a:cubicBezTo>
                      <a:pt x="675" y="1266"/>
                      <a:pt x="683" y="1285"/>
                      <a:pt x="712" y="1318"/>
                    </a:cubicBezTo>
                    <a:cubicBezTo>
                      <a:pt x="741" y="1351"/>
                      <a:pt x="801" y="1402"/>
                      <a:pt x="824" y="1424"/>
                    </a:cubicBezTo>
                  </a:path>
                </a:pathLst>
              </a:cu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898" name="Freeform 26"/>
              <p:cNvSpPr>
                <a:spLocks/>
              </p:cNvSpPr>
              <p:nvPr/>
            </p:nvSpPr>
            <p:spPr bwMode="auto">
              <a:xfrm>
                <a:off x="4056" y="1288"/>
                <a:ext cx="1065" cy="1652"/>
              </a:xfrm>
              <a:custGeom>
                <a:avLst/>
                <a:gdLst>
                  <a:gd name="T0" fmla="*/ 0 w 1065"/>
                  <a:gd name="T1" fmla="*/ 0 h 1652"/>
                  <a:gd name="T2" fmla="*/ 20 w 1065"/>
                  <a:gd name="T3" fmla="*/ 100 h 1652"/>
                  <a:gd name="T4" fmla="*/ 60 w 1065"/>
                  <a:gd name="T5" fmla="*/ 224 h 1652"/>
                  <a:gd name="T6" fmla="*/ 116 w 1065"/>
                  <a:gd name="T7" fmla="*/ 340 h 1652"/>
                  <a:gd name="T8" fmla="*/ 188 w 1065"/>
                  <a:gd name="T9" fmla="*/ 476 h 1652"/>
                  <a:gd name="T10" fmla="*/ 272 w 1065"/>
                  <a:gd name="T11" fmla="*/ 620 h 1652"/>
                  <a:gd name="T12" fmla="*/ 348 w 1065"/>
                  <a:gd name="T13" fmla="*/ 736 h 1652"/>
                  <a:gd name="T14" fmla="*/ 424 w 1065"/>
                  <a:gd name="T15" fmla="*/ 840 h 1652"/>
                  <a:gd name="T16" fmla="*/ 492 w 1065"/>
                  <a:gd name="T17" fmla="*/ 940 h 1652"/>
                  <a:gd name="T18" fmla="*/ 568 w 1065"/>
                  <a:gd name="T19" fmla="*/ 1060 h 1652"/>
                  <a:gd name="T20" fmla="*/ 696 w 1065"/>
                  <a:gd name="T21" fmla="*/ 1168 h 1652"/>
                  <a:gd name="T22" fmla="*/ 752 w 1065"/>
                  <a:gd name="T23" fmla="*/ 1272 h 1652"/>
                  <a:gd name="T24" fmla="*/ 804 w 1065"/>
                  <a:gd name="T25" fmla="*/ 1364 h 1652"/>
                  <a:gd name="T26" fmla="*/ 885 w 1065"/>
                  <a:gd name="T27" fmla="*/ 1505 h 1652"/>
                  <a:gd name="T28" fmla="*/ 975 w 1065"/>
                  <a:gd name="T29" fmla="*/ 1589 h 1652"/>
                  <a:gd name="T30" fmla="*/ 1065 w 1065"/>
                  <a:gd name="T31" fmla="*/ 1652 h 16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65"/>
                  <a:gd name="T49" fmla="*/ 0 h 1652"/>
                  <a:gd name="T50" fmla="*/ 1065 w 1065"/>
                  <a:gd name="T51" fmla="*/ 1652 h 16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65" h="1652">
                    <a:moveTo>
                      <a:pt x="0" y="0"/>
                    </a:moveTo>
                    <a:cubicBezTo>
                      <a:pt x="5" y="31"/>
                      <a:pt x="10" y="63"/>
                      <a:pt x="20" y="100"/>
                    </a:cubicBezTo>
                    <a:cubicBezTo>
                      <a:pt x="30" y="137"/>
                      <a:pt x="44" y="184"/>
                      <a:pt x="60" y="224"/>
                    </a:cubicBezTo>
                    <a:cubicBezTo>
                      <a:pt x="76" y="264"/>
                      <a:pt x="95" y="298"/>
                      <a:pt x="116" y="340"/>
                    </a:cubicBezTo>
                    <a:cubicBezTo>
                      <a:pt x="137" y="382"/>
                      <a:pt x="162" y="429"/>
                      <a:pt x="188" y="476"/>
                    </a:cubicBezTo>
                    <a:cubicBezTo>
                      <a:pt x="214" y="523"/>
                      <a:pt x="245" y="577"/>
                      <a:pt x="272" y="620"/>
                    </a:cubicBezTo>
                    <a:cubicBezTo>
                      <a:pt x="299" y="663"/>
                      <a:pt x="323" y="699"/>
                      <a:pt x="348" y="736"/>
                    </a:cubicBezTo>
                    <a:cubicBezTo>
                      <a:pt x="373" y="773"/>
                      <a:pt x="400" y="806"/>
                      <a:pt x="424" y="840"/>
                    </a:cubicBezTo>
                    <a:cubicBezTo>
                      <a:pt x="448" y="874"/>
                      <a:pt x="468" y="903"/>
                      <a:pt x="492" y="940"/>
                    </a:cubicBezTo>
                    <a:cubicBezTo>
                      <a:pt x="516" y="977"/>
                      <a:pt x="534" y="1022"/>
                      <a:pt x="568" y="1060"/>
                    </a:cubicBezTo>
                    <a:cubicBezTo>
                      <a:pt x="602" y="1098"/>
                      <a:pt x="665" y="1133"/>
                      <a:pt x="696" y="1168"/>
                    </a:cubicBezTo>
                    <a:cubicBezTo>
                      <a:pt x="727" y="1203"/>
                      <a:pt x="734" y="1239"/>
                      <a:pt x="752" y="1272"/>
                    </a:cubicBezTo>
                    <a:cubicBezTo>
                      <a:pt x="770" y="1305"/>
                      <a:pt x="782" y="1325"/>
                      <a:pt x="804" y="1364"/>
                    </a:cubicBezTo>
                    <a:cubicBezTo>
                      <a:pt x="826" y="1403"/>
                      <a:pt x="857" y="1468"/>
                      <a:pt x="885" y="1505"/>
                    </a:cubicBezTo>
                    <a:cubicBezTo>
                      <a:pt x="913" y="1542"/>
                      <a:pt x="945" y="1565"/>
                      <a:pt x="975" y="1589"/>
                    </a:cubicBezTo>
                    <a:cubicBezTo>
                      <a:pt x="1005" y="1613"/>
                      <a:pt x="1046" y="1639"/>
                      <a:pt x="1065" y="1652"/>
                    </a:cubicBezTo>
                  </a:path>
                </a:pathLst>
              </a:cu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899" name="Freeform 27"/>
              <p:cNvSpPr>
                <a:spLocks/>
              </p:cNvSpPr>
              <p:nvPr/>
            </p:nvSpPr>
            <p:spPr bwMode="auto">
              <a:xfrm>
                <a:off x="4060" y="1292"/>
                <a:ext cx="1084" cy="1712"/>
              </a:xfrm>
              <a:custGeom>
                <a:avLst/>
                <a:gdLst>
                  <a:gd name="T0" fmla="*/ 0 w 1084"/>
                  <a:gd name="T1" fmla="*/ 0 h 1712"/>
                  <a:gd name="T2" fmla="*/ 56 w 1084"/>
                  <a:gd name="T3" fmla="*/ 20 h 1712"/>
                  <a:gd name="T4" fmla="*/ 124 w 1084"/>
                  <a:gd name="T5" fmla="*/ 72 h 1712"/>
                  <a:gd name="T6" fmla="*/ 180 w 1084"/>
                  <a:gd name="T7" fmla="*/ 108 h 1712"/>
                  <a:gd name="T8" fmla="*/ 236 w 1084"/>
                  <a:gd name="T9" fmla="*/ 176 h 1712"/>
                  <a:gd name="T10" fmla="*/ 272 w 1084"/>
                  <a:gd name="T11" fmla="*/ 236 h 1712"/>
                  <a:gd name="T12" fmla="*/ 328 w 1084"/>
                  <a:gd name="T13" fmla="*/ 368 h 1712"/>
                  <a:gd name="T14" fmla="*/ 364 w 1084"/>
                  <a:gd name="T15" fmla="*/ 452 h 1712"/>
                  <a:gd name="T16" fmla="*/ 412 w 1084"/>
                  <a:gd name="T17" fmla="*/ 596 h 1712"/>
                  <a:gd name="T18" fmla="*/ 440 w 1084"/>
                  <a:gd name="T19" fmla="*/ 668 h 1712"/>
                  <a:gd name="T20" fmla="*/ 492 w 1084"/>
                  <a:gd name="T21" fmla="*/ 784 h 1712"/>
                  <a:gd name="T22" fmla="*/ 564 w 1084"/>
                  <a:gd name="T23" fmla="*/ 880 h 1712"/>
                  <a:gd name="T24" fmla="*/ 672 w 1084"/>
                  <a:gd name="T25" fmla="*/ 984 h 1712"/>
                  <a:gd name="T26" fmla="*/ 724 w 1084"/>
                  <a:gd name="T27" fmla="*/ 1116 h 1712"/>
                  <a:gd name="T28" fmla="*/ 818 w 1084"/>
                  <a:gd name="T29" fmla="*/ 1216 h 1712"/>
                  <a:gd name="T30" fmla="*/ 876 w 1084"/>
                  <a:gd name="T31" fmla="*/ 1348 h 1712"/>
                  <a:gd name="T32" fmla="*/ 965 w 1084"/>
                  <a:gd name="T33" fmla="*/ 1486 h 1712"/>
                  <a:gd name="T34" fmla="*/ 1010 w 1084"/>
                  <a:gd name="T35" fmla="*/ 1579 h 1712"/>
                  <a:gd name="T36" fmla="*/ 1072 w 1084"/>
                  <a:gd name="T37" fmla="*/ 1668 h 1712"/>
                  <a:gd name="T38" fmla="*/ 1084 w 1084"/>
                  <a:gd name="T39" fmla="*/ 1712 h 17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84"/>
                  <a:gd name="T61" fmla="*/ 0 h 1712"/>
                  <a:gd name="T62" fmla="*/ 1084 w 1084"/>
                  <a:gd name="T63" fmla="*/ 1712 h 17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84" h="1712">
                    <a:moveTo>
                      <a:pt x="0" y="0"/>
                    </a:moveTo>
                    <a:cubicBezTo>
                      <a:pt x="17" y="4"/>
                      <a:pt x="35" y="8"/>
                      <a:pt x="56" y="20"/>
                    </a:cubicBezTo>
                    <a:cubicBezTo>
                      <a:pt x="77" y="32"/>
                      <a:pt x="103" y="57"/>
                      <a:pt x="124" y="72"/>
                    </a:cubicBezTo>
                    <a:cubicBezTo>
                      <a:pt x="145" y="87"/>
                      <a:pt x="161" y="91"/>
                      <a:pt x="180" y="108"/>
                    </a:cubicBezTo>
                    <a:cubicBezTo>
                      <a:pt x="199" y="125"/>
                      <a:pt x="221" y="155"/>
                      <a:pt x="236" y="176"/>
                    </a:cubicBezTo>
                    <a:cubicBezTo>
                      <a:pt x="251" y="197"/>
                      <a:pt x="257" y="204"/>
                      <a:pt x="272" y="236"/>
                    </a:cubicBezTo>
                    <a:cubicBezTo>
                      <a:pt x="287" y="268"/>
                      <a:pt x="313" y="332"/>
                      <a:pt x="328" y="368"/>
                    </a:cubicBezTo>
                    <a:cubicBezTo>
                      <a:pt x="343" y="404"/>
                      <a:pt x="350" y="414"/>
                      <a:pt x="364" y="452"/>
                    </a:cubicBezTo>
                    <a:cubicBezTo>
                      <a:pt x="378" y="490"/>
                      <a:pt x="399" y="560"/>
                      <a:pt x="412" y="596"/>
                    </a:cubicBezTo>
                    <a:cubicBezTo>
                      <a:pt x="425" y="632"/>
                      <a:pt x="427" y="637"/>
                      <a:pt x="440" y="668"/>
                    </a:cubicBezTo>
                    <a:cubicBezTo>
                      <a:pt x="453" y="699"/>
                      <a:pt x="471" y="749"/>
                      <a:pt x="492" y="784"/>
                    </a:cubicBezTo>
                    <a:cubicBezTo>
                      <a:pt x="513" y="819"/>
                      <a:pt x="534" y="847"/>
                      <a:pt x="564" y="880"/>
                    </a:cubicBezTo>
                    <a:cubicBezTo>
                      <a:pt x="594" y="913"/>
                      <a:pt x="645" y="945"/>
                      <a:pt x="672" y="984"/>
                    </a:cubicBezTo>
                    <a:cubicBezTo>
                      <a:pt x="699" y="1023"/>
                      <a:pt x="700" y="1077"/>
                      <a:pt x="724" y="1116"/>
                    </a:cubicBezTo>
                    <a:cubicBezTo>
                      <a:pt x="748" y="1155"/>
                      <a:pt x="793" y="1177"/>
                      <a:pt x="818" y="1216"/>
                    </a:cubicBezTo>
                    <a:cubicBezTo>
                      <a:pt x="843" y="1255"/>
                      <a:pt x="852" y="1303"/>
                      <a:pt x="876" y="1348"/>
                    </a:cubicBezTo>
                    <a:cubicBezTo>
                      <a:pt x="900" y="1393"/>
                      <a:pt x="943" y="1448"/>
                      <a:pt x="965" y="1486"/>
                    </a:cubicBezTo>
                    <a:cubicBezTo>
                      <a:pt x="987" y="1524"/>
                      <a:pt x="992" y="1549"/>
                      <a:pt x="1010" y="1579"/>
                    </a:cubicBezTo>
                    <a:cubicBezTo>
                      <a:pt x="1028" y="1609"/>
                      <a:pt x="1060" y="1646"/>
                      <a:pt x="1072" y="1668"/>
                    </a:cubicBezTo>
                    <a:cubicBezTo>
                      <a:pt x="1084" y="1690"/>
                      <a:pt x="1082" y="1701"/>
                      <a:pt x="1084" y="1712"/>
                    </a:cubicBezTo>
                  </a:path>
                </a:pathLst>
              </a:cu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900" name="Freeform 28"/>
              <p:cNvSpPr>
                <a:spLocks/>
              </p:cNvSpPr>
              <p:nvPr/>
            </p:nvSpPr>
            <p:spPr bwMode="auto">
              <a:xfrm>
                <a:off x="4292" y="1348"/>
                <a:ext cx="748" cy="1220"/>
              </a:xfrm>
              <a:custGeom>
                <a:avLst/>
                <a:gdLst>
                  <a:gd name="T0" fmla="*/ 0 w 748"/>
                  <a:gd name="T1" fmla="*/ 0 h 1220"/>
                  <a:gd name="T2" fmla="*/ 72 w 748"/>
                  <a:gd name="T3" fmla="*/ 104 h 1220"/>
                  <a:gd name="T4" fmla="*/ 132 w 748"/>
                  <a:gd name="T5" fmla="*/ 232 h 1220"/>
                  <a:gd name="T6" fmla="*/ 172 w 748"/>
                  <a:gd name="T7" fmla="*/ 360 h 1220"/>
                  <a:gd name="T8" fmla="*/ 220 w 748"/>
                  <a:gd name="T9" fmla="*/ 500 h 1220"/>
                  <a:gd name="T10" fmla="*/ 272 w 748"/>
                  <a:gd name="T11" fmla="*/ 628 h 1220"/>
                  <a:gd name="T12" fmla="*/ 388 w 748"/>
                  <a:gd name="T13" fmla="*/ 780 h 1220"/>
                  <a:gd name="T14" fmla="*/ 464 w 748"/>
                  <a:gd name="T15" fmla="*/ 868 h 1220"/>
                  <a:gd name="T16" fmla="*/ 596 w 748"/>
                  <a:gd name="T17" fmla="*/ 908 h 1220"/>
                  <a:gd name="T18" fmla="*/ 661 w 748"/>
                  <a:gd name="T19" fmla="*/ 1019 h 1220"/>
                  <a:gd name="T20" fmla="*/ 720 w 748"/>
                  <a:gd name="T21" fmla="*/ 1136 h 1220"/>
                  <a:gd name="T22" fmla="*/ 748 w 748"/>
                  <a:gd name="T23" fmla="*/ 1220 h 1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48"/>
                  <a:gd name="T37" fmla="*/ 0 h 1220"/>
                  <a:gd name="T38" fmla="*/ 748 w 748"/>
                  <a:gd name="T39" fmla="*/ 1220 h 12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48" h="1220">
                    <a:moveTo>
                      <a:pt x="0" y="0"/>
                    </a:moveTo>
                    <a:cubicBezTo>
                      <a:pt x="25" y="32"/>
                      <a:pt x="50" y="65"/>
                      <a:pt x="72" y="104"/>
                    </a:cubicBezTo>
                    <a:cubicBezTo>
                      <a:pt x="94" y="143"/>
                      <a:pt x="115" y="189"/>
                      <a:pt x="132" y="232"/>
                    </a:cubicBezTo>
                    <a:cubicBezTo>
                      <a:pt x="149" y="275"/>
                      <a:pt x="157" y="315"/>
                      <a:pt x="172" y="360"/>
                    </a:cubicBezTo>
                    <a:cubicBezTo>
                      <a:pt x="187" y="405"/>
                      <a:pt x="203" y="455"/>
                      <a:pt x="220" y="500"/>
                    </a:cubicBezTo>
                    <a:cubicBezTo>
                      <a:pt x="237" y="545"/>
                      <a:pt x="244" y="581"/>
                      <a:pt x="272" y="628"/>
                    </a:cubicBezTo>
                    <a:cubicBezTo>
                      <a:pt x="300" y="675"/>
                      <a:pt x="356" y="740"/>
                      <a:pt x="388" y="780"/>
                    </a:cubicBezTo>
                    <a:cubicBezTo>
                      <a:pt x="420" y="820"/>
                      <a:pt x="429" y="847"/>
                      <a:pt x="464" y="868"/>
                    </a:cubicBezTo>
                    <a:cubicBezTo>
                      <a:pt x="499" y="889"/>
                      <a:pt x="563" y="883"/>
                      <a:pt x="596" y="908"/>
                    </a:cubicBezTo>
                    <a:cubicBezTo>
                      <a:pt x="629" y="933"/>
                      <a:pt x="640" y="981"/>
                      <a:pt x="661" y="1019"/>
                    </a:cubicBezTo>
                    <a:cubicBezTo>
                      <a:pt x="682" y="1057"/>
                      <a:pt x="706" y="1103"/>
                      <a:pt x="720" y="1136"/>
                    </a:cubicBezTo>
                    <a:cubicBezTo>
                      <a:pt x="734" y="1169"/>
                      <a:pt x="742" y="1192"/>
                      <a:pt x="748" y="1220"/>
                    </a:cubicBezTo>
                  </a:path>
                </a:pathLst>
              </a:cu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901" name="Freeform 29"/>
              <p:cNvSpPr>
                <a:spLocks/>
              </p:cNvSpPr>
              <p:nvPr/>
            </p:nvSpPr>
            <p:spPr bwMode="auto">
              <a:xfrm>
                <a:off x="4292" y="1348"/>
                <a:ext cx="748" cy="1212"/>
              </a:xfrm>
              <a:custGeom>
                <a:avLst/>
                <a:gdLst>
                  <a:gd name="T0" fmla="*/ 0 w 748"/>
                  <a:gd name="T1" fmla="*/ 0 h 1212"/>
                  <a:gd name="T2" fmla="*/ 136 w 748"/>
                  <a:gd name="T3" fmla="*/ 56 h 1212"/>
                  <a:gd name="T4" fmla="*/ 252 w 748"/>
                  <a:gd name="T5" fmla="*/ 96 h 1212"/>
                  <a:gd name="T6" fmla="*/ 384 w 748"/>
                  <a:gd name="T7" fmla="*/ 172 h 1212"/>
                  <a:gd name="T8" fmla="*/ 468 w 748"/>
                  <a:gd name="T9" fmla="*/ 232 h 1212"/>
                  <a:gd name="T10" fmla="*/ 536 w 748"/>
                  <a:gd name="T11" fmla="*/ 308 h 1212"/>
                  <a:gd name="T12" fmla="*/ 596 w 748"/>
                  <a:gd name="T13" fmla="*/ 428 h 1212"/>
                  <a:gd name="T14" fmla="*/ 636 w 748"/>
                  <a:gd name="T15" fmla="*/ 560 h 1212"/>
                  <a:gd name="T16" fmla="*/ 672 w 748"/>
                  <a:gd name="T17" fmla="*/ 704 h 1212"/>
                  <a:gd name="T18" fmla="*/ 700 w 748"/>
                  <a:gd name="T19" fmla="*/ 828 h 1212"/>
                  <a:gd name="T20" fmla="*/ 692 w 748"/>
                  <a:gd name="T21" fmla="*/ 900 h 1212"/>
                  <a:gd name="T22" fmla="*/ 724 w 748"/>
                  <a:gd name="T23" fmla="*/ 1096 h 1212"/>
                  <a:gd name="T24" fmla="*/ 748 w 748"/>
                  <a:gd name="T25" fmla="*/ 1212 h 12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8"/>
                  <a:gd name="T40" fmla="*/ 0 h 1212"/>
                  <a:gd name="T41" fmla="*/ 748 w 748"/>
                  <a:gd name="T42" fmla="*/ 1212 h 12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8" h="1212">
                    <a:moveTo>
                      <a:pt x="0" y="0"/>
                    </a:moveTo>
                    <a:cubicBezTo>
                      <a:pt x="47" y="20"/>
                      <a:pt x="94" y="40"/>
                      <a:pt x="136" y="56"/>
                    </a:cubicBezTo>
                    <a:cubicBezTo>
                      <a:pt x="178" y="72"/>
                      <a:pt x="211" y="77"/>
                      <a:pt x="252" y="96"/>
                    </a:cubicBezTo>
                    <a:cubicBezTo>
                      <a:pt x="293" y="115"/>
                      <a:pt x="348" y="149"/>
                      <a:pt x="384" y="172"/>
                    </a:cubicBezTo>
                    <a:cubicBezTo>
                      <a:pt x="420" y="195"/>
                      <a:pt x="443" y="209"/>
                      <a:pt x="468" y="232"/>
                    </a:cubicBezTo>
                    <a:cubicBezTo>
                      <a:pt x="493" y="255"/>
                      <a:pt x="515" y="275"/>
                      <a:pt x="536" y="308"/>
                    </a:cubicBezTo>
                    <a:cubicBezTo>
                      <a:pt x="557" y="341"/>
                      <a:pt x="579" y="386"/>
                      <a:pt x="596" y="428"/>
                    </a:cubicBezTo>
                    <a:cubicBezTo>
                      <a:pt x="613" y="470"/>
                      <a:pt x="623" y="514"/>
                      <a:pt x="636" y="560"/>
                    </a:cubicBezTo>
                    <a:cubicBezTo>
                      <a:pt x="649" y="606"/>
                      <a:pt x="661" y="659"/>
                      <a:pt x="672" y="704"/>
                    </a:cubicBezTo>
                    <a:cubicBezTo>
                      <a:pt x="683" y="749"/>
                      <a:pt x="697" y="795"/>
                      <a:pt x="700" y="828"/>
                    </a:cubicBezTo>
                    <a:cubicBezTo>
                      <a:pt x="703" y="861"/>
                      <a:pt x="688" y="855"/>
                      <a:pt x="692" y="900"/>
                    </a:cubicBezTo>
                    <a:cubicBezTo>
                      <a:pt x="696" y="945"/>
                      <a:pt x="715" y="1044"/>
                      <a:pt x="724" y="1096"/>
                    </a:cubicBezTo>
                    <a:cubicBezTo>
                      <a:pt x="733" y="1148"/>
                      <a:pt x="743" y="1188"/>
                      <a:pt x="748" y="1212"/>
                    </a:cubicBezTo>
                  </a:path>
                </a:pathLst>
              </a:cu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902" name="Oval 30"/>
              <p:cNvSpPr>
                <a:spLocks noChangeArrowheads="1"/>
              </p:cNvSpPr>
              <p:nvPr/>
            </p:nvSpPr>
            <p:spPr bwMode="auto">
              <a:xfrm rot="-1470016">
                <a:off x="3661" y="668"/>
                <a:ext cx="155" cy="91"/>
              </a:xfrm>
              <a:prstGeom prst="ellipse">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903" name="Oval 31"/>
              <p:cNvSpPr>
                <a:spLocks noChangeArrowheads="1"/>
              </p:cNvSpPr>
              <p:nvPr/>
            </p:nvSpPr>
            <p:spPr bwMode="auto">
              <a:xfrm rot="-1671844">
                <a:off x="3638" y="729"/>
                <a:ext cx="308" cy="132"/>
              </a:xfrm>
              <a:prstGeom prst="ellipse">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904" name="Oval 32"/>
              <p:cNvSpPr>
                <a:spLocks noChangeArrowheads="1"/>
              </p:cNvSpPr>
              <p:nvPr/>
            </p:nvSpPr>
            <p:spPr bwMode="auto">
              <a:xfrm rot="-1671844">
                <a:off x="3701" y="831"/>
                <a:ext cx="320" cy="132"/>
              </a:xfrm>
              <a:prstGeom prst="ellipse">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905" name="Oval 33"/>
              <p:cNvSpPr>
                <a:spLocks noChangeArrowheads="1"/>
              </p:cNvSpPr>
              <p:nvPr/>
            </p:nvSpPr>
            <p:spPr bwMode="auto">
              <a:xfrm rot="-1671844">
                <a:off x="3763" y="928"/>
                <a:ext cx="322" cy="142"/>
              </a:xfrm>
              <a:prstGeom prst="ellipse">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906" name="Oval 34"/>
              <p:cNvSpPr>
                <a:spLocks noChangeArrowheads="1"/>
              </p:cNvSpPr>
              <p:nvPr/>
            </p:nvSpPr>
            <p:spPr bwMode="auto">
              <a:xfrm rot="-1671844">
                <a:off x="3799" y="1023"/>
                <a:ext cx="340" cy="124"/>
              </a:xfrm>
              <a:prstGeom prst="ellipse">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907" name="Oval 35"/>
              <p:cNvSpPr>
                <a:spLocks noChangeArrowheads="1"/>
              </p:cNvSpPr>
              <p:nvPr/>
            </p:nvSpPr>
            <p:spPr bwMode="auto">
              <a:xfrm rot="-2048653">
                <a:off x="5224" y="3280"/>
                <a:ext cx="379" cy="107"/>
              </a:xfrm>
              <a:prstGeom prst="ellipse">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6590" name="Oval 36"/>
            <p:cNvSpPr>
              <a:spLocks noChangeArrowheads="1"/>
            </p:cNvSpPr>
            <p:nvPr/>
          </p:nvSpPr>
          <p:spPr bwMode="auto">
            <a:xfrm>
              <a:off x="1048" y="1379"/>
              <a:ext cx="45"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591" name="Oval 37"/>
            <p:cNvSpPr>
              <a:spLocks noChangeArrowheads="1"/>
            </p:cNvSpPr>
            <p:nvPr/>
          </p:nvSpPr>
          <p:spPr bwMode="auto">
            <a:xfrm>
              <a:off x="1068" y="1455"/>
              <a:ext cx="45" cy="45"/>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592" name="Oval 38"/>
            <p:cNvSpPr>
              <a:spLocks noChangeArrowheads="1"/>
            </p:cNvSpPr>
            <p:nvPr/>
          </p:nvSpPr>
          <p:spPr bwMode="auto">
            <a:xfrm>
              <a:off x="1087" y="1518"/>
              <a:ext cx="45"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593" name="Oval 39"/>
            <p:cNvSpPr>
              <a:spLocks noChangeArrowheads="1"/>
            </p:cNvSpPr>
            <p:nvPr/>
          </p:nvSpPr>
          <p:spPr bwMode="auto">
            <a:xfrm>
              <a:off x="1074" y="1620"/>
              <a:ext cx="46"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594" name="Oval 40"/>
            <p:cNvSpPr>
              <a:spLocks noChangeArrowheads="1"/>
            </p:cNvSpPr>
            <p:nvPr/>
          </p:nvSpPr>
          <p:spPr bwMode="auto">
            <a:xfrm>
              <a:off x="1071" y="1680"/>
              <a:ext cx="45"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595" name="Oval 41"/>
            <p:cNvSpPr>
              <a:spLocks noChangeArrowheads="1"/>
            </p:cNvSpPr>
            <p:nvPr/>
          </p:nvSpPr>
          <p:spPr bwMode="auto">
            <a:xfrm>
              <a:off x="1071" y="1753"/>
              <a:ext cx="45" cy="45"/>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596" name="Oval 42"/>
            <p:cNvSpPr>
              <a:spLocks noChangeArrowheads="1"/>
            </p:cNvSpPr>
            <p:nvPr/>
          </p:nvSpPr>
          <p:spPr bwMode="auto">
            <a:xfrm>
              <a:off x="1073" y="1824"/>
              <a:ext cx="46" cy="45"/>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597" name="Oval 43"/>
            <p:cNvSpPr>
              <a:spLocks noChangeArrowheads="1"/>
            </p:cNvSpPr>
            <p:nvPr/>
          </p:nvSpPr>
          <p:spPr bwMode="auto">
            <a:xfrm>
              <a:off x="1076" y="1893"/>
              <a:ext cx="45"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598" name="Oval 44"/>
            <p:cNvSpPr>
              <a:spLocks noChangeArrowheads="1"/>
            </p:cNvSpPr>
            <p:nvPr/>
          </p:nvSpPr>
          <p:spPr bwMode="auto">
            <a:xfrm>
              <a:off x="1079" y="1961"/>
              <a:ext cx="45"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599" name="Oval 45"/>
            <p:cNvSpPr>
              <a:spLocks noChangeArrowheads="1"/>
            </p:cNvSpPr>
            <p:nvPr/>
          </p:nvSpPr>
          <p:spPr bwMode="auto">
            <a:xfrm>
              <a:off x="1082" y="2032"/>
              <a:ext cx="45"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600" name="Oval 46"/>
            <p:cNvSpPr>
              <a:spLocks noChangeArrowheads="1"/>
            </p:cNvSpPr>
            <p:nvPr/>
          </p:nvSpPr>
          <p:spPr bwMode="auto">
            <a:xfrm>
              <a:off x="1082" y="2097"/>
              <a:ext cx="45"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601" name="Oval 47"/>
            <p:cNvSpPr>
              <a:spLocks noChangeArrowheads="1"/>
            </p:cNvSpPr>
            <p:nvPr/>
          </p:nvSpPr>
          <p:spPr bwMode="auto">
            <a:xfrm>
              <a:off x="1088" y="2165"/>
              <a:ext cx="45" cy="45"/>
            </a:xfrm>
            <a:prstGeom prst="ellipse">
              <a:avLst/>
            </a:prstGeom>
            <a:solidFill>
              <a:srgbClr val="FF0000"/>
            </a:solidFill>
            <a:ln w="3175">
              <a:solidFill>
                <a:schemeClr val="tx1"/>
              </a:solidFill>
              <a:round/>
              <a:headEnd/>
              <a:tailEnd/>
            </a:ln>
          </p:spPr>
          <p:txBody>
            <a:bodyPr wrap="none" anchor="ctr"/>
            <a:lstStyle/>
            <a:p>
              <a:endParaRPr lang="en-US"/>
            </a:p>
          </p:txBody>
        </p:sp>
        <p:sp>
          <p:nvSpPr>
            <p:cNvPr id="66602" name="Oval 48"/>
            <p:cNvSpPr>
              <a:spLocks noChangeArrowheads="1"/>
            </p:cNvSpPr>
            <p:nvPr/>
          </p:nvSpPr>
          <p:spPr bwMode="auto">
            <a:xfrm>
              <a:off x="1096" y="2239"/>
              <a:ext cx="46" cy="44"/>
            </a:xfrm>
            <a:prstGeom prst="ellipse">
              <a:avLst/>
            </a:prstGeom>
            <a:solidFill>
              <a:srgbClr val="FF5050"/>
            </a:solidFill>
            <a:ln w="3175">
              <a:solidFill>
                <a:schemeClr val="tx1"/>
              </a:solidFill>
              <a:round/>
              <a:headEnd/>
              <a:tailEnd/>
            </a:ln>
          </p:spPr>
          <p:txBody>
            <a:bodyPr wrap="none" anchor="ctr"/>
            <a:lstStyle/>
            <a:p>
              <a:endParaRPr lang="en-US"/>
            </a:p>
          </p:txBody>
        </p:sp>
        <p:sp>
          <p:nvSpPr>
            <p:cNvPr id="66603" name="Oval 49"/>
            <p:cNvSpPr>
              <a:spLocks noChangeArrowheads="1"/>
            </p:cNvSpPr>
            <p:nvPr/>
          </p:nvSpPr>
          <p:spPr bwMode="auto">
            <a:xfrm>
              <a:off x="1105" y="2304"/>
              <a:ext cx="45" cy="45"/>
            </a:xfrm>
            <a:prstGeom prst="ellipse">
              <a:avLst/>
            </a:prstGeom>
            <a:solidFill>
              <a:srgbClr val="CC0066"/>
            </a:solidFill>
            <a:ln w="3175">
              <a:solidFill>
                <a:schemeClr val="tx1"/>
              </a:solidFill>
              <a:round/>
              <a:headEnd/>
              <a:tailEnd/>
            </a:ln>
          </p:spPr>
          <p:txBody>
            <a:bodyPr wrap="none" anchor="ctr"/>
            <a:lstStyle/>
            <a:p>
              <a:endParaRPr lang="en-US"/>
            </a:p>
          </p:txBody>
        </p:sp>
        <p:sp>
          <p:nvSpPr>
            <p:cNvPr id="66604" name="Oval 50"/>
            <p:cNvSpPr>
              <a:spLocks noChangeArrowheads="1"/>
            </p:cNvSpPr>
            <p:nvPr/>
          </p:nvSpPr>
          <p:spPr bwMode="auto">
            <a:xfrm>
              <a:off x="1120" y="2375"/>
              <a:ext cx="45" cy="45"/>
            </a:xfrm>
            <a:prstGeom prst="ellipse">
              <a:avLst/>
            </a:prstGeom>
            <a:solidFill>
              <a:srgbClr val="D60093"/>
            </a:solidFill>
            <a:ln w="3175">
              <a:solidFill>
                <a:schemeClr val="tx1"/>
              </a:solidFill>
              <a:round/>
              <a:headEnd/>
              <a:tailEnd/>
            </a:ln>
          </p:spPr>
          <p:txBody>
            <a:bodyPr wrap="none" anchor="ctr"/>
            <a:lstStyle/>
            <a:p>
              <a:endParaRPr lang="en-US"/>
            </a:p>
          </p:txBody>
        </p:sp>
        <p:sp>
          <p:nvSpPr>
            <p:cNvPr id="66605" name="Oval 51"/>
            <p:cNvSpPr>
              <a:spLocks noChangeArrowheads="1"/>
            </p:cNvSpPr>
            <p:nvPr/>
          </p:nvSpPr>
          <p:spPr bwMode="auto">
            <a:xfrm>
              <a:off x="1134" y="2449"/>
              <a:ext cx="45" cy="45"/>
            </a:xfrm>
            <a:prstGeom prst="ellipse">
              <a:avLst/>
            </a:prstGeom>
            <a:solidFill>
              <a:srgbClr val="CC3399"/>
            </a:solidFill>
            <a:ln w="3175">
              <a:solidFill>
                <a:schemeClr val="tx1"/>
              </a:solidFill>
              <a:round/>
              <a:headEnd/>
              <a:tailEnd/>
            </a:ln>
          </p:spPr>
          <p:txBody>
            <a:bodyPr wrap="none" anchor="ctr"/>
            <a:lstStyle/>
            <a:p>
              <a:endParaRPr lang="en-US"/>
            </a:p>
          </p:txBody>
        </p:sp>
        <p:sp>
          <p:nvSpPr>
            <p:cNvPr id="66606" name="Oval 52"/>
            <p:cNvSpPr>
              <a:spLocks noChangeArrowheads="1"/>
            </p:cNvSpPr>
            <p:nvPr/>
          </p:nvSpPr>
          <p:spPr bwMode="auto">
            <a:xfrm>
              <a:off x="1160" y="2526"/>
              <a:ext cx="45" cy="44"/>
            </a:xfrm>
            <a:prstGeom prst="ellipse">
              <a:avLst/>
            </a:prstGeom>
            <a:solidFill>
              <a:srgbClr val="CC0099"/>
            </a:solidFill>
            <a:ln w="3175">
              <a:solidFill>
                <a:schemeClr val="tx1"/>
              </a:solidFill>
              <a:round/>
              <a:headEnd/>
              <a:tailEnd/>
            </a:ln>
          </p:spPr>
          <p:txBody>
            <a:bodyPr wrap="none" anchor="ctr"/>
            <a:lstStyle/>
            <a:p>
              <a:endParaRPr lang="en-US"/>
            </a:p>
          </p:txBody>
        </p:sp>
        <p:sp>
          <p:nvSpPr>
            <p:cNvPr id="66607" name="Oval 53"/>
            <p:cNvSpPr>
              <a:spLocks noChangeArrowheads="1"/>
            </p:cNvSpPr>
            <p:nvPr/>
          </p:nvSpPr>
          <p:spPr bwMode="auto">
            <a:xfrm>
              <a:off x="1192" y="2591"/>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08" name="Oval 54"/>
            <p:cNvSpPr>
              <a:spLocks noChangeArrowheads="1"/>
            </p:cNvSpPr>
            <p:nvPr/>
          </p:nvSpPr>
          <p:spPr bwMode="auto">
            <a:xfrm>
              <a:off x="1226" y="2645"/>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09" name="Oval 55"/>
            <p:cNvSpPr>
              <a:spLocks noChangeArrowheads="1"/>
            </p:cNvSpPr>
            <p:nvPr/>
          </p:nvSpPr>
          <p:spPr bwMode="auto">
            <a:xfrm>
              <a:off x="1272" y="2702"/>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10" name="Oval 56"/>
            <p:cNvSpPr>
              <a:spLocks noChangeArrowheads="1"/>
            </p:cNvSpPr>
            <p:nvPr/>
          </p:nvSpPr>
          <p:spPr bwMode="auto">
            <a:xfrm>
              <a:off x="1315" y="2742"/>
              <a:ext cx="46"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11" name="Oval 57"/>
            <p:cNvSpPr>
              <a:spLocks noChangeArrowheads="1"/>
            </p:cNvSpPr>
            <p:nvPr/>
          </p:nvSpPr>
          <p:spPr bwMode="auto">
            <a:xfrm>
              <a:off x="1360" y="2804"/>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12" name="Oval 58"/>
            <p:cNvSpPr>
              <a:spLocks noChangeArrowheads="1"/>
            </p:cNvSpPr>
            <p:nvPr/>
          </p:nvSpPr>
          <p:spPr bwMode="auto">
            <a:xfrm>
              <a:off x="1392" y="2853"/>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13" name="Oval 59"/>
            <p:cNvSpPr>
              <a:spLocks noChangeArrowheads="1"/>
            </p:cNvSpPr>
            <p:nvPr/>
          </p:nvSpPr>
          <p:spPr bwMode="auto">
            <a:xfrm>
              <a:off x="1434" y="2885"/>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14" name="Oval 60"/>
            <p:cNvSpPr>
              <a:spLocks noChangeArrowheads="1"/>
            </p:cNvSpPr>
            <p:nvPr/>
          </p:nvSpPr>
          <p:spPr bwMode="auto">
            <a:xfrm>
              <a:off x="1480" y="2919"/>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15" name="Oval 61"/>
            <p:cNvSpPr>
              <a:spLocks noChangeArrowheads="1"/>
            </p:cNvSpPr>
            <p:nvPr/>
          </p:nvSpPr>
          <p:spPr bwMode="auto">
            <a:xfrm>
              <a:off x="1529" y="2951"/>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16" name="Oval 62"/>
            <p:cNvSpPr>
              <a:spLocks noChangeArrowheads="1"/>
            </p:cNvSpPr>
            <p:nvPr/>
          </p:nvSpPr>
          <p:spPr bwMode="auto">
            <a:xfrm>
              <a:off x="1574" y="2986"/>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17" name="Oval 63"/>
            <p:cNvSpPr>
              <a:spLocks noChangeArrowheads="1"/>
            </p:cNvSpPr>
            <p:nvPr/>
          </p:nvSpPr>
          <p:spPr bwMode="auto">
            <a:xfrm>
              <a:off x="1616" y="3022"/>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18" name="Oval 64"/>
            <p:cNvSpPr>
              <a:spLocks noChangeArrowheads="1"/>
            </p:cNvSpPr>
            <p:nvPr/>
          </p:nvSpPr>
          <p:spPr bwMode="auto">
            <a:xfrm>
              <a:off x="1658" y="3057"/>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19" name="Oval 65"/>
            <p:cNvSpPr>
              <a:spLocks noChangeArrowheads="1"/>
            </p:cNvSpPr>
            <p:nvPr/>
          </p:nvSpPr>
          <p:spPr bwMode="auto">
            <a:xfrm>
              <a:off x="1701" y="3093"/>
              <a:ext cx="46"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20" name="Oval 66"/>
            <p:cNvSpPr>
              <a:spLocks noChangeArrowheads="1"/>
            </p:cNvSpPr>
            <p:nvPr/>
          </p:nvSpPr>
          <p:spPr bwMode="auto">
            <a:xfrm>
              <a:off x="1761" y="3117"/>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21" name="Oval 67"/>
            <p:cNvSpPr>
              <a:spLocks noChangeArrowheads="1"/>
            </p:cNvSpPr>
            <p:nvPr/>
          </p:nvSpPr>
          <p:spPr bwMode="auto">
            <a:xfrm>
              <a:off x="1951" y="3090"/>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22" name="Oval 68"/>
            <p:cNvSpPr>
              <a:spLocks noChangeArrowheads="1"/>
            </p:cNvSpPr>
            <p:nvPr/>
          </p:nvSpPr>
          <p:spPr bwMode="auto">
            <a:xfrm>
              <a:off x="1998" y="3131"/>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23" name="Oval 69"/>
            <p:cNvSpPr>
              <a:spLocks noChangeArrowheads="1"/>
            </p:cNvSpPr>
            <p:nvPr/>
          </p:nvSpPr>
          <p:spPr bwMode="auto">
            <a:xfrm>
              <a:off x="2061" y="3165"/>
              <a:ext cx="46"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24" name="Oval 70"/>
            <p:cNvSpPr>
              <a:spLocks noChangeArrowheads="1"/>
            </p:cNvSpPr>
            <p:nvPr/>
          </p:nvSpPr>
          <p:spPr bwMode="auto">
            <a:xfrm>
              <a:off x="2119" y="3205"/>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25" name="Oval 71"/>
            <p:cNvSpPr>
              <a:spLocks noChangeArrowheads="1"/>
            </p:cNvSpPr>
            <p:nvPr/>
          </p:nvSpPr>
          <p:spPr bwMode="auto">
            <a:xfrm>
              <a:off x="2174" y="3256"/>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26" name="Oval 72"/>
            <p:cNvSpPr>
              <a:spLocks noChangeArrowheads="1"/>
            </p:cNvSpPr>
            <p:nvPr/>
          </p:nvSpPr>
          <p:spPr bwMode="auto">
            <a:xfrm>
              <a:off x="2226" y="3307"/>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27" name="Oval 73"/>
            <p:cNvSpPr>
              <a:spLocks noChangeArrowheads="1"/>
            </p:cNvSpPr>
            <p:nvPr/>
          </p:nvSpPr>
          <p:spPr bwMode="auto">
            <a:xfrm>
              <a:off x="2266" y="3355"/>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28" name="Oval 74"/>
            <p:cNvSpPr>
              <a:spLocks noChangeArrowheads="1"/>
            </p:cNvSpPr>
            <p:nvPr/>
          </p:nvSpPr>
          <p:spPr bwMode="auto">
            <a:xfrm>
              <a:off x="2298" y="3418"/>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29" name="Oval 75"/>
            <p:cNvSpPr>
              <a:spLocks noChangeArrowheads="1"/>
            </p:cNvSpPr>
            <p:nvPr/>
          </p:nvSpPr>
          <p:spPr bwMode="auto">
            <a:xfrm>
              <a:off x="1128" y="1671"/>
              <a:ext cx="45" cy="45"/>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630" name="Oval 76"/>
            <p:cNvSpPr>
              <a:spLocks noChangeArrowheads="1"/>
            </p:cNvSpPr>
            <p:nvPr/>
          </p:nvSpPr>
          <p:spPr bwMode="auto">
            <a:xfrm>
              <a:off x="1154" y="1734"/>
              <a:ext cx="45"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631" name="Oval 77"/>
            <p:cNvSpPr>
              <a:spLocks noChangeArrowheads="1"/>
            </p:cNvSpPr>
            <p:nvPr/>
          </p:nvSpPr>
          <p:spPr bwMode="auto">
            <a:xfrm>
              <a:off x="1180" y="1813"/>
              <a:ext cx="45" cy="45"/>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632" name="Oval 78"/>
            <p:cNvSpPr>
              <a:spLocks noChangeArrowheads="1"/>
            </p:cNvSpPr>
            <p:nvPr/>
          </p:nvSpPr>
          <p:spPr bwMode="auto">
            <a:xfrm>
              <a:off x="1429" y="1776"/>
              <a:ext cx="45" cy="45"/>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633" name="Oval 79"/>
            <p:cNvSpPr>
              <a:spLocks noChangeArrowheads="1"/>
            </p:cNvSpPr>
            <p:nvPr/>
          </p:nvSpPr>
          <p:spPr bwMode="auto">
            <a:xfrm>
              <a:off x="1455" y="1838"/>
              <a:ext cx="45"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634" name="Oval 80"/>
            <p:cNvSpPr>
              <a:spLocks noChangeArrowheads="1"/>
            </p:cNvSpPr>
            <p:nvPr/>
          </p:nvSpPr>
          <p:spPr bwMode="auto">
            <a:xfrm>
              <a:off x="1478" y="1897"/>
              <a:ext cx="45" cy="45"/>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635" name="Oval 81"/>
            <p:cNvSpPr>
              <a:spLocks noChangeArrowheads="1"/>
            </p:cNvSpPr>
            <p:nvPr/>
          </p:nvSpPr>
          <p:spPr bwMode="auto">
            <a:xfrm>
              <a:off x="1501" y="1958"/>
              <a:ext cx="45" cy="44"/>
            </a:xfrm>
            <a:prstGeom prst="ellipse">
              <a:avLst/>
            </a:prstGeom>
            <a:solidFill>
              <a:srgbClr val="FF0000"/>
            </a:solidFill>
            <a:ln w="3175">
              <a:solidFill>
                <a:schemeClr val="tx1"/>
              </a:solidFill>
              <a:round/>
              <a:headEnd/>
              <a:tailEnd/>
            </a:ln>
          </p:spPr>
          <p:txBody>
            <a:bodyPr wrap="none" anchor="ctr"/>
            <a:lstStyle/>
            <a:p>
              <a:endParaRPr lang="en-US"/>
            </a:p>
          </p:txBody>
        </p:sp>
        <p:sp>
          <p:nvSpPr>
            <p:cNvPr id="66636" name="Oval 82"/>
            <p:cNvSpPr>
              <a:spLocks noChangeArrowheads="1"/>
            </p:cNvSpPr>
            <p:nvPr/>
          </p:nvSpPr>
          <p:spPr bwMode="auto">
            <a:xfrm>
              <a:off x="1525" y="2020"/>
              <a:ext cx="45" cy="45"/>
            </a:xfrm>
            <a:prstGeom prst="ellipse">
              <a:avLst/>
            </a:prstGeom>
            <a:solidFill>
              <a:srgbClr val="FF5050"/>
            </a:solidFill>
            <a:ln w="3175">
              <a:solidFill>
                <a:schemeClr val="tx1"/>
              </a:solidFill>
              <a:round/>
              <a:headEnd/>
              <a:tailEnd/>
            </a:ln>
          </p:spPr>
          <p:txBody>
            <a:bodyPr wrap="none" anchor="ctr"/>
            <a:lstStyle/>
            <a:p>
              <a:endParaRPr lang="en-US"/>
            </a:p>
          </p:txBody>
        </p:sp>
        <p:sp>
          <p:nvSpPr>
            <p:cNvPr id="66637" name="Oval 83"/>
            <p:cNvSpPr>
              <a:spLocks noChangeArrowheads="1"/>
            </p:cNvSpPr>
            <p:nvPr/>
          </p:nvSpPr>
          <p:spPr bwMode="auto">
            <a:xfrm>
              <a:off x="1547" y="2086"/>
              <a:ext cx="45" cy="44"/>
            </a:xfrm>
            <a:prstGeom prst="ellipse">
              <a:avLst/>
            </a:prstGeom>
            <a:solidFill>
              <a:srgbClr val="CC0066"/>
            </a:solidFill>
            <a:ln w="3175">
              <a:solidFill>
                <a:schemeClr val="tx1"/>
              </a:solidFill>
              <a:round/>
              <a:headEnd/>
              <a:tailEnd/>
            </a:ln>
          </p:spPr>
          <p:txBody>
            <a:bodyPr wrap="none" anchor="ctr"/>
            <a:lstStyle/>
            <a:p>
              <a:endParaRPr lang="en-US"/>
            </a:p>
          </p:txBody>
        </p:sp>
        <p:sp>
          <p:nvSpPr>
            <p:cNvPr id="66638" name="Oval 84"/>
            <p:cNvSpPr>
              <a:spLocks noChangeArrowheads="1"/>
            </p:cNvSpPr>
            <p:nvPr/>
          </p:nvSpPr>
          <p:spPr bwMode="auto">
            <a:xfrm>
              <a:off x="1565" y="2151"/>
              <a:ext cx="45" cy="44"/>
            </a:xfrm>
            <a:prstGeom prst="ellipse">
              <a:avLst/>
            </a:prstGeom>
            <a:solidFill>
              <a:srgbClr val="D60093"/>
            </a:solidFill>
            <a:ln w="3175">
              <a:solidFill>
                <a:schemeClr val="tx1"/>
              </a:solidFill>
              <a:round/>
              <a:headEnd/>
              <a:tailEnd/>
            </a:ln>
          </p:spPr>
          <p:txBody>
            <a:bodyPr wrap="none" anchor="ctr"/>
            <a:lstStyle/>
            <a:p>
              <a:endParaRPr lang="en-US"/>
            </a:p>
          </p:txBody>
        </p:sp>
        <p:sp>
          <p:nvSpPr>
            <p:cNvPr id="66639" name="Oval 85"/>
            <p:cNvSpPr>
              <a:spLocks noChangeArrowheads="1"/>
            </p:cNvSpPr>
            <p:nvPr/>
          </p:nvSpPr>
          <p:spPr bwMode="auto">
            <a:xfrm>
              <a:off x="1597" y="2212"/>
              <a:ext cx="45" cy="44"/>
            </a:xfrm>
            <a:prstGeom prst="ellipse">
              <a:avLst/>
            </a:prstGeom>
            <a:solidFill>
              <a:srgbClr val="CC3399"/>
            </a:solidFill>
            <a:ln w="3175">
              <a:solidFill>
                <a:schemeClr val="tx1"/>
              </a:solidFill>
              <a:round/>
              <a:headEnd/>
              <a:tailEnd/>
            </a:ln>
          </p:spPr>
          <p:txBody>
            <a:bodyPr wrap="none" anchor="ctr"/>
            <a:lstStyle/>
            <a:p>
              <a:endParaRPr lang="en-US"/>
            </a:p>
          </p:txBody>
        </p:sp>
        <p:sp>
          <p:nvSpPr>
            <p:cNvPr id="66640" name="Oval 86"/>
            <p:cNvSpPr>
              <a:spLocks noChangeArrowheads="1"/>
            </p:cNvSpPr>
            <p:nvPr/>
          </p:nvSpPr>
          <p:spPr bwMode="auto">
            <a:xfrm>
              <a:off x="1627" y="2265"/>
              <a:ext cx="45" cy="45"/>
            </a:xfrm>
            <a:prstGeom prst="ellipse">
              <a:avLst/>
            </a:prstGeom>
            <a:solidFill>
              <a:srgbClr val="CC0099"/>
            </a:solidFill>
            <a:ln w="3175">
              <a:solidFill>
                <a:schemeClr val="tx1"/>
              </a:solidFill>
              <a:round/>
              <a:headEnd/>
              <a:tailEnd/>
            </a:ln>
          </p:spPr>
          <p:txBody>
            <a:bodyPr wrap="none" anchor="ctr"/>
            <a:lstStyle/>
            <a:p>
              <a:endParaRPr lang="en-US"/>
            </a:p>
          </p:txBody>
        </p:sp>
        <p:sp>
          <p:nvSpPr>
            <p:cNvPr id="66641" name="Oval 87"/>
            <p:cNvSpPr>
              <a:spLocks noChangeArrowheads="1"/>
            </p:cNvSpPr>
            <p:nvPr/>
          </p:nvSpPr>
          <p:spPr bwMode="auto">
            <a:xfrm>
              <a:off x="1664" y="2318"/>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42" name="Oval 88"/>
            <p:cNvSpPr>
              <a:spLocks noChangeArrowheads="1"/>
            </p:cNvSpPr>
            <p:nvPr/>
          </p:nvSpPr>
          <p:spPr bwMode="auto">
            <a:xfrm>
              <a:off x="1708" y="2370"/>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43" name="Oval 89"/>
            <p:cNvSpPr>
              <a:spLocks noChangeArrowheads="1"/>
            </p:cNvSpPr>
            <p:nvPr/>
          </p:nvSpPr>
          <p:spPr bwMode="auto">
            <a:xfrm>
              <a:off x="1754" y="2417"/>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44" name="Oval 90"/>
            <p:cNvSpPr>
              <a:spLocks noChangeArrowheads="1"/>
            </p:cNvSpPr>
            <p:nvPr/>
          </p:nvSpPr>
          <p:spPr bwMode="auto">
            <a:xfrm>
              <a:off x="1797" y="2462"/>
              <a:ext cx="46"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45" name="Oval 91"/>
            <p:cNvSpPr>
              <a:spLocks noChangeArrowheads="1"/>
            </p:cNvSpPr>
            <p:nvPr/>
          </p:nvSpPr>
          <p:spPr bwMode="auto">
            <a:xfrm>
              <a:off x="1842" y="2515"/>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46" name="Oval 92"/>
            <p:cNvSpPr>
              <a:spLocks noChangeArrowheads="1"/>
            </p:cNvSpPr>
            <p:nvPr/>
          </p:nvSpPr>
          <p:spPr bwMode="auto">
            <a:xfrm>
              <a:off x="1863" y="2570"/>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47" name="Oval 93"/>
            <p:cNvSpPr>
              <a:spLocks noChangeArrowheads="1"/>
            </p:cNvSpPr>
            <p:nvPr/>
          </p:nvSpPr>
          <p:spPr bwMode="auto">
            <a:xfrm>
              <a:off x="1900" y="2620"/>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48" name="Oval 94"/>
            <p:cNvSpPr>
              <a:spLocks noChangeArrowheads="1"/>
            </p:cNvSpPr>
            <p:nvPr/>
          </p:nvSpPr>
          <p:spPr bwMode="auto">
            <a:xfrm>
              <a:off x="1941" y="2666"/>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49" name="Oval 95"/>
            <p:cNvSpPr>
              <a:spLocks noChangeArrowheads="1"/>
            </p:cNvSpPr>
            <p:nvPr/>
          </p:nvSpPr>
          <p:spPr bwMode="auto">
            <a:xfrm>
              <a:off x="1972" y="2723"/>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50" name="Oval 96"/>
            <p:cNvSpPr>
              <a:spLocks noChangeArrowheads="1"/>
            </p:cNvSpPr>
            <p:nvPr/>
          </p:nvSpPr>
          <p:spPr bwMode="auto">
            <a:xfrm>
              <a:off x="1996" y="2779"/>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51" name="Oval 97"/>
            <p:cNvSpPr>
              <a:spLocks noChangeArrowheads="1"/>
            </p:cNvSpPr>
            <p:nvPr/>
          </p:nvSpPr>
          <p:spPr bwMode="auto">
            <a:xfrm>
              <a:off x="2029" y="2835"/>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52" name="Oval 98"/>
            <p:cNvSpPr>
              <a:spLocks noChangeArrowheads="1"/>
            </p:cNvSpPr>
            <p:nvPr/>
          </p:nvSpPr>
          <p:spPr bwMode="auto">
            <a:xfrm>
              <a:off x="2061" y="2887"/>
              <a:ext cx="46"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53" name="Oval 99"/>
            <p:cNvSpPr>
              <a:spLocks noChangeArrowheads="1"/>
            </p:cNvSpPr>
            <p:nvPr/>
          </p:nvSpPr>
          <p:spPr bwMode="auto">
            <a:xfrm>
              <a:off x="2093" y="2942"/>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54" name="Oval 100"/>
            <p:cNvSpPr>
              <a:spLocks noChangeArrowheads="1"/>
            </p:cNvSpPr>
            <p:nvPr/>
          </p:nvSpPr>
          <p:spPr bwMode="auto">
            <a:xfrm>
              <a:off x="2155" y="3052"/>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55" name="Oval 101"/>
            <p:cNvSpPr>
              <a:spLocks noChangeArrowheads="1"/>
            </p:cNvSpPr>
            <p:nvPr/>
          </p:nvSpPr>
          <p:spPr bwMode="auto">
            <a:xfrm>
              <a:off x="1401" y="1721"/>
              <a:ext cx="45" cy="45"/>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656" name="Oval 102"/>
            <p:cNvSpPr>
              <a:spLocks noChangeArrowheads="1"/>
            </p:cNvSpPr>
            <p:nvPr/>
          </p:nvSpPr>
          <p:spPr bwMode="auto">
            <a:xfrm>
              <a:off x="1362" y="1663"/>
              <a:ext cx="46"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657" name="Oval 103"/>
            <p:cNvSpPr>
              <a:spLocks noChangeArrowheads="1"/>
            </p:cNvSpPr>
            <p:nvPr/>
          </p:nvSpPr>
          <p:spPr bwMode="auto">
            <a:xfrm>
              <a:off x="1320" y="1612"/>
              <a:ext cx="45" cy="45"/>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658" name="Oval 104"/>
            <p:cNvSpPr>
              <a:spLocks noChangeArrowheads="1"/>
            </p:cNvSpPr>
            <p:nvPr/>
          </p:nvSpPr>
          <p:spPr bwMode="auto">
            <a:xfrm>
              <a:off x="1206" y="1881"/>
              <a:ext cx="45" cy="45"/>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659" name="Oval 105"/>
            <p:cNvSpPr>
              <a:spLocks noChangeArrowheads="1"/>
            </p:cNvSpPr>
            <p:nvPr/>
          </p:nvSpPr>
          <p:spPr bwMode="auto">
            <a:xfrm>
              <a:off x="1243" y="1938"/>
              <a:ext cx="46"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660" name="Oval 106"/>
            <p:cNvSpPr>
              <a:spLocks noChangeArrowheads="1"/>
            </p:cNvSpPr>
            <p:nvPr/>
          </p:nvSpPr>
          <p:spPr bwMode="auto">
            <a:xfrm>
              <a:off x="1584" y="1657"/>
              <a:ext cx="45"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661" name="Oval 107"/>
            <p:cNvSpPr>
              <a:spLocks noChangeArrowheads="1"/>
            </p:cNvSpPr>
            <p:nvPr/>
          </p:nvSpPr>
          <p:spPr bwMode="auto">
            <a:xfrm>
              <a:off x="1647" y="1679"/>
              <a:ext cx="45"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662" name="Oval 108"/>
            <p:cNvSpPr>
              <a:spLocks noChangeArrowheads="1"/>
            </p:cNvSpPr>
            <p:nvPr/>
          </p:nvSpPr>
          <p:spPr bwMode="auto">
            <a:xfrm>
              <a:off x="1700" y="1712"/>
              <a:ext cx="46"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663" name="Oval 109"/>
            <p:cNvSpPr>
              <a:spLocks noChangeArrowheads="1"/>
            </p:cNvSpPr>
            <p:nvPr/>
          </p:nvSpPr>
          <p:spPr bwMode="auto">
            <a:xfrm>
              <a:off x="1752" y="1748"/>
              <a:ext cx="45" cy="44"/>
            </a:xfrm>
            <a:prstGeom prst="ellipse">
              <a:avLst/>
            </a:prstGeom>
            <a:solidFill>
              <a:srgbClr val="FF0000"/>
            </a:solidFill>
            <a:ln w="3175">
              <a:solidFill>
                <a:schemeClr val="tx1"/>
              </a:solidFill>
              <a:round/>
              <a:headEnd/>
              <a:tailEnd/>
            </a:ln>
          </p:spPr>
          <p:txBody>
            <a:bodyPr wrap="none" anchor="ctr"/>
            <a:lstStyle/>
            <a:p>
              <a:endParaRPr lang="en-US"/>
            </a:p>
          </p:txBody>
        </p:sp>
        <p:sp>
          <p:nvSpPr>
            <p:cNvPr id="66664" name="Oval 110"/>
            <p:cNvSpPr>
              <a:spLocks noChangeArrowheads="1"/>
            </p:cNvSpPr>
            <p:nvPr/>
          </p:nvSpPr>
          <p:spPr bwMode="auto">
            <a:xfrm>
              <a:off x="1801" y="1782"/>
              <a:ext cx="45" cy="44"/>
            </a:xfrm>
            <a:prstGeom prst="ellipse">
              <a:avLst/>
            </a:prstGeom>
            <a:solidFill>
              <a:srgbClr val="FF5050"/>
            </a:solidFill>
            <a:ln w="3175">
              <a:solidFill>
                <a:schemeClr val="tx1"/>
              </a:solidFill>
              <a:round/>
              <a:headEnd/>
              <a:tailEnd/>
            </a:ln>
          </p:spPr>
          <p:txBody>
            <a:bodyPr wrap="none" anchor="ctr"/>
            <a:lstStyle/>
            <a:p>
              <a:endParaRPr lang="en-US"/>
            </a:p>
          </p:txBody>
        </p:sp>
        <p:sp>
          <p:nvSpPr>
            <p:cNvPr id="66665" name="Oval 111"/>
            <p:cNvSpPr>
              <a:spLocks noChangeArrowheads="1"/>
            </p:cNvSpPr>
            <p:nvPr/>
          </p:nvSpPr>
          <p:spPr bwMode="auto">
            <a:xfrm>
              <a:off x="1846" y="1819"/>
              <a:ext cx="46" cy="44"/>
            </a:xfrm>
            <a:prstGeom prst="ellipse">
              <a:avLst/>
            </a:prstGeom>
            <a:solidFill>
              <a:srgbClr val="CC0066"/>
            </a:solidFill>
            <a:ln w="3175">
              <a:solidFill>
                <a:schemeClr val="tx1"/>
              </a:solidFill>
              <a:round/>
              <a:headEnd/>
              <a:tailEnd/>
            </a:ln>
          </p:spPr>
          <p:txBody>
            <a:bodyPr wrap="none" anchor="ctr"/>
            <a:lstStyle/>
            <a:p>
              <a:endParaRPr lang="en-US"/>
            </a:p>
          </p:txBody>
        </p:sp>
        <p:sp>
          <p:nvSpPr>
            <p:cNvPr id="66666" name="Oval 112"/>
            <p:cNvSpPr>
              <a:spLocks noChangeArrowheads="1"/>
            </p:cNvSpPr>
            <p:nvPr/>
          </p:nvSpPr>
          <p:spPr bwMode="auto">
            <a:xfrm>
              <a:off x="1882" y="1863"/>
              <a:ext cx="45" cy="45"/>
            </a:xfrm>
            <a:prstGeom prst="ellipse">
              <a:avLst/>
            </a:prstGeom>
            <a:solidFill>
              <a:srgbClr val="D60093"/>
            </a:solidFill>
            <a:ln w="3175">
              <a:solidFill>
                <a:schemeClr val="tx1"/>
              </a:solidFill>
              <a:round/>
              <a:headEnd/>
              <a:tailEnd/>
            </a:ln>
          </p:spPr>
          <p:txBody>
            <a:bodyPr wrap="none" anchor="ctr"/>
            <a:lstStyle/>
            <a:p>
              <a:endParaRPr lang="en-US"/>
            </a:p>
          </p:txBody>
        </p:sp>
        <p:sp>
          <p:nvSpPr>
            <p:cNvPr id="66667" name="Oval 113"/>
            <p:cNvSpPr>
              <a:spLocks noChangeArrowheads="1"/>
            </p:cNvSpPr>
            <p:nvPr/>
          </p:nvSpPr>
          <p:spPr bwMode="auto">
            <a:xfrm>
              <a:off x="1917" y="1912"/>
              <a:ext cx="46" cy="45"/>
            </a:xfrm>
            <a:prstGeom prst="ellipse">
              <a:avLst/>
            </a:prstGeom>
            <a:solidFill>
              <a:srgbClr val="CC3399"/>
            </a:solidFill>
            <a:ln w="3175">
              <a:solidFill>
                <a:schemeClr val="tx1"/>
              </a:solidFill>
              <a:round/>
              <a:headEnd/>
              <a:tailEnd/>
            </a:ln>
          </p:spPr>
          <p:txBody>
            <a:bodyPr wrap="none" anchor="ctr"/>
            <a:lstStyle/>
            <a:p>
              <a:endParaRPr lang="en-US"/>
            </a:p>
          </p:txBody>
        </p:sp>
        <p:sp>
          <p:nvSpPr>
            <p:cNvPr id="66668" name="Oval 114"/>
            <p:cNvSpPr>
              <a:spLocks noChangeArrowheads="1"/>
            </p:cNvSpPr>
            <p:nvPr/>
          </p:nvSpPr>
          <p:spPr bwMode="auto">
            <a:xfrm>
              <a:off x="1941" y="1964"/>
              <a:ext cx="46" cy="45"/>
            </a:xfrm>
            <a:prstGeom prst="ellipse">
              <a:avLst/>
            </a:prstGeom>
            <a:solidFill>
              <a:srgbClr val="CC0099"/>
            </a:solidFill>
            <a:ln w="3175">
              <a:solidFill>
                <a:schemeClr val="tx1"/>
              </a:solidFill>
              <a:round/>
              <a:headEnd/>
              <a:tailEnd/>
            </a:ln>
          </p:spPr>
          <p:txBody>
            <a:bodyPr wrap="none" anchor="ctr"/>
            <a:lstStyle/>
            <a:p>
              <a:endParaRPr lang="en-US"/>
            </a:p>
          </p:txBody>
        </p:sp>
        <p:sp>
          <p:nvSpPr>
            <p:cNvPr id="66669" name="Oval 115"/>
            <p:cNvSpPr>
              <a:spLocks noChangeArrowheads="1"/>
            </p:cNvSpPr>
            <p:nvPr/>
          </p:nvSpPr>
          <p:spPr bwMode="auto">
            <a:xfrm>
              <a:off x="1967" y="2018"/>
              <a:ext cx="46"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70" name="Oval 116"/>
            <p:cNvSpPr>
              <a:spLocks noChangeArrowheads="1"/>
            </p:cNvSpPr>
            <p:nvPr/>
          </p:nvSpPr>
          <p:spPr bwMode="auto">
            <a:xfrm>
              <a:off x="1985" y="2078"/>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71" name="Oval 117"/>
            <p:cNvSpPr>
              <a:spLocks noChangeArrowheads="1"/>
            </p:cNvSpPr>
            <p:nvPr/>
          </p:nvSpPr>
          <p:spPr bwMode="auto">
            <a:xfrm>
              <a:off x="2002" y="2139"/>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72" name="Oval 118"/>
            <p:cNvSpPr>
              <a:spLocks noChangeArrowheads="1"/>
            </p:cNvSpPr>
            <p:nvPr/>
          </p:nvSpPr>
          <p:spPr bwMode="auto">
            <a:xfrm>
              <a:off x="2016" y="2199"/>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73" name="Oval 119"/>
            <p:cNvSpPr>
              <a:spLocks noChangeArrowheads="1"/>
            </p:cNvSpPr>
            <p:nvPr/>
          </p:nvSpPr>
          <p:spPr bwMode="auto">
            <a:xfrm>
              <a:off x="2028" y="2262"/>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74" name="Oval 120"/>
            <p:cNvSpPr>
              <a:spLocks noChangeArrowheads="1"/>
            </p:cNvSpPr>
            <p:nvPr/>
          </p:nvSpPr>
          <p:spPr bwMode="auto">
            <a:xfrm>
              <a:off x="2041" y="2320"/>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75" name="Oval 121"/>
            <p:cNvSpPr>
              <a:spLocks noChangeArrowheads="1"/>
            </p:cNvSpPr>
            <p:nvPr/>
          </p:nvSpPr>
          <p:spPr bwMode="auto">
            <a:xfrm>
              <a:off x="2056" y="2382"/>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76" name="Oval 122"/>
            <p:cNvSpPr>
              <a:spLocks noChangeArrowheads="1"/>
            </p:cNvSpPr>
            <p:nvPr/>
          </p:nvSpPr>
          <p:spPr bwMode="auto">
            <a:xfrm>
              <a:off x="2069" y="2443"/>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77" name="Oval 123"/>
            <p:cNvSpPr>
              <a:spLocks noChangeArrowheads="1"/>
            </p:cNvSpPr>
            <p:nvPr/>
          </p:nvSpPr>
          <p:spPr bwMode="auto">
            <a:xfrm>
              <a:off x="2076" y="2509"/>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78" name="Oval 124"/>
            <p:cNvSpPr>
              <a:spLocks noChangeArrowheads="1"/>
            </p:cNvSpPr>
            <p:nvPr/>
          </p:nvSpPr>
          <p:spPr bwMode="auto">
            <a:xfrm>
              <a:off x="2090" y="2572"/>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79" name="Oval 125"/>
            <p:cNvSpPr>
              <a:spLocks noChangeArrowheads="1"/>
            </p:cNvSpPr>
            <p:nvPr/>
          </p:nvSpPr>
          <p:spPr bwMode="auto">
            <a:xfrm>
              <a:off x="2096" y="2638"/>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80" name="Oval 126"/>
            <p:cNvSpPr>
              <a:spLocks noChangeArrowheads="1"/>
            </p:cNvSpPr>
            <p:nvPr/>
          </p:nvSpPr>
          <p:spPr bwMode="auto">
            <a:xfrm>
              <a:off x="2108" y="2711"/>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81" name="Oval 127"/>
            <p:cNvSpPr>
              <a:spLocks noChangeArrowheads="1"/>
            </p:cNvSpPr>
            <p:nvPr/>
          </p:nvSpPr>
          <p:spPr bwMode="auto">
            <a:xfrm>
              <a:off x="2116" y="2778"/>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82" name="Oval 128"/>
            <p:cNvSpPr>
              <a:spLocks noChangeArrowheads="1"/>
            </p:cNvSpPr>
            <p:nvPr/>
          </p:nvSpPr>
          <p:spPr bwMode="auto">
            <a:xfrm>
              <a:off x="2132" y="2838"/>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83" name="Oval 129"/>
            <p:cNvSpPr>
              <a:spLocks noChangeArrowheads="1"/>
            </p:cNvSpPr>
            <p:nvPr/>
          </p:nvSpPr>
          <p:spPr bwMode="auto">
            <a:xfrm>
              <a:off x="1518" y="1630"/>
              <a:ext cx="45" cy="45"/>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684" name="Oval 130"/>
            <p:cNvSpPr>
              <a:spLocks noChangeArrowheads="1"/>
            </p:cNvSpPr>
            <p:nvPr/>
          </p:nvSpPr>
          <p:spPr bwMode="auto">
            <a:xfrm>
              <a:off x="1453" y="1604"/>
              <a:ext cx="45"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685" name="Oval 131"/>
            <p:cNvSpPr>
              <a:spLocks noChangeArrowheads="1"/>
            </p:cNvSpPr>
            <p:nvPr/>
          </p:nvSpPr>
          <p:spPr bwMode="auto">
            <a:xfrm>
              <a:off x="1397" y="1576"/>
              <a:ext cx="45" cy="45"/>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686" name="Oval 132"/>
            <p:cNvSpPr>
              <a:spLocks noChangeArrowheads="1"/>
            </p:cNvSpPr>
            <p:nvPr/>
          </p:nvSpPr>
          <p:spPr bwMode="auto">
            <a:xfrm>
              <a:off x="1278" y="1995"/>
              <a:ext cx="45"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687" name="Oval 133"/>
            <p:cNvSpPr>
              <a:spLocks noChangeArrowheads="1"/>
            </p:cNvSpPr>
            <p:nvPr/>
          </p:nvSpPr>
          <p:spPr bwMode="auto">
            <a:xfrm>
              <a:off x="1315" y="2057"/>
              <a:ext cx="46" cy="45"/>
            </a:xfrm>
            <a:prstGeom prst="ellipse">
              <a:avLst/>
            </a:prstGeom>
            <a:solidFill>
              <a:srgbClr val="FF0000"/>
            </a:solidFill>
            <a:ln w="3175">
              <a:solidFill>
                <a:schemeClr val="tx1"/>
              </a:solidFill>
              <a:round/>
              <a:headEnd/>
              <a:tailEnd/>
            </a:ln>
          </p:spPr>
          <p:txBody>
            <a:bodyPr wrap="none" anchor="ctr"/>
            <a:lstStyle/>
            <a:p>
              <a:endParaRPr lang="en-US"/>
            </a:p>
          </p:txBody>
        </p:sp>
        <p:sp>
          <p:nvSpPr>
            <p:cNvPr id="66688" name="Oval 134"/>
            <p:cNvSpPr>
              <a:spLocks noChangeArrowheads="1"/>
            </p:cNvSpPr>
            <p:nvPr/>
          </p:nvSpPr>
          <p:spPr bwMode="auto">
            <a:xfrm>
              <a:off x="1344" y="2114"/>
              <a:ext cx="45" cy="45"/>
            </a:xfrm>
            <a:prstGeom prst="ellipse">
              <a:avLst/>
            </a:prstGeom>
            <a:solidFill>
              <a:srgbClr val="FF5050"/>
            </a:solidFill>
            <a:ln w="3175">
              <a:solidFill>
                <a:schemeClr val="tx1"/>
              </a:solidFill>
              <a:round/>
              <a:headEnd/>
              <a:tailEnd/>
            </a:ln>
          </p:spPr>
          <p:txBody>
            <a:bodyPr wrap="none" anchor="ctr"/>
            <a:lstStyle/>
            <a:p>
              <a:endParaRPr lang="en-US"/>
            </a:p>
          </p:txBody>
        </p:sp>
        <p:sp>
          <p:nvSpPr>
            <p:cNvPr id="66689" name="Oval 135"/>
            <p:cNvSpPr>
              <a:spLocks noChangeArrowheads="1"/>
            </p:cNvSpPr>
            <p:nvPr/>
          </p:nvSpPr>
          <p:spPr bwMode="auto">
            <a:xfrm>
              <a:off x="1382" y="2165"/>
              <a:ext cx="45" cy="45"/>
            </a:xfrm>
            <a:prstGeom prst="ellipse">
              <a:avLst/>
            </a:prstGeom>
            <a:solidFill>
              <a:srgbClr val="CC0066"/>
            </a:solidFill>
            <a:ln w="3175">
              <a:solidFill>
                <a:schemeClr val="tx1"/>
              </a:solidFill>
              <a:round/>
              <a:headEnd/>
              <a:tailEnd/>
            </a:ln>
          </p:spPr>
          <p:txBody>
            <a:bodyPr wrap="none" anchor="ctr"/>
            <a:lstStyle/>
            <a:p>
              <a:endParaRPr lang="en-US"/>
            </a:p>
          </p:txBody>
        </p:sp>
        <p:sp>
          <p:nvSpPr>
            <p:cNvPr id="66690" name="Oval 136"/>
            <p:cNvSpPr>
              <a:spLocks noChangeArrowheads="1"/>
            </p:cNvSpPr>
            <p:nvPr/>
          </p:nvSpPr>
          <p:spPr bwMode="auto">
            <a:xfrm>
              <a:off x="1416" y="2213"/>
              <a:ext cx="45" cy="45"/>
            </a:xfrm>
            <a:prstGeom prst="ellipse">
              <a:avLst/>
            </a:prstGeom>
            <a:solidFill>
              <a:srgbClr val="D60093"/>
            </a:solidFill>
            <a:ln w="3175">
              <a:solidFill>
                <a:schemeClr val="tx1"/>
              </a:solidFill>
              <a:round/>
              <a:headEnd/>
              <a:tailEnd/>
            </a:ln>
          </p:spPr>
          <p:txBody>
            <a:bodyPr wrap="none" anchor="ctr"/>
            <a:lstStyle/>
            <a:p>
              <a:endParaRPr lang="en-US"/>
            </a:p>
          </p:txBody>
        </p:sp>
        <p:sp>
          <p:nvSpPr>
            <p:cNvPr id="66691" name="Oval 137"/>
            <p:cNvSpPr>
              <a:spLocks noChangeArrowheads="1"/>
            </p:cNvSpPr>
            <p:nvPr/>
          </p:nvSpPr>
          <p:spPr bwMode="auto">
            <a:xfrm>
              <a:off x="1457" y="2270"/>
              <a:ext cx="45" cy="45"/>
            </a:xfrm>
            <a:prstGeom prst="ellipse">
              <a:avLst/>
            </a:prstGeom>
            <a:solidFill>
              <a:srgbClr val="CC3399"/>
            </a:solidFill>
            <a:ln w="3175">
              <a:solidFill>
                <a:schemeClr val="tx1"/>
              </a:solidFill>
              <a:round/>
              <a:headEnd/>
              <a:tailEnd/>
            </a:ln>
          </p:spPr>
          <p:txBody>
            <a:bodyPr wrap="none" anchor="ctr"/>
            <a:lstStyle/>
            <a:p>
              <a:endParaRPr lang="en-US"/>
            </a:p>
          </p:txBody>
        </p:sp>
        <p:sp>
          <p:nvSpPr>
            <p:cNvPr id="66692" name="Oval 138"/>
            <p:cNvSpPr>
              <a:spLocks noChangeArrowheads="1"/>
            </p:cNvSpPr>
            <p:nvPr/>
          </p:nvSpPr>
          <p:spPr bwMode="auto">
            <a:xfrm>
              <a:off x="1500" y="2327"/>
              <a:ext cx="45" cy="45"/>
            </a:xfrm>
            <a:prstGeom prst="ellipse">
              <a:avLst/>
            </a:prstGeom>
            <a:solidFill>
              <a:srgbClr val="CC0099"/>
            </a:solidFill>
            <a:ln w="3175">
              <a:solidFill>
                <a:schemeClr val="tx1"/>
              </a:solidFill>
              <a:round/>
              <a:headEnd/>
              <a:tailEnd/>
            </a:ln>
          </p:spPr>
          <p:txBody>
            <a:bodyPr wrap="none" anchor="ctr"/>
            <a:lstStyle/>
            <a:p>
              <a:endParaRPr lang="en-US"/>
            </a:p>
          </p:txBody>
        </p:sp>
        <p:sp>
          <p:nvSpPr>
            <p:cNvPr id="66693" name="Oval 139"/>
            <p:cNvSpPr>
              <a:spLocks noChangeArrowheads="1"/>
            </p:cNvSpPr>
            <p:nvPr/>
          </p:nvSpPr>
          <p:spPr bwMode="auto">
            <a:xfrm>
              <a:off x="1537" y="2381"/>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94" name="Oval 140"/>
            <p:cNvSpPr>
              <a:spLocks noChangeArrowheads="1"/>
            </p:cNvSpPr>
            <p:nvPr/>
          </p:nvSpPr>
          <p:spPr bwMode="auto">
            <a:xfrm>
              <a:off x="1575" y="2446"/>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95" name="Oval 141"/>
            <p:cNvSpPr>
              <a:spLocks noChangeArrowheads="1"/>
            </p:cNvSpPr>
            <p:nvPr/>
          </p:nvSpPr>
          <p:spPr bwMode="auto">
            <a:xfrm>
              <a:off x="1609" y="2503"/>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96" name="Oval 142"/>
            <p:cNvSpPr>
              <a:spLocks noChangeArrowheads="1"/>
            </p:cNvSpPr>
            <p:nvPr/>
          </p:nvSpPr>
          <p:spPr bwMode="auto">
            <a:xfrm>
              <a:off x="1645" y="2556"/>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97" name="Oval 143"/>
            <p:cNvSpPr>
              <a:spLocks noChangeArrowheads="1"/>
            </p:cNvSpPr>
            <p:nvPr/>
          </p:nvSpPr>
          <p:spPr bwMode="auto">
            <a:xfrm>
              <a:off x="1675" y="2611"/>
              <a:ext cx="46"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98" name="Oval 144"/>
            <p:cNvSpPr>
              <a:spLocks noChangeArrowheads="1"/>
            </p:cNvSpPr>
            <p:nvPr/>
          </p:nvSpPr>
          <p:spPr bwMode="auto">
            <a:xfrm>
              <a:off x="1729" y="2664"/>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699" name="Oval 145"/>
            <p:cNvSpPr>
              <a:spLocks noChangeArrowheads="1"/>
            </p:cNvSpPr>
            <p:nvPr/>
          </p:nvSpPr>
          <p:spPr bwMode="auto">
            <a:xfrm>
              <a:off x="1688" y="2727"/>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00" name="Oval 146"/>
            <p:cNvSpPr>
              <a:spLocks noChangeArrowheads="1"/>
            </p:cNvSpPr>
            <p:nvPr/>
          </p:nvSpPr>
          <p:spPr bwMode="auto">
            <a:xfrm>
              <a:off x="1717" y="2782"/>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01" name="Oval 147"/>
            <p:cNvSpPr>
              <a:spLocks noChangeArrowheads="1"/>
            </p:cNvSpPr>
            <p:nvPr/>
          </p:nvSpPr>
          <p:spPr bwMode="auto">
            <a:xfrm>
              <a:off x="1754" y="2837"/>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02" name="Oval 148"/>
            <p:cNvSpPr>
              <a:spLocks noChangeArrowheads="1"/>
            </p:cNvSpPr>
            <p:nvPr/>
          </p:nvSpPr>
          <p:spPr bwMode="auto">
            <a:xfrm>
              <a:off x="1797" y="2886"/>
              <a:ext cx="46"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03" name="Oval 149"/>
            <p:cNvSpPr>
              <a:spLocks noChangeArrowheads="1"/>
            </p:cNvSpPr>
            <p:nvPr/>
          </p:nvSpPr>
          <p:spPr bwMode="auto">
            <a:xfrm>
              <a:off x="1832" y="2939"/>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04" name="Oval 150"/>
            <p:cNvSpPr>
              <a:spLocks noChangeArrowheads="1"/>
            </p:cNvSpPr>
            <p:nvPr/>
          </p:nvSpPr>
          <p:spPr bwMode="auto">
            <a:xfrm>
              <a:off x="1924" y="3034"/>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05" name="Oval 151"/>
            <p:cNvSpPr>
              <a:spLocks noChangeArrowheads="1"/>
            </p:cNvSpPr>
            <p:nvPr/>
          </p:nvSpPr>
          <p:spPr bwMode="auto">
            <a:xfrm>
              <a:off x="1132" y="1487"/>
              <a:ext cx="45" cy="45"/>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706" name="Oval 152"/>
            <p:cNvSpPr>
              <a:spLocks noChangeArrowheads="1"/>
            </p:cNvSpPr>
            <p:nvPr/>
          </p:nvSpPr>
          <p:spPr bwMode="auto">
            <a:xfrm>
              <a:off x="1197" y="1512"/>
              <a:ext cx="45"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707" name="Oval 153"/>
            <p:cNvSpPr>
              <a:spLocks noChangeArrowheads="1"/>
            </p:cNvSpPr>
            <p:nvPr/>
          </p:nvSpPr>
          <p:spPr bwMode="auto">
            <a:xfrm>
              <a:off x="1268" y="1557"/>
              <a:ext cx="45" cy="45"/>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708" name="Oval 154"/>
            <p:cNvSpPr>
              <a:spLocks noChangeArrowheads="1"/>
            </p:cNvSpPr>
            <p:nvPr/>
          </p:nvSpPr>
          <p:spPr bwMode="auto">
            <a:xfrm>
              <a:off x="1122" y="1421"/>
              <a:ext cx="46" cy="45"/>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709" name="Oval 155"/>
            <p:cNvSpPr>
              <a:spLocks noChangeArrowheads="1"/>
            </p:cNvSpPr>
            <p:nvPr/>
          </p:nvSpPr>
          <p:spPr bwMode="auto">
            <a:xfrm>
              <a:off x="1257" y="1497"/>
              <a:ext cx="45"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710" name="Oval 156"/>
            <p:cNvSpPr>
              <a:spLocks noChangeArrowheads="1"/>
            </p:cNvSpPr>
            <p:nvPr/>
          </p:nvSpPr>
          <p:spPr bwMode="auto">
            <a:xfrm>
              <a:off x="1184" y="1455"/>
              <a:ext cx="45" cy="45"/>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711" name="Oval 157"/>
            <p:cNvSpPr>
              <a:spLocks noChangeArrowheads="1"/>
            </p:cNvSpPr>
            <p:nvPr/>
          </p:nvSpPr>
          <p:spPr bwMode="auto">
            <a:xfrm>
              <a:off x="1336" y="1552"/>
              <a:ext cx="45"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712" name="Oval 158"/>
            <p:cNvSpPr>
              <a:spLocks noChangeArrowheads="1"/>
            </p:cNvSpPr>
            <p:nvPr/>
          </p:nvSpPr>
          <p:spPr bwMode="auto">
            <a:xfrm>
              <a:off x="2120" y="2895"/>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13" name="Oval 159"/>
            <p:cNvSpPr>
              <a:spLocks noChangeArrowheads="1"/>
            </p:cNvSpPr>
            <p:nvPr/>
          </p:nvSpPr>
          <p:spPr bwMode="auto">
            <a:xfrm>
              <a:off x="2191" y="2999"/>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14" name="Oval 160"/>
            <p:cNvSpPr>
              <a:spLocks noChangeArrowheads="1"/>
            </p:cNvSpPr>
            <p:nvPr/>
          </p:nvSpPr>
          <p:spPr bwMode="auto">
            <a:xfrm>
              <a:off x="2214" y="3054"/>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15" name="Oval 161"/>
            <p:cNvSpPr>
              <a:spLocks noChangeArrowheads="1"/>
            </p:cNvSpPr>
            <p:nvPr/>
          </p:nvSpPr>
          <p:spPr bwMode="auto">
            <a:xfrm>
              <a:off x="2199" y="3115"/>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16" name="Oval 162"/>
            <p:cNvSpPr>
              <a:spLocks noChangeArrowheads="1"/>
            </p:cNvSpPr>
            <p:nvPr/>
          </p:nvSpPr>
          <p:spPr bwMode="auto">
            <a:xfrm>
              <a:off x="2256" y="3126"/>
              <a:ext cx="46"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17" name="Oval 163"/>
            <p:cNvSpPr>
              <a:spLocks noChangeArrowheads="1"/>
            </p:cNvSpPr>
            <p:nvPr/>
          </p:nvSpPr>
          <p:spPr bwMode="auto">
            <a:xfrm>
              <a:off x="2214" y="3181"/>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18" name="Oval 164"/>
            <p:cNvSpPr>
              <a:spLocks noChangeArrowheads="1"/>
            </p:cNvSpPr>
            <p:nvPr/>
          </p:nvSpPr>
          <p:spPr bwMode="auto">
            <a:xfrm>
              <a:off x="2247" y="3249"/>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19" name="Oval 165"/>
            <p:cNvSpPr>
              <a:spLocks noChangeArrowheads="1"/>
            </p:cNvSpPr>
            <p:nvPr/>
          </p:nvSpPr>
          <p:spPr bwMode="auto">
            <a:xfrm>
              <a:off x="2295" y="3300"/>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20" name="Oval 166"/>
            <p:cNvSpPr>
              <a:spLocks noChangeArrowheads="1"/>
            </p:cNvSpPr>
            <p:nvPr/>
          </p:nvSpPr>
          <p:spPr bwMode="auto">
            <a:xfrm>
              <a:off x="2326" y="3351"/>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21" name="Oval 167"/>
            <p:cNvSpPr>
              <a:spLocks noChangeArrowheads="1"/>
            </p:cNvSpPr>
            <p:nvPr/>
          </p:nvSpPr>
          <p:spPr bwMode="auto">
            <a:xfrm>
              <a:off x="2358" y="3399"/>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22" name="Oval 168"/>
            <p:cNvSpPr>
              <a:spLocks noChangeArrowheads="1"/>
            </p:cNvSpPr>
            <p:nvPr/>
          </p:nvSpPr>
          <p:spPr bwMode="auto">
            <a:xfrm>
              <a:off x="2278" y="3177"/>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23" name="Oval 169"/>
            <p:cNvSpPr>
              <a:spLocks noChangeArrowheads="1"/>
            </p:cNvSpPr>
            <p:nvPr/>
          </p:nvSpPr>
          <p:spPr bwMode="auto">
            <a:xfrm>
              <a:off x="2316" y="3232"/>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24" name="Oval 170"/>
            <p:cNvSpPr>
              <a:spLocks noChangeArrowheads="1"/>
            </p:cNvSpPr>
            <p:nvPr/>
          </p:nvSpPr>
          <p:spPr bwMode="auto">
            <a:xfrm>
              <a:off x="2356" y="3281"/>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25" name="Oval 171"/>
            <p:cNvSpPr>
              <a:spLocks noChangeArrowheads="1"/>
            </p:cNvSpPr>
            <p:nvPr/>
          </p:nvSpPr>
          <p:spPr bwMode="auto">
            <a:xfrm>
              <a:off x="2399" y="3334"/>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26" name="Oval 172"/>
            <p:cNvSpPr>
              <a:spLocks noChangeArrowheads="1"/>
            </p:cNvSpPr>
            <p:nvPr/>
          </p:nvSpPr>
          <p:spPr bwMode="auto">
            <a:xfrm>
              <a:off x="989" y="1377"/>
              <a:ext cx="45"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727" name="Oval 173"/>
            <p:cNvSpPr>
              <a:spLocks noChangeArrowheads="1"/>
            </p:cNvSpPr>
            <p:nvPr/>
          </p:nvSpPr>
          <p:spPr bwMode="auto">
            <a:xfrm>
              <a:off x="1016" y="1432"/>
              <a:ext cx="45"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728" name="Oval 174"/>
            <p:cNvSpPr>
              <a:spLocks noChangeArrowheads="1"/>
            </p:cNvSpPr>
            <p:nvPr/>
          </p:nvSpPr>
          <p:spPr bwMode="auto">
            <a:xfrm>
              <a:off x="1033" y="1494"/>
              <a:ext cx="45" cy="45"/>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729" name="Oval 175"/>
            <p:cNvSpPr>
              <a:spLocks noChangeArrowheads="1"/>
            </p:cNvSpPr>
            <p:nvPr/>
          </p:nvSpPr>
          <p:spPr bwMode="auto">
            <a:xfrm>
              <a:off x="1079" y="1322"/>
              <a:ext cx="45" cy="44"/>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730" name="Oval 176"/>
            <p:cNvSpPr>
              <a:spLocks noChangeArrowheads="1"/>
            </p:cNvSpPr>
            <p:nvPr/>
          </p:nvSpPr>
          <p:spPr bwMode="auto">
            <a:xfrm>
              <a:off x="1116" y="1369"/>
              <a:ext cx="45" cy="45"/>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731" name="Oval 177"/>
            <p:cNvSpPr>
              <a:spLocks noChangeArrowheads="1"/>
            </p:cNvSpPr>
            <p:nvPr/>
          </p:nvSpPr>
          <p:spPr bwMode="auto">
            <a:xfrm>
              <a:off x="1104" y="1574"/>
              <a:ext cx="45" cy="45"/>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732" name="Oval 178"/>
            <p:cNvSpPr>
              <a:spLocks noChangeArrowheads="1"/>
            </p:cNvSpPr>
            <p:nvPr/>
          </p:nvSpPr>
          <p:spPr bwMode="auto">
            <a:xfrm>
              <a:off x="1056" y="1557"/>
              <a:ext cx="45" cy="45"/>
            </a:xfrm>
            <a:prstGeom prst="ellipse">
              <a:avLst/>
            </a:prstGeom>
            <a:solidFill>
              <a:schemeClr val="hlink"/>
            </a:solidFill>
            <a:ln w="3175">
              <a:solidFill>
                <a:schemeClr val="tx1"/>
              </a:solidFill>
              <a:round/>
              <a:headEnd/>
              <a:tailEnd/>
            </a:ln>
          </p:spPr>
          <p:txBody>
            <a:bodyPr wrap="none" anchor="ctr"/>
            <a:lstStyle/>
            <a:p>
              <a:endParaRPr lang="en-US"/>
            </a:p>
          </p:txBody>
        </p:sp>
        <p:sp>
          <p:nvSpPr>
            <p:cNvPr id="66733" name="Oval 179"/>
            <p:cNvSpPr>
              <a:spLocks noChangeArrowheads="1"/>
            </p:cNvSpPr>
            <p:nvPr/>
          </p:nvSpPr>
          <p:spPr bwMode="auto">
            <a:xfrm>
              <a:off x="1411" y="2783"/>
              <a:ext cx="46"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34" name="Oval 180"/>
            <p:cNvSpPr>
              <a:spLocks noChangeArrowheads="1"/>
            </p:cNvSpPr>
            <p:nvPr/>
          </p:nvSpPr>
          <p:spPr bwMode="auto">
            <a:xfrm>
              <a:off x="1446" y="2829"/>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35" name="Oval 181"/>
            <p:cNvSpPr>
              <a:spLocks noChangeArrowheads="1"/>
            </p:cNvSpPr>
            <p:nvPr/>
          </p:nvSpPr>
          <p:spPr bwMode="auto">
            <a:xfrm>
              <a:off x="1494" y="2861"/>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36" name="Oval 182"/>
            <p:cNvSpPr>
              <a:spLocks noChangeArrowheads="1"/>
            </p:cNvSpPr>
            <p:nvPr/>
          </p:nvSpPr>
          <p:spPr bwMode="auto">
            <a:xfrm>
              <a:off x="1544" y="2897"/>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37" name="Oval 183"/>
            <p:cNvSpPr>
              <a:spLocks noChangeArrowheads="1"/>
            </p:cNvSpPr>
            <p:nvPr/>
          </p:nvSpPr>
          <p:spPr bwMode="auto">
            <a:xfrm>
              <a:off x="1584" y="2929"/>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38" name="Oval 184"/>
            <p:cNvSpPr>
              <a:spLocks noChangeArrowheads="1"/>
            </p:cNvSpPr>
            <p:nvPr/>
          </p:nvSpPr>
          <p:spPr bwMode="auto">
            <a:xfrm>
              <a:off x="1631" y="2967"/>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39" name="Oval 185"/>
            <p:cNvSpPr>
              <a:spLocks noChangeArrowheads="1"/>
            </p:cNvSpPr>
            <p:nvPr/>
          </p:nvSpPr>
          <p:spPr bwMode="auto">
            <a:xfrm>
              <a:off x="1681" y="3009"/>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40" name="Oval 186"/>
            <p:cNvSpPr>
              <a:spLocks noChangeArrowheads="1"/>
            </p:cNvSpPr>
            <p:nvPr/>
          </p:nvSpPr>
          <p:spPr bwMode="auto">
            <a:xfrm>
              <a:off x="1725" y="3043"/>
              <a:ext cx="46"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41" name="Oval 187"/>
            <p:cNvSpPr>
              <a:spLocks noChangeArrowheads="1"/>
            </p:cNvSpPr>
            <p:nvPr/>
          </p:nvSpPr>
          <p:spPr bwMode="auto">
            <a:xfrm>
              <a:off x="1789" y="3060"/>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42" name="Oval 188"/>
            <p:cNvSpPr>
              <a:spLocks noChangeArrowheads="1"/>
            </p:cNvSpPr>
            <p:nvPr/>
          </p:nvSpPr>
          <p:spPr bwMode="auto">
            <a:xfrm>
              <a:off x="1489" y="2791"/>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43" name="Oval 189"/>
            <p:cNvSpPr>
              <a:spLocks noChangeArrowheads="1"/>
            </p:cNvSpPr>
            <p:nvPr/>
          </p:nvSpPr>
          <p:spPr bwMode="auto">
            <a:xfrm>
              <a:off x="1541" y="2823"/>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44" name="Oval 190"/>
            <p:cNvSpPr>
              <a:spLocks noChangeArrowheads="1"/>
            </p:cNvSpPr>
            <p:nvPr/>
          </p:nvSpPr>
          <p:spPr bwMode="auto">
            <a:xfrm>
              <a:off x="1593" y="2874"/>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45" name="Oval 191"/>
            <p:cNvSpPr>
              <a:spLocks noChangeArrowheads="1"/>
            </p:cNvSpPr>
            <p:nvPr/>
          </p:nvSpPr>
          <p:spPr bwMode="auto">
            <a:xfrm>
              <a:off x="1635" y="2916"/>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46" name="Oval 192"/>
            <p:cNvSpPr>
              <a:spLocks noChangeArrowheads="1"/>
            </p:cNvSpPr>
            <p:nvPr/>
          </p:nvSpPr>
          <p:spPr bwMode="auto">
            <a:xfrm>
              <a:off x="1685" y="2954"/>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47" name="Oval 193"/>
            <p:cNvSpPr>
              <a:spLocks noChangeArrowheads="1"/>
            </p:cNvSpPr>
            <p:nvPr/>
          </p:nvSpPr>
          <p:spPr bwMode="auto">
            <a:xfrm>
              <a:off x="1733" y="2990"/>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48" name="Oval 194"/>
            <p:cNvSpPr>
              <a:spLocks noChangeArrowheads="1"/>
            </p:cNvSpPr>
            <p:nvPr/>
          </p:nvSpPr>
          <p:spPr bwMode="auto">
            <a:xfrm>
              <a:off x="1674" y="2672"/>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49" name="Oval 195"/>
            <p:cNvSpPr>
              <a:spLocks noChangeArrowheads="1"/>
            </p:cNvSpPr>
            <p:nvPr/>
          </p:nvSpPr>
          <p:spPr bwMode="auto">
            <a:xfrm>
              <a:off x="1876" y="2986"/>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50" name="Oval 196"/>
            <p:cNvSpPr>
              <a:spLocks noChangeArrowheads="1"/>
            </p:cNvSpPr>
            <p:nvPr/>
          </p:nvSpPr>
          <p:spPr bwMode="auto">
            <a:xfrm>
              <a:off x="1746" y="2723"/>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51" name="Oval 197"/>
            <p:cNvSpPr>
              <a:spLocks noChangeArrowheads="1"/>
            </p:cNvSpPr>
            <p:nvPr/>
          </p:nvSpPr>
          <p:spPr bwMode="auto">
            <a:xfrm>
              <a:off x="1772" y="2781"/>
              <a:ext cx="46"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52" name="Oval 198"/>
            <p:cNvSpPr>
              <a:spLocks noChangeArrowheads="1"/>
            </p:cNvSpPr>
            <p:nvPr/>
          </p:nvSpPr>
          <p:spPr bwMode="auto">
            <a:xfrm>
              <a:off x="1809" y="2829"/>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53" name="Oval 199"/>
            <p:cNvSpPr>
              <a:spLocks noChangeArrowheads="1"/>
            </p:cNvSpPr>
            <p:nvPr/>
          </p:nvSpPr>
          <p:spPr bwMode="auto">
            <a:xfrm>
              <a:off x="1849" y="2886"/>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54" name="Oval 200"/>
            <p:cNvSpPr>
              <a:spLocks noChangeArrowheads="1"/>
            </p:cNvSpPr>
            <p:nvPr/>
          </p:nvSpPr>
          <p:spPr bwMode="auto">
            <a:xfrm>
              <a:off x="1897" y="2923"/>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55" name="Oval 201"/>
            <p:cNvSpPr>
              <a:spLocks noChangeArrowheads="1"/>
            </p:cNvSpPr>
            <p:nvPr/>
          </p:nvSpPr>
          <p:spPr bwMode="auto">
            <a:xfrm>
              <a:off x="1782" y="2687"/>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56" name="Oval 202"/>
            <p:cNvSpPr>
              <a:spLocks noChangeArrowheads="1"/>
            </p:cNvSpPr>
            <p:nvPr/>
          </p:nvSpPr>
          <p:spPr bwMode="auto">
            <a:xfrm>
              <a:off x="1809" y="2736"/>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57" name="Oval 203"/>
            <p:cNvSpPr>
              <a:spLocks noChangeArrowheads="1"/>
            </p:cNvSpPr>
            <p:nvPr/>
          </p:nvSpPr>
          <p:spPr bwMode="auto">
            <a:xfrm>
              <a:off x="1840" y="2787"/>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58" name="Oval 204"/>
            <p:cNvSpPr>
              <a:spLocks noChangeArrowheads="1"/>
            </p:cNvSpPr>
            <p:nvPr/>
          </p:nvSpPr>
          <p:spPr bwMode="auto">
            <a:xfrm>
              <a:off x="1867" y="2836"/>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59" name="Oval 205"/>
            <p:cNvSpPr>
              <a:spLocks noChangeArrowheads="1"/>
            </p:cNvSpPr>
            <p:nvPr/>
          </p:nvSpPr>
          <p:spPr bwMode="auto">
            <a:xfrm>
              <a:off x="1934" y="2976"/>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60" name="Oval 206"/>
            <p:cNvSpPr>
              <a:spLocks noChangeArrowheads="1"/>
            </p:cNvSpPr>
            <p:nvPr/>
          </p:nvSpPr>
          <p:spPr bwMode="auto">
            <a:xfrm>
              <a:off x="1978" y="3028"/>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61" name="Oval 207"/>
            <p:cNvSpPr>
              <a:spLocks noChangeArrowheads="1"/>
            </p:cNvSpPr>
            <p:nvPr/>
          </p:nvSpPr>
          <p:spPr bwMode="auto">
            <a:xfrm>
              <a:off x="1815" y="3141"/>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62" name="Oval 208"/>
            <p:cNvSpPr>
              <a:spLocks noChangeArrowheads="1"/>
            </p:cNvSpPr>
            <p:nvPr/>
          </p:nvSpPr>
          <p:spPr bwMode="auto">
            <a:xfrm>
              <a:off x="1844" y="3086"/>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63" name="Oval 209"/>
            <p:cNvSpPr>
              <a:spLocks noChangeArrowheads="1"/>
            </p:cNvSpPr>
            <p:nvPr/>
          </p:nvSpPr>
          <p:spPr bwMode="auto">
            <a:xfrm>
              <a:off x="1867" y="3168"/>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64" name="Oval 210"/>
            <p:cNvSpPr>
              <a:spLocks noChangeArrowheads="1"/>
            </p:cNvSpPr>
            <p:nvPr/>
          </p:nvSpPr>
          <p:spPr bwMode="auto">
            <a:xfrm>
              <a:off x="1895" y="3109"/>
              <a:ext cx="46"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65" name="Oval 211"/>
            <p:cNvSpPr>
              <a:spLocks noChangeArrowheads="1"/>
            </p:cNvSpPr>
            <p:nvPr/>
          </p:nvSpPr>
          <p:spPr bwMode="auto">
            <a:xfrm>
              <a:off x="2021" y="3068"/>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66" name="Oval 212"/>
            <p:cNvSpPr>
              <a:spLocks noChangeArrowheads="1"/>
            </p:cNvSpPr>
            <p:nvPr/>
          </p:nvSpPr>
          <p:spPr bwMode="auto">
            <a:xfrm>
              <a:off x="2075" y="3106"/>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67" name="Oval 213"/>
            <p:cNvSpPr>
              <a:spLocks noChangeArrowheads="1"/>
            </p:cNvSpPr>
            <p:nvPr/>
          </p:nvSpPr>
          <p:spPr bwMode="auto">
            <a:xfrm>
              <a:off x="2125" y="3144"/>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68" name="Oval 214"/>
            <p:cNvSpPr>
              <a:spLocks noChangeArrowheads="1"/>
            </p:cNvSpPr>
            <p:nvPr/>
          </p:nvSpPr>
          <p:spPr bwMode="auto">
            <a:xfrm>
              <a:off x="1925" y="3195"/>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69" name="Oval 215"/>
            <p:cNvSpPr>
              <a:spLocks noChangeArrowheads="1"/>
            </p:cNvSpPr>
            <p:nvPr/>
          </p:nvSpPr>
          <p:spPr bwMode="auto">
            <a:xfrm>
              <a:off x="1944" y="3144"/>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70" name="Oval 216"/>
            <p:cNvSpPr>
              <a:spLocks noChangeArrowheads="1"/>
            </p:cNvSpPr>
            <p:nvPr/>
          </p:nvSpPr>
          <p:spPr bwMode="auto">
            <a:xfrm>
              <a:off x="1981" y="3223"/>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71" name="Oval 217"/>
            <p:cNvSpPr>
              <a:spLocks noChangeArrowheads="1"/>
            </p:cNvSpPr>
            <p:nvPr/>
          </p:nvSpPr>
          <p:spPr bwMode="auto">
            <a:xfrm>
              <a:off x="2013" y="3184"/>
              <a:ext cx="46"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72" name="Oval 218"/>
            <p:cNvSpPr>
              <a:spLocks noChangeArrowheads="1"/>
            </p:cNvSpPr>
            <p:nvPr/>
          </p:nvSpPr>
          <p:spPr bwMode="auto">
            <a:xfrm>
              <a:off x="2027" y="3263"/>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73" name="Oval 219"/>
            <p:cNvSpPr>
              <a:spLocks noChangeArrowheads="1"/>
            </p:cNvSpPr>
            <p:nvPr/>
          </p:nvSpPr>
          <p:spPr bwMode="auto">
            <a:xfrm>
              <a:off x="2069" y="3314"/>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74" name="Oval 220"/>
            <p:cNvSpPr>
              <a:spLocks noChangeArrowheads="1"/>
            </p:cNvSpPr>
            <p:nvPr/>
          </p:nvSpPr>
          <p:spPr bwMode="auto">
            <a:xfrm>
              <a:off x="2113" y="3358"/>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75" name="Oval 221"/>
            <p:cNvSpPr>
              <a:spLocks noChangeArrowheads="1"/>
            </p:cNvSpPr>
            <p:nvPr/>
          </p:nvSpPr>
          <p:spPr bwMode="auto">
            <a:xfrm>
              <a:off x="2156" y="3401"/>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76" name="Oval 222"/>
            <p:cNvSpPr>
              <a:spLocks noChangeArrowheads="1"/>
            </p:cNvSpPr>
            <p:nvPr/>
          </p:nvSpPr>
          <p:spPr bwMode="auto">
            <a:xfrm>
              <a:off x="2204" y="3441"/>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77" name="Oval 223"/>
            <p:cNvSpPr>
              <a:spLocks noChangeArrowheads="1"/>
            </p:cNvSpPr>
            <p:nvPr/>
          </p:nvSpPr>
          <p:spPr bwMode="auto">
            <a:xfrm>
              <a:off x="2246" y="3483"/>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78" name="Oval 224"/>
            <p:cNvSpPr>
              <a:spLocks noChangeArrowheads="1"/>
            </p:cNvSpPr>
            <p:nvPr/>
          </p:nvSpPr>
          <p:spPr bwMode="auto">
            <a:xfrm>
              <a:off x="2288" y="3532"/>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79" name="Oval 225"/>
            <p:cNvSpPr>
              <a:spLocks noChangeArrowheads="1"/>
            </p:cNvSpPr>
            <p:nvPr/>
          </p:nvSpPr>
          <p:spPr bwMode="auto">
            <a:xfrm>
              <a:off x="2065" y="3222"/>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80" name="Oval 226"/>
            <p:cNvSpPr>
              <a:spLocks noChangeArrowheads="1"/>
            </p:cNvSpPr>
            <p:nvPr/>
          </p:nvSpPr>
          <p:spPr bwMode="auto">
            <a:xfrm>
              <a:off x="2111" y="3265"/>
              <a:ext cx="46"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81" name="Oval 227"/>
            <p:cNvSpPr>
              <a:spLocks noChangeArrowheads="1"/>
            </p:cNvSpPr>
            <p:nvPr/>
          </p:nvSpPr>
          <p:spPr bwMode="auto">
            <a:xfrm>
              <a:off x="2156" y="3312"/>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82" name="Oval 228"/>
            <p:cNvSpPr>
              <a:spLocks noChangeArrowheads="1"/>
            </p:cNvSpPr>
            <p:nvPr/>
          </p:nvSpPr>
          <p:spPr bwMode="auto">
            <a:xfrm>
              <a:off x="2200" y="3358"/>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83" name="Oval 229"/>
            <p:cNvSpPr>
              <a:spLocks noChangeArrowheads="1"/>
            </p:cNvSpPr>
            <p:nvPr/>
          </p:nvSpPr>
          <p:spPr bwMode="auto">
            <a:xfrm>
              <a:off x="2240" y="3400"/>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84" name="Oval 230"/>
            <p:cNvSpPr>
              <a:spLocks noChangeArrowheads="1"/>
            </p:cNvSpPr>
            <p:nvPr/>
          </p:nvSpPr>
          <p:spPr bwMode="auto">
            <a:xfrm>
              <a:off x="2321" y="3474"/>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85" name="Oval 231"/>
            <p:cNvSpPr>
              <a:spLocks noChangeArrowheads="1"/>
            </p:cNvSpPr>
            <p:nvPr/>
          </p:nvSpPr>
          <p:spPr bwMode="auto">
            <a:xfrm>
              <a:off x="2130" y="2993"/>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86" name="Oval 232"/>
            <p:cNvSpPr>
              <a:spLocks noChangeArrowheads="1"/>
            </p:cNvSpPr>
            <p:nvPr/>
          </p:nvSpPr>
          <p:spPr bwMode="auto">
            <a:xfrm>
              <a:off x="1901" y="2497"/>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87" name="Oval 233"/>
            <p:cNvSpPr>
              <a:spLocks noChangeArrowheads="1"/>
            </p:cNvSpPr>
            <p:nvPr/>
          </p:nvSpPr>
          <p:spPr bwMode="auto">
            <a:xfrm>
              <a:off x="1922" y="2545"/>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88" name="Oval 234"/>
            <p:cNvSpPr>
              <a:spLocks noChangeArrowheads="1"/>
            </p:cNvSpPr>
            <p:nvPr/>
          </p:nvSpPr>
          <p:spPr bwMode="auto">
            <a:xfrm>
              <a:off x="1961" y="2602"/>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89" name="Oval 235"/>
            <p:cNvSpPr>
              <a:spLocks noChangeArrowheads="1"/>
            </p:cNvSpPr>
            <p:nvPr/>
          </p:nvSpPr>
          <p:spPr bwMode="auto">
            <a:xfrm>
              <a:off x="1997" y="2660"/>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90" name="Oval 236"/>
            <p:cNvSpPr>
              <a:spLocks noChangeArrowheads="1"/>
            </p:cNvSpPr>
            <p:nvPr/>
          </p:nvSpPr>
          <p:spPr bwMode="auto">
            <a:xfrm>
              <a:off x="2028" y="2721"/>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91" name="Oval 237"/>
            <p:cNvSpPr>
              <a:spLocks noChangeArrowheads="1"/>
            </p:cNvSpPr>
            <p:nvPr/>
          </p:nvSpPr>
          <p:spPr bwMode="auto">
            <a:xfrm>
              <a:off x="2057" y="2781"/>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92" name="Oval 238"/>
            <p:cNvSpPr>
              <a:spLocks noChangeArrowheads="1"/>
            </p:cNvSpPr>
            <p:nvPr/>
          </p:nvSpPr>
          <p:spPr bwMode="auto">
            <a:xfrm>
              <a:off x="2080" y="2831"/>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93" name="Oval 239"/>
            <p:cNvSpPr>
              <a:spLocks noChangeArrowheads="1"/>
            </p:cNvSpPr>
            <p:nvPr/>
          </p:nvSpPr>
          <p:spPr bwMode="auto">
            <a:xfrm>
              <a:off x="2168" y="2933"/>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94" name="Oval 240"/>
            <p:cNvSpPr>
              <a:spLocks noChangeArrowheads="1"/>
            </p:cNvSpPr>
            <p:nvPr/>
          </p:nvSpPr>
          <p:spPr bwMode="auto">
            <a:xfrm>
              <a:off x="2120" y="2471"/>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95" name="Oval 241"/>
            <p:cNvSpPr>
              <a:spLocks noChangeArrowheads="1"/>
            </p:cNvSpPr>
            <p:nvPr/>
          </p:nvSpPr>
          <p:spPr bwMode="auto">
            <a:xfrm>
              <a:off x="2135" y="2531"/>
              <a:ext cx="46"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96" name="Oval 242"/>
            <p:cNvSpPr>
              <a:spLocks noChangeArrowheads="1"/>
            </p:cNvSpPr>
            <p:nvPr/>
          </p:nvSpPr>
          <p:spPr bwMode="auto">
            <a:xfrm>
              <a:off x="2141" y="2594"/>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97" name="Oval 243"/>
            <p:cNvSpPr>
              <a:spLocks noChangeArrowheads="1"/>
            </p:cNvSpPr>
            <p:nvPr/>
          </p:nvSpPr>
          <p:spPr bwMode="auto">
            <a:xfrm>
              <a:off x="2149" y="2662"/>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98" name="Oval 244"/>
            <p:cNvSpPr>
              <a:spLocks noChangeArrowheads="1"/>
            </p:cNvSpPr>
            <p:nvPr/>
          </p:nvSpPr>
          <p:spPr bwMode="auto">
            <a:xfrm>
              <a:off x="2160" y="2728"/>
              <a:ext cx="46"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799" name="Oval 245"/>
            <p:cNvSpPr>
              <a:spLocks noChangeArrowheads="1"/>
            </p:cNvSpPr>
            <p:nvPr/>
          </p:nvSpPr>
          <p:spPr bwMode="auto">
            <a:xfrm>
              <a:off x="2170" y="2791"/>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800" name="Oval 246"/>
            <p:cNvSpPr>
              <a:spLocks noChangeArrowheads="1"/>
            </p:cNvSpPr>
            <p:nvPr/>
          </p:nvSpPr>
          <p:spPr bwMode="auto">
            <a:xfrm>
              <a:off x="2176" y="2868"/>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801" name="Oval 247"/>
            <p:cNvSpPr>
              <a:spLocks noChangeArrowheads="1"/>
            </p:cNvSpPr>
            <p:nvPr/>
          </p:nvSpPr>
          <p:spPr bwMode="auto">
            <a:xfrm>
              <a:off x="2216" y="2904"/>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802" name="Oval 248"/>
            <p:cNvSpPr>
              <a:spLocks noChangeArrowheads="1"/>
            </p:cNvSpPr>
            <p:nvPr/>
          </p:nvSpPr>
          <p:spPr bwMode="auto">
            <a:xfrm>
              <a:off x="2220" y="2840"/>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803" name="Oval 249"/>
            <p:cNvSpPr>
              <a:spLocks noChangeArrowheads="1"/>
            </p:cNvSpPr>
            <p:nvPr/>
          </p:nvSpPr>
          <p:spPr bwMode="auto">
            <a:xfrm>
              <a:off x="2231" y="2961"/>
              <a:ext cx="46"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804" name="Oval 250"/>
            <p:cNvSpPr>
              <a:spLocks noChangeArrowheads="1"/>
            </p:cNvSpPr>
            <p:nvPr/>
          </p:nvSpPr>
          <p:spPr bwMode="auto">
            <a:xfrm>
              <a:off x="2256" y="3018"/>
              <a:ext cx="46"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805" name="Oval 251"/>
            <p:cNvSpPr>
              <a:spLocks noChangeArrowheads="1"/>
            </p:cNvSpPr>
            <p:nvPr/>
          </p:nvSpPr>
          <p:spPr bwMode="auto">
            <a:xfrm>
              <a:off x="2285" y="3077"/>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806" name="Oval 252"/>
            <p:cNvSpPr>
              <a:spLocks noChangeArrowheads="1"/>
            </p:cNvSpPr>
            <p:nvPr/>
          </p:nvSpPr>
          <p:spPr bwMode="auto">
            <a:xfrm>
              <a:off x="2314" y="3135"/>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807" name="Oval 253"/>
            <p:cNvSpPr>
              <a:spLocks noChangeArrowheads="1"/>
            </p:cNvSpPr>
            <p:nvPr/>
          </p:nvSpPr>
          <p:spPr bwMode="auto">
            <a:xfrm>
              <a:off x="2352" y="3187"/>
              <a:ext cx="46"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808" name="Oval 254"/>
            <p:cNvSpPr>
              <a:spLocks noChangeArrowheads="1"/>
            </p:cNvSpPr>
            <p:nvPr/>
          </p:nvSpPr>
          <p:spPr bwMode="auto">
            <a:xfrm>
              <a:off x="2397" y="3241"/>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809" name="Oval 255"/>
            <p:cNvSpPr>
              <a:spLocks noChangeArrowheads="1"/>
            </p:cNvSpPr>
            <p:nvPr/>
          </p:nvSpPr>
          <p:spPr bwMode="auto">
            <a:xfrm>
              <a:off x="2439" y="3294"/>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810" name="Oval 256"/>
            <p:cNvSpPr>
              <a:spLocks noChangeArrowheads="1"/>
            </p:cNvSpPr>
            <p:nvPr/>
          </p:nvSpPr>
          <p:spPr bwMode="auto">
            <a:xfrm>
              <a:off x="2423" y="3393"/>
              <a:ext cx="46"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811" name="Oval 257"/>
            <p:cNvSpPr>
              <a:spLocks noChangeArrowheads="1"/>
            </p:cNvSpPr>
            <p:nvPr/>
          </p:nvSpPr>
          <p:spPr bwMode="auto">
            <a:xfrm>
              <a:off x="2468" y="3359"/>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812" name="Oval 258"/>
            <p:cNvSpPr>
              <a:spLocks noChangeArrowheads="1"/>
            </p:cNvSpPr>
            <p:nvPr/>
          </p:nvSpPr>
          <p:spPr bwMode="auto">
            <a:xfrm>
              <a:off x="2264" y="2923"/>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813" name="Oval 259"/>
            <p:cNvSpPr>
              <a:spLocks noChangeArrowheads="1"/>
            </p:cNvSpPr>
            <p:nvPr/>
          </p:nvSpPr>
          <p:spPr bwMode="auto">
            <a:xfrm>
              <a:off x="2289" y="2971"/>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814" name="Oval 260"/>
            <p:cNvSpPr>
              <a:spLocks noChangeArrowheads="1"/>
            </p:cNvSpPr>
            <p:nvPr/>
          </p:nvSpPr>
          <p:spPr bwMode="auto">
            <a:xfrm>
              <a:off x="2318" y="3026"/>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815" name="Oval 261"/>
            <p:cNvSpPr>
              <a:spLocks noChangeArrowheads="1"/>
            </p:cNvSpPr>
            <p:nvPr/>
          </p:nvSpPr>
          <p:spPr bwMode="auto">
            <a:xfrm>
              <a:off x="2352" y="3082"/>
              <a:ext cx="46"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816" name="Oval 262"/>
            <p:cNvSpPr>
              <a:spLocks noChangeArrowheads="1"/>
            </p:cNvSpPr>
            <p:nvPr/>
          </p:nvSpPr>
          <p:spPr bwMode="auto">
            <a:xfrm>
              <a:off x="2387" y="3134"/>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817" name="Oval 263"/>
            <p:cNvSpPr>
              <a:spLocks noChangeArrowheads="1"/>
            </p:cNvSpPr>
            <p:nvPr/>
          </p:nvSpPr>
          <p:spPr bwMode="auto">
            <a:xfrm>
              <a:off x="2423" y="3185"/>
              <a:ext cx="46"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818" name="Oval 264"/>
            <p:cNvSpPr>
              <a:spLocks noChangeArrowheads="1"/>
            </p:cNvSpPr>
            <p:nvPr/>
          </p:nvSpPr>
          <p:spPr bwMode="auto">
            <a:xfrm>
              <a:off x="2456" y="3238"/>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819" name="Oval 265"/>
            <p:cNvSpPr>
              <a:spLocks noChangeArrowheads="1"/>
            </p:cNvSpPr>
            <p:nvPr/>
          </p:nvSpPr>
          <p:spPr bwMode="auto">
            <a:xfrm>
              <a:off x="2502" y="3298"/>
              <a:ext cx="45" cy="45"/>
            </a:xfrm>
            <a:prstGeom prst="ellipse">
              <a:avLst/>
            </a:prstGeom>
            <a:solidFill>
              <a:srgbClr val="CC00FF"/>
            </a:solidFill>
            <a:ln w="3175">
              <a:solidFill>
                <a:schemeClr val="tx1"/>
              </a:solidFill>
              <a:round/>
              <a:headEnd/>
              <a:tailEnd/>
            </a:ln>
          </p:spPr>
          <p:txBody>
            <a:bodyPr wrap="none" anchor="ctr"/>
            <a:lstStyle/>
            <a:p>
              <a:endParaRPr lang="en-US"/>
            </a:p>
          </p:txBody>
        </p:sp>
        <p:sp>
          <p:nvSpPr>
            <p:cNvPr id="66820" name="Oval 266"/>
            <p:cNvSpPr>
              <a:spLocks noChangeArrowheads="1"/>
            </p:cNvSpPr>
            <p:nvPr/>
          </p:nvSpPr>
          <p:spPr bwMode="auto">
            <a:xfrm>
              <a:off x="2533" y="3357"/>
              <a:ext cx="45" cy="44"/>
            </a:xfrm>
            <a:prstGeom prst="ellipse">
              <a:avLst/>
            </a:prstGeom>
            <a:solidFill>
              <a:srgbClr val="CC00FF"/>
            </a:solidFill>
            <a:ln w="3175">
              <a:solidFill>
                <a:schemeClr val="tx1"/>
              </a:solidFill>
              <a:round/>
              <a:headEnd/>
              <a:tailEnd/>
            </a:ln>
          </p:spPr>
          <p:txBody>
            <a:bodyPr wrap="none" anchor="ctr"/>
            <a:lstStyle/>
            <a:p>
              <a:endParaRPr lang="en-US"/>
            </a:p>
          </p:txBody>
        </p:sp>
        <p:sp>
          <p:nvSpPr>
            <p:cNvPr id="66821" name="AutoShape 267"/>
            <p:cNvSpPr>
              <a:spLocks noChangeArrowheads="1"/>
            </p:cNvSpPr>
            <p:nvPr/>
          </p:nvSpPr>
          <p:spPr bwMode="auto">
            <a:xfrm rot="3508171">
              <a:off x="545" y="655"/>
              <a:ext cx="355" cy="294"/>
            </a:xfrm>
            <a:prstGeom prst="rightArrow">
              <a:avLst>
                <a:gd name="adj1" fmla="val 49676"/>
                <a:gd name="adj2" fmla="val 63113"/>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6822" name="AutoShape 268"/>
            <p:cNvSpPr>
              <a:spLocks noChangeArrowheads="1"/>
            </p:cNvSpPr>
            <p:nvPr/>
          </p:nvSpPr>
          <p:spPr bwMode="auto">
            <a:xfrm rot="3195779">
              <a:off x="2394" y="3518"/>
              <a:ext cx="355" cy="294"/>
            </a:xfrm>
            <a:prstGeom prst="rightArrow">
              <a:avLst>
                <a:gd name="adj1" fmla="val 49676"/>
                <a:gd name="adj2" fmla="val 63113"/>
              </a:avLst>
            </a:prstGeom>
            <a:solidFill>
              <a:srgbClr val="CC00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6823" name="AutoShape 269"/>
            <p:cNvSpPr>
              <a:spLocks noChangeArrowheads="1"/>
            </p:cNvSpPr>
            <p:nvPr/>
          </p:nvSpPr>
          <p:spPr bwMode="auto">
            <a:xfrm rot="6546016">
              <a:off x="848" y="3142"/>
              <a:ext cx="308" cy="165"/>
            </a:xfrm>
            <a:prstGeom prst="rightArrow">
              <a:avLst>
                <a:gd name="adj1" fmla="val 33065"/>
                <a:gd name="adj2" fmla="val 67252"/>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6824" name="Text Box 270"/>
            <p:cNvSpPr txBox="1">
              <a:spLocks noChangeArrowheads="1"/>
            </p:cNvSpPr>
            <p:nvPr/>
          </p:nvSpPr>
          <p:spPr bwMode="auto">
            <a:xfrm>
              <a:off x="953" y="2794"/>
              <a:ext cx="35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8413" tIns="44207" rIns="88413" bIns="44207">
              <a:spAutoFit/>
            </a:bodyPr>
            <a:lstStyle>
              <a:lvl1pPr defTabSz="884238">
                <a:defRPr sz="1600">
                  <a:solidFill>
                    <a:schemeClr val="tx1"/>
                  </a:solidFill>
                  <a:latin typeface="Times New Roman" charset="0"/>
                  <a:ea typeface="ＭＳ Ｐゴシック" charset="0"/>
                </a:defRPr>
              </a:lvl1pPr>
              <a:lvl2pPr marL="742950" indent="-285750" defTabSz="884238">
                <a:defRPr sz="1600">
                  <a:solidFill>
                    <a:schemeClr val="tx1"/>
                  </a:solidFill>
                  <a:latin typeface="Times New Roman" charset="0"/>
                  <a:ea typeface="ＭＳ Ｐゴシック" charset="0"/>
                </a:defRPr>
              </a:lvl2pPr>
              <a:lvl3pPr marL="1143000" indent="-228600" defTabSz="884238">
                <a:defRPr sz="1600">
                  <a:solidFill>
                    <a:schemeClr val="tx1"/>
                  </a:solidFill>
                  <a:latin typeface="Times New Roman" charset="0"/>
                  <a:ea typeface="ＭＳ Ｐゴシック" charset="0"/>
                </a:defRPr>
              </a:lvl3pPr>
              <a:lvl4pPr marL="1600200" indent="-228600" defTabSz="884238">
                <a:defRPr sz="1600">
                  <a:solidFill>
                    <a:schemeClr val="tx1"/>
                  </a:solidFill>
                  <a:latin typeface="Times New Roman" charset="0"/>
                  <a:ea typeface="ＭＳ Ｐゴシック" charset="0"/>
                </a:defRPr>
              </a:lvl4pPr>
              <a:lvl5pPr marL="2057400" indent="-228600" defTabSz="884238">
                <a:defRPr sz="1600">
                  <a:solidFill>
                    <a:schemeClr val="tx1"/>
                  </a:solidFill>
                  <a:latin typeface="Times New Roman" charset="0"/>
                  <a:ea typeface="ＭＳ Ｐゴシック" charset="0"/>
                </a:defRPr>
              </a:lvl5pPr>
              <a:lvl6pPr marL="2514600" indent="-228600" defTabSz="884238"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defTabSz="884238"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defTabSz="884238"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defTabSz="884238"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sz="2300" b="1">
                  <a:solidFill>
                    <a:schemeClr val="accent2"/>
                  </a:solidFill>
                  <a:latin typeface="Helvetica" charset="0"/>
                </a:rPr>
                <a:t>O</a:t>
              </a:r>
              <a:r>
                <a:rPr lang="en-US" sz="2300" b="1" baseline="-25000">
                  <a:solidFill>
                    <a:schemeClr val="accent2"/>
                  </a:solidFill>
                  <a:latin typeface="Helvetica" charset="0"/>
                </a:rPr>
                <a:t>2</a:t>
              </a:r>
              <a:endParaRPr lang="en-US" sz="2300" b="1">
                <a:solidFill>
                  <a:schemeClr val="accent2"/>
                </a:solidFill>
                <a:latin typeface="Helvetica" charset="0"/>
              </a:endParaRPr>
            </a:p>
          </p:txBody>
        </p:sp>
        <p:grpSp>
          <p:nvGrpSpPr>
            <p:cNvPr id="66825" name="Group 271"/>
            <p:cNvGrpSpPr>
              <a:grpSpLocks/>
            </p:cNvGrpSpPr>
            <p:nvPr/>
          </p:nvGrpSpPr>
          <p:grpSpPr bwMode="auto">
            <a:xfrm>
              <a:off x="715" y="1022"/>
              <a:ext cx="1762" cy="2573"/>
              <a:chOff x="715" y="1022"/>
              <a:chExt cx="1762" cy="2573"/>
            </a:xfrm>
          </p:grpSpPr>
          <p:grpSp>
            <p:nvGrpSpPr>
              <p:cNvPr id="66834" name="Group 272"/>
              <p:cNvGrpSpPr>
                <a:grpSpLocks/>
              </p:cNvGrpSpPr>
              <p:nvPr/>
            </p:nvGrpSpPr>
            <p:grpSpPr bwMode="auto">
              <a:xfrm rot="6477038">
                <a:off x="2368" y="2194"/>
                <a:ext cx="88" cy="130"/>
                <a:chOff x="2368" y="2194"/>
                <a:chExt cx="88" cy="130"/>
              </a:xfrm>
            </p:grpSpPr>
            <p:sp>
              <p:nvSpPr>
                <p:cNvPr id="66889" name="Line 273"/>
                <p:cNvSpPr>
                  <a:spLocks noChangeShapeType="1"/>
                </p:cNvSpPr>
                <p:nvPr/>
              </p:nvSpPr>
              <p:spPr bwMode="auto">
                <a:xfrm>
                  <a:off x="2393" y="2261"/>
                  <a:ext cx="45" cy="4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890" name="Line 274"/>
                <p:cNvSpPr>
                  <a:spLocks noChangeShapeType="1"/>
                </p:cNvSpPr>
                <p:nvPr/>
              </p:nvSpPr>
              <p:spPr bwMode="auto">
                <a:xfrm flipV="1">
                  <a:off x="2393" y="2216"/>
                  <a:ext cx="37" cy="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891" name="Oval 275"/>
                <p:cNvSpPr>
                  <a:spLocks noChangeArrowheads="1"/>
                </p:cNvSpPr>
                <p:nvPr/>
              </p:nvSpPr>
              <p:spPr bwMode="auto">
                <a:xfrm>
                  <a:off x="2368" y="2235"/>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6892" name="Oval 276"/>
                <p:cNvSpPr>
                  <a:spLocks noChangeArrowheads="1"/>
                </p:cNvSpPr>
                <p:nvPr/>
              </p:nvSpPr>
              <p:spPr bwMode="auto">
                <a:xfrm>
                  <a:off x="2407" y="2194"/>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6893" name="Oval 277"/>
                <p:cNvSpPr>
                  <a:spLocks noChangeArrowheads="1"/>
                </p:cNvSpPr>
                <p:nvPr/>
              </p:nvSpPr>
              <p:spPr bwMode="auto">
                <a:xfrm>
                  <a:off x="2410" y="2278"/>
                  <a:ext cx="46" cy="46"/>
                </a:xfrm>
                <a:prstGeom prst="ellipse">
                  <a:avLst/>
                </a:prstGeom>
                <a:solidFill>
                  <a:schemeClr val="accent1"/>
                </a:solidFill>
                <a:ln w="3175">
                  <a:solidFill>
                    <a:schemeClr val="tx1"/>
                  </a:solidFill>
                  <a:round/>
                  <a:headEnd/>
                  <a:tailEnd/>
                </a:ln>
              </p:spPr>
              <p:txBody>
                <a:bodyPr wrap="none" anchor="ctr"/>
                <a:lstStyle/>
                <a:p>
                  <a:endParaRPr lang="en-US"/>
                </a:p>
              </p:txBody>
            </p:sp>
          </p:grpSp>
          <p:grpSp>
            <p:nvGrpSpPr>
              <p:cNvPr id="66835" name="Group 278"/>
              <p:cNvGrpSpPr>
                <a:grpSpLocks/>
              </p:cNvGrpSpPr>
              <p:nvPr/>
            </p:nvGrpSpPr>
            <p:grpSpPr bwMode="auto">
              <a:xfrm rot="7007353">
                <a:off x="2304" y="1734"/>
                <a:ext cx="88" cy="130"/>
                <a:chOff x="2368" y="2194"/>
                <a:chExt cx="88" cy="130"/>
              </a:xfrm>
            </p:grpSpPr>
            <p:sp>
              <p:nvSpPr>
                <p:cNvPr id="66884" name="Line 279"/>
                <p:cNvSpPr>
                  <a:spLocks noChangeShapeType="1"/>
                </p:cNvSpPr>
                <p:nvPr/>
              </p:nvSpPr>
              <p:spPr bwMode="auto">
                <a:xfrm>
                  <a:off x="2393" y="2261"/>
                  <a:ext cx="45" cy="4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885" name="Line 280"/>
                <p:cNvSpPr>
                  <a:spLocks noChangeShapeType="1"/>
                </p:cNvSpPr>
                <p:nvPr/>
              </p:nvSpPr>
              <p:spPr bwMode="auto">
                <a:xfrm flipV="1">
                  <a:off x="2393" y="2216"/>
                  <a:ext cx="37" cy="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886" name="Oval 281"/>
                <p:cNvSpPr>
                  <a:spLocks noChangeArrowheads="1"/>
                </p:cNvSpPr>
                <p:nvPr/>
              </p:nvSpPr>
              <p:spPr bwMode="auto">
                <a:xfrm>
                  <a:off x="2368" y="2235"/>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6887" name="Oval 282"/>
                <p:cNvSpPr>
                  <a:spLocks noChangeArrowheads="1"/>
                </p:cNvSpPr>
                <p:nvPr/>
              </p:nvSpPr>
              <p:spPr bwMode="auto">
                <a:xfrm>
                  <a:off x="2407" y="2194"/>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6888" name="Oval 283"/>
                <p:cNvSpPr>
                  <a:spLocks noChangeArrowheads="1"/>
                </p:cNvSpPr>
                <p:nvPr/>
              </p:nvSpPr>
              <p:spPr bwMode="auto">
                <a:xfrm>
                  <a:off x="2410" y="2278"/>
                  <a:ext cx="46" cy="46"/>
                </a:xfrm>
                <a:prstGeom prst="ellipse">
                  <a:avLst/>
                </a:prstGeom>
                <a:solidFill>
                  <a:schemeClr val="accent1"/>
                </a:solidFill>
                <a:ln w="3175">
                  <a:solidFill>
                    <a:schemeClr val="tx1"/>
                  </a:solidFill>
                  <a:round/>
                  <a:headEnd/>
                  <a:tailEnd/>
                </a:ln>
              </p:spPr>
              <p:txBody>
                <a:bodyPr wrap="none" anchor="ctr"/>
                <a:lstStyle/>
                <a:p>
                  <a:endParaRPr lang="en-US"/>
                </a:p>
              </p:txBody>
            </p:sp>
          </p:grpSp>
          <p:grpSp>
            <p:nvGrpSpPr>
              <p:cNvPr id="66836" name="Group 284"/>
              <p:cNvGrpSpPr>
                <a:grpSpLocks/>
              </p:cNvGrpSpPr>
              <p:nvPr/>
            </p:nvGrpSpPr>
            <p:grpSpPr bwMode="auto">
              <a:xfrm rot="-3842108">
                <a:off x="1920" y="1266"/>
                <a:ext cx="88" cy="130"/>
                <a:chOff x="2368" y="2194"/>
                <a:chExt cx="88" cy="130"/>
              </a:xfrm>
            </p:grpSpPr>
            <p:sp>
              <p:nvSpPr>
                <p:cNvPr id="66879" name="Line 285"/>
                <p:cNvSpPr>
                  <a:spLocks noChangeShapeType="1"/>
                </p:cNvSpPr>
                <p:nvPr/>
              </p:nvSpPr>
              <p:spPr bwMode="auto">
                <a:xfrm>
                  <a:off x="2393" y="2261"/>
                  <a:ext cx="45" cy="4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880" name="Line 286"/>
                <p:cNvSpPr>
                  <a:spLocks noChangeShapeType="1"/>
                </p:cNvSpPr>
                <p:nvPr/>
              </p:nvSpPr>
              <p:spPr bwMode="auto">
                <a:xfrm flipV="1">
                  <a:off x="2393" y="2216"/>
                  <a:ext cx="37" cy="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881" name="Oval 287"/>
                <p:cNvSpPr>
                  <a:spLocks noChangeArrowheads="1"/>
                </p:cNvSpPr>
                <p:nvPr/>
              </p:nvSpPr>
              <p:spPr bwMode="auto">
                <a:xfrm>
                  <a:off x="2368" y="2235"/>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6882" name="Oval 288"/>
                <p:cNvSpPr>
                  <a:spLocks noChangeArrowheads="1"/>
                </p:cNvSpPr>
                <p:nvPr/>
              </p:nvSpPr>
              <p:spPr bwMode="auto">
                <a:xfrm>
                  <a:off x="2407" y="2194"/>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6883" name="Oval 289"/>
                <p:cNvSpPr>
                  <a:spLocks noChangeArrowheads="1"/>
                </p:cNvSpPr>
                <p:nvPr/>
              </p:nvSpPr>
              <p:spPr bwMode="auto">
                <a:xfrm>
                  <a:off x="2410" y="2278"/>
                  <a:ext cx="46" cy="46"/>
                </a:xfrm>
                <a:prstGeom prst="ellipse">
                  <a:avLst/>
                </a:prstGeom>
                <a:solidFill>
                  <a:schemeClr val="accent1"/>
                </a:solidFill>
                <a:ln w="3175">
                  <a:solidFill>
                    <a:schemeClr val="tx1"/>
                  </a:solidFill>
                  <a:round/>
                  <a:headEnd/>
                  <a:tailEnd/>
                </a:ln>
              </p:spPr>
              <p:txBody>
                <a:bodyPr wrap="none" anchor="ctr"/>
                <a:lstStyle/>
                <a:p>
                  <a:endParaRPr lang="en-US"/>
                </a:p>
              </p:txBody>
            </p:sp>
          </p:grpSp>
          <p:grpSp>
            <p:nvGrpSpPr>
              <p:cNvPr id="66837" name="Group 290"/>
              <p:cNvGrpSpPr>
                <a:grpSpLocks/>
              </p:cNvGrpSpPr>
              <p:nvPr/>
            </p:nvGrpSpPr>
            <p:grpSpPr bwMode="auto">
              <a:xfrm rot="-6489493">
                <a:off x="860" y="2674"/>
                <a:ext cx="88" cy="130"/>
                <a:chOff x="2368" y="2194"/>
                <a:chExt cx="88" cy="130"/>
              </a:xfrm>
            </p:grpSpPr>
            <p:sp>
              <p:nvSpPr>
                <p:cNvPr id="66874" name="Line 291"/>
                <p:cNvSpPr>
                  <a:spLocks noChangeShapeType="1"/>
                </p:cNvSpPr>
                <p:nvPr/>
              </p:nvSpPr>
              <p:spPr bwMode="auto">
                <a:xfrm>
                  <a:off x="2393" y="2261"/>
                  <a:ext cx="45" cy="4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875" name="Line 292"/>
                <p:cNvSpPr>
                  <a:spLocks noChangeShapeType="1"/>
                </p:cNvSpPr>
                <p:nvPr/>
              </p:nvSpPr>
              <p:spPr bwMode="auto">
                <a:xfrm flipV="1">
                  <a:off x="2393" y="2216"/>
                  <a:ext cx="37" cy="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876" name="Oval 293"/>
                <p:cNvSpPr>
                  <a:spLocks noChangeArrowheads="1"/>
                </p:cNvSpPr>
                <p:nvPr/>
              </p:nvSpPr>
              <p:spPr bwMode="auto">
                <a:xfrm>
                  <a:off x="2368" y="2235"/>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6877" name="Oval 294"/>
                <p:cNvSpPr>
                  <a:spLocks noChangeArrowheads="1"/>
                </p:cNvSpPr>
                <p:nvPr/>
              </p:nvSpPr>
              <p:spPr bwMode="auto">
                <a:xfrm>
                  <a:off x="2407" y="2194"/>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6878" name="Oval 295"/>
                <p:cNvSpPr>
                  <a:spLocks noChangeArrowheads="1"/>
                </p:cNvSpPr>
                <p:nvPr/>
              </p:nvSpPr>
              <p:spPr bwMode="auto">
                <a:xfrm>
                  <a:off x="2410" y="2278"/>
                  <a:ext cx="46" cy="46"/>
                </a:xfrm>
                <a:prstGeom prst="ellipse">
                  <a:avLst/>
                </a:prstGeom>
                <a:solidFill>
                  <a:schemeClr val="accent1"/>
                </a:solidFill>
                <a:ln w="3175">
                  <a:solidFill>
                    <a:schemeClr val="tx1"/>
                  </a:solidFill>
                  <a:round/>
                  <a:headEnd/>
                  <a:tailEnd/>
                </a:ln>
              </p:spPr>
              <p:txBody>
                <a:bodyPr wrap="none" anchor="ctr"/>
                <a:lstStyle/>
                <a:p>
                  <a:endParaRPr lang="en-US"/>
                </a:p>
              </p:txBody>
            </p:sp>
          </p:grpSp>
          <p:grpSp>
            <p:nvGrpSpPr>
              <p:cNvPr id="66838" name="Group 296"/>
              <p:cNvGrpSpPr>
                <a:grpSpLocks/>
              </p:cNvGrpSpPr>
              <p:nvPr/>
            </p:nvGrpSpPr>
            <p:grpSpPr bwMode="auto">
              <a:xfrm rot="7050782">
                <a:off x="1564" y="3378"/>
                <a:ext cx="88" cy="130"/>
                <a:chOff x="2368" y="2194"/>
                <a:chExt cx="88" cy="130"/>
              </a:xfrm>
            </p:grpSpPr>
            <p:sp>
              <p:nvSpPr>
                <p:cNvPr id="66869" name="Line 297"/>
                <p:cNvSpPr>
                  <a:spLocks noChangeShapeType="1"/>
                </p:cNvSpPr>
                <p:nvPr/>
              </p:nvSpPr>
              <p:spPr bwMode="auto">
                <a:xfrm>
                  <a:off x="2393" y="2261"/>
                  <a:ext cx="45" cy="4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870" name="Line 298"/>
                <p:cNvSpPr>
                  <a:spLocks noChangeShapeType="1"/>
                </p:cNvSpPr>
                <p:nvPr/>
              </p:nvSpPr>
              <p:spPr bwMode="auto">
                <a:xfrm flipV="1">
                  <a:off x="2393" y="2216"/>
                  <a:ext cx="37" cy="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871" name="Oval 299"/>
                <p:cNvSpPr>
                  <a:spLocks noChangeArrowheads="1"/>
                </p:cNvSpPr>
                <p:nvPr/>
              </p:nvSpPr>
              <p:spPr bwMode="auto">
                <a:xfrm>
                  <a:off x="2368" y="2235"/>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6872" name="Oval 300"/>
                <p:cNvSpPr>
                  <a:spLocks noChangeArrowheads="1"/>
                </p:cNvSpPr>
                <p:nvPr/>
              </p:nvSpPr>
              <p:spPr bwMode="auto">
                <a:xfrm>
                  <a:off x="2407" y="2194"/>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6873" name="Oval 301"/>
                <p:cNvSpPr>
                  <a:spLocks noChangeArrowheads="1"/>
                </p:cNvSpPr>
                <p:nvPr/>
              </p:nvSpPr>
              <p:spPr bwMode="auto">
                <a:xfrm>
                  <a:off x="2410" y="2278"/>
                  <a:ext cx="46" cy="46"/>
                </a:xfrm>
                <a:prstGeom prst="ellipse">
                  <a:avLst/>
                </a:prstGeom>
                <a:solidFill>
                  <a:schemeClr val="accent1"/>
                </a:solidFill>
                <a:ln w="3175">
                  <a:solidFill>
                    <a:schemeClr val="tx1"/>
                  </a:solidFill>
                  <a:round/>
                  <a:headEnd/>
                  <a:tailEnd/>
                </a:ln>
              </p:spPr>
              <p:txBody>
                <a:bodyPr wrap="none" anchor="ctr"/>
                <a:lstStyle/>
                <a:p>
                  <a:endParaRPr lang="en-US"/>
                </a:p>
              </p:txBody>
            </p:sp>
          </p:grpSp>
          <p:grpSp>
            <p:nvGrpSpPr>
              <p:cNvPr id="66839" name="Group 302"/>
              <p:cNvGrpSpPr>
                <a:grpSpLocks/>
              </p:cNvGrpSpPr>
              <p:nvPr/>
            </p:nvGrpSpPr>
            <p:grpSpPr bwMode="auto">
              <a:xfrm rot="-3530442">
                <a:off x="784" y="1774"/>
                <a:ext cx="88" cy="130"/>
                <a:chOff x="2368" y="2194"/>
                <a:chExt cx="88" cy="130"/>
              </a:xfrm>
            </p:grpSpPr>
            <p:sp>
              <p:nvSpPr>
                <p:cNvPr id="66864" name="Line 303"/>
                <p:cNvSpPr>
                  <a:spLocks noChangeShapeType="1"/>
                </p:cNvSpPr>
                <p:nvPr/>
              </p:nvSpPr>
              <p:spPr bwMode="auto">
                <a:xfrm>
                  <a:off x="2393" y="2261"/>
                  <a:ext cx="45" cy="4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865" name="Line 304"/>
                <p:cNvSpPr>
                  <a:spLocks noChangeShapeType="1"/>
                </p:cNvSpPr>
                <p:nvPr/>
              </p:nvSpPr>
              <p:spPr bwMode="auto">
                <a:xfrm flipV="1">
                  <a:off x="2393" y="2216"/>
                  <a:ext cx="37" cy="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866" name="Oval 305"/>
                <p:cNvSpPr>
                  <a:spLocks noChangeArrowheads="1"/>
                </p:cNvSpPr>
                <p:nvPr/>
              </p:nvSpPr>
              <p:spPr bwMode="auto">
                <a:xfrm>
                  <a:off x="2368" y="2235"/>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6867" name="Oval 306"/>
                <p:cNvSpPr>
                  <a:spLocks noChangeArrowheads="1"/>
                </p:cNvSpPr>
                <p:nvPr/>
              </p:nvSpPr>
              <p:spPr bwMode="auto">
                <a:xfrm>
                  <a:off x="2407" y="2194"/>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6868" name="Oval 307"/>
                <p:cNvSpPr>
                  <a:spLocks noChangeArrowheads="1"/>
                </p:cNvSpPr>
                <p:nvPr/>
              </p:nvSpPr>
              <p:spPr bwMode="auto">
                <a:xfrm>
                  <a:off x="2410" y="2278"/>
                  <a:ext cx="46" cy="46"/>
                </a:xfrm>
                <a:prstGeom prst="ellipse">
                  <a:avLst/>
                </a:prstGeom>
                <a:solidFill>
                  <a:schemeClr val="accent1"/>
                </a:solidFill>
                <a:ln w="3175">
                  <a:solidFill>
                    <a:schemeClr val="tx1"/>
                  </a:solidFill>
                  <a:round/>
                  <a:headEnd/>
                  <a:tailEnd/>
                </a:ln>
              </p:spPr>
              <p:txBody>
                <a:bodyPr wrap="none" anchor="ctr"/>
                <a:lstStyle/>
                <a:p>
                  <a:endParaRPr lang="en-US"/>
                </a:p>
              </p:txBody>
            </p:sp>
          </p:grpSp>
          <p:grpSp>
            <p:nvGrpSpPr>
              <p:cNvPr id="66840" name="Group 308"/>
              <p:cNvGrpSpPr>
                <a:grpSpLocks/>
              </p:cNvGrpSpPr>
              <p:nvPr/>
            </p:nvGrpSpPr>
            <p:grpSpPr bwMode="auto">
              <a:xfrm rot="10094741">
                <a:off x="1440" y="1242"/>
                <a:ext cx="88" cy="130"/>
                <a:chOff x="2368" y="2194"/>
                <a:chExt cx="88" cy="130"/>
              </a:xfrm>
            </p:grpSpPr>
            <p:sp>
              <p:nvSpPr>
                <p:cNvPr id="66859" name="Line 309"/>
                <p:cNvSpPr>
                  <a:spLocks noChangeShapeType="1"/>
                </p:cNvSpPr>
                <p:nvPr/>
              </p:nvSpPr>
              <p:spPr bwMode="auto">
                <a:xfrm>
                  <a:off x="2393" y="2261"/>
                  <a:ext cx="45" cy="4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860" name="Line 310"/>
                <p:cNvSpPr>
                  <a:spLocks noChangeShapeType="1"/>
                </p:cNvSpPr>
                <p:nvPr/>
              </p:nvSpPr>
              <p:spPr bwMode="auto">
                <a:xfrm flipV="1">
                  <a:off x="2393" y="2216"/>
                  <a:ext cx="37" cy="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861" name="Oval 311"/>
                <p:cNvSpPr>
                  <a:spLocks noChangeArrowheads="1"/>
                </p:cNvSpPr>
                <p:nvPr/>
              </p:nvSpPr>
              <p:spPr bwMode="auto">
                <a:xfrm>
                  <a:off x="2368" y="2235"/>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6862" name="Oval 312"/>
                <p:cNvSpPr>
                  <a:spLocks noChangeArrowheads="1"/>
                </p:cNvSpPr>
                <p:nvPr/>
              </p:nvSpPr>
              <p:spPr bwMode="auto">
                <a:xfrm>
                  <a:off x="2407" y="2194"/>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6863" name="Oval 313"/>
                <p:cNvSpPr>
                  <a:spLocks noChangeArrowheads="1"/>
                </p:cNvSpPr>
                <p:nvPr/>
              </p:nvSpPr>
              <p:spPr bwMode="auto">
                <a:xfrm>
                  <a:off x="2410" y="2278"/>
                  <a:ext cx="46" cy="46"/>
                </a:xfrm>
                <a:prstGeom prst="ellipse">
                  <a:avLst/>
                </a:prstGeom>
                <a:solidFill>
                  <a:schemeClr val="accent1"/>
                </a:solidFill>
                <a:ln w="3175">
                  <a:solidFill>
                    <a:schemeClr val="tx1"/>
                  </a:solidFill>
                  <a:round/>
                  <a:headEnd/>
                  <a:tailEnd/>
                </a:ln>
              </p:spPr>
              <p:txBody>
                <a:bodyPr wrap="none" anchor="ctr"/>
                <a:lstStyle/>
                <a:p>
                  <a:endParaRPr lang="en-US"/>
                </a:p>
              </p:txBody>
            </p:sp>
          </p:grpSp>
          <p:grpSp>
            <p:nvGrpSpPr>
              <p:cNvPr id="66841" name="Group 314"/>
              <p:cNvGrpSpPr>
                <a:grpSpLocks/>
              </p:cNvGrpSpPr>
              <p:nvPr/>
            </p:nvGrpSpPr>
            <p:grpSpPr bwMode="auto">
              <a:xfrm rot="7532711">
                <a:off x="736" y="3026"/>
                <a:ext cx="88" cy="130"/>
                <a:chOff x="2368" y="2194"/>
                <a:chExt cx="88" cy="130"/>
              </a:xfrm>
            </p:grpSpPr>
            <p:sp>
              <p:nvSpPr>
                <p:cNvPr id="66854" name="Line 315"/>
                <p:cNvSpPr>
                  <a:spLocks noChangeShapeType="1"/>
                </p:cNvSpPr>
                <p:nvPr/>
              </p:nvSpPr>
              <p:spPr bwMode="auto">
                <a:xfrm>
                  <a:off x="2393" y="2261"/>
                  <a:ext cx="45" cy="4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855" name="Line 316"/>
                <p:cNvSpPr>
                  <a:spLocks noChangeShapeType="1"/>
                </p:cNvSpPr>
                <p:nvPr/>
              </p:nvSpPr>
              <p:spPr bwMode="auto">
                <a:xfrm flipV="1">
                  <a:off x="2393" y="2216"/>
                  <a:ext cx="37" cy="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856" name="Oval 317"/>
                <p:cNvSpPr>
                  <a:spLocks noChangeArrowheads="1"/>
                </p:cNvSpPr>
                <p:nvPr/>
              </p:nvSpPr>
              <p:spPr bwMode="auto">
                <a:xfrm>
                  <a:off x="2368" y="2235"/>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6857" name="Oval 318"/>
                <p:cNvSpPr>
                  <a:spLocks noChangeArrowheads="1"/>
                </p:cNvSpPr>
                <p:nvPr/>
              </p:nvSpPr>
              <p:spPr bwMode="auto">
                <a:xfrm>
                  <a:off x="2407" y="2194"/>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6858" name="Oval 319"/>
                <p:cNvSpPr>
                  <a:spLocks noChangeArrowheads="1"/>
                </p:cNvSpPr>
                <p:nvPr/>
              </p:nvSpPr>
              <p:spPr bwMode="auto">
                <a:xfrm>
                  <a:off x="2410" y="2278"/>
                  <a:ext cx="46" cy="46"/>
                </a:xfrm>
                <a:prstGeom prst="ellipse">
                  <a:avLst/>
                </a:prstGeom>
                <a:solidFill>
                  <a:schemeClr val="accent1"/>
                </a:solidFill>
                <a:ln w="3175">
                  <a:solidFill>
                    <a:schemeClr val="tx1"/>
                  </a:solidFill>
                  <a:round/>
                  <a:headEnd/>
                  <a:tailEnd/>
                </a:ln>
              </p:spPr>
              <p:txBody>
                <a:bodyPr wrap="none" anchor="ctr"/>
                <a:lstStyle/>
                <a:p>
                  <a:endParaRPr lang="en-US"/>
                </a:p>
              </p:txBody>
            </p:sp>
          </p:grpSp>
          <p:grpSp>
            <p:nvGrpSpPr>
              <p:cNvPr id="66842" name="Group 320"/>
              <p:cNvGrpSpPr>
                <a:grpSpLocks/>
              </p:cNvGrpSpPr>
              <p:nvPr/>
            </p:nvGrpSpPr>
            <p:grpSpPr bwMode="auto">
              <a:xfrm rot="5119248">
                <a:off x="1808" y="3486"/>
                <a:ext cx="88" cy="130"/>
                <a:chOff x="2368" y="2194"/>
                <a:chExt cx="88" cy="130"/>
              </a:xfrm>
            </p:grpSpPr>
            <p:sp>
              <p:nvSpPr>
                <p:cNvPr id="66849" name="Line 321"/>
                <p:cNvSpPr>
                  <a:spLocks noChangeShapeType="1"/>
                </p:cNvSpPr>
                <p:nvPr/>
              </p:nvSpPr>
              <p:spPr bwMode="auto">
                <a:xfrm>
                  <a:off x="2393" y="2261"/>
                  <a:ext cx="45" cy="4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850" name="Line 322"/>
                <p:cNvSpPr>
                  <a:spLocks noChangeShapeType="1"/>
                </p:cNvSpPr>
                <p:nvPr/>
              </p:nvSpPr>
              <p:spPr bwMode="auto">
                <a:xfrm flipV="1">
                  <a:off x="2393" y="2216"/>
                  <a:ext cx="37" cy="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851" name="Oval 323"/>
                <p:cNvSpPr>
                  <a:spLocks noChangeArrowheads="1"/>
                </p:cNvSpPr>
                <p:nvPr/>
              </p:nvSpPr>
              <p:spPr bwMode="auto">
                <a:xfrm>
                  <a:off x="2368" y="2235"/>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6852" name="Oval 324"/>
                <p:cNvSpPr>
                  <a:spLocks noChangeArrowheads="1"/>
                </p:cNvSpPr>
                <p:nvPr/>
              </p:nvSpPr>
              <p:spPr bwMode="auto">
                <a:xfrm>
                  <a:off x="2407" y="2194"/>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6853" name="Oval 325"/>
                <p:cNvSpPr>
                  <a:spLocks noChangeArrowheads="1"/>
                </p:cNvSpPr>
                <p:nvPr/>
              </p:nvSpPr>
              <p:spPr bwMode="auto">
                <a:xfrm>
                  <a:off x="2410" y="2278"/>
                  <a:ext cx="46" cy="46"/>
                </a:xfrm>
                <a:prstGeom prst="ellipse">
                  <a:avLst/>
                </a:prstGeom>
                <a:solidFill>
                  <a:schemeClr val="accent1"/>
                </a:solidFill>
                <a:ln w="3175">
                  <a:solidFill>
                    <a:schemeClr val="tx1"/>
                  </a:solidFill>
                  <a:round/>
                  <a:headEnd/>
                  <a:tailEnd/>
                </a:ln>
              </p:spPr>
              <p:txBody>
                <a:bodyPr wrap="none" anchor="ctr"/>
                <a:lstStyle/>
                <a:p>
                  <a:endParaRPr lang="en-US"/>
                </a:p>
              </p:txBody>
            </p:sp>
          </p:grpSp>
          <p:grpSp>
            <p:nvGrpSpPr>
              <p:cNvPr id="66843" name="Group 326"/>
              <p:cNvGrpSpPr>
                <a:grpSpLocks/>
              </p:cNvGrpSpPr>
              <p:nvPr/>
            </p:nvGrpSpPr>
            <p:grpSpPr bwMode="auto">
              <a:xfrm rot="10094741">
                <a:off x="2324" y="1022"/>
                <a:ext cx="88" cy="130"/>
                <a:chOff x="2368" y="2194"/>
                <a:chExt cx="88" cy="130"/>
              </a:xfrm>
            </p:grpSpPr>
            <p:sp>
              <p:nvSpPr>
                <p:cNvPr id="66844" name="Line 327"/>
                <p:cNvSpPr>
                  <a:spLocks noChangeShapeType="1"/>
                </p:cNvSpPr>
                <p:nvPr/>
              </p:nvSpPr>
              <p:spPr bwMode="auto">
                <a:xfrm>
                  <a:off x="2393" y="2261"/>
                  <a:ext cx="45" cy="4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845" name="Line 328"/>
                <p:cNvSpPr>
                  <a:spLocks noChangeShapeType="1"/>
                </p:cNvSpPr>
                <p:nvPr/>
              </p:nvSpPr>
              <p:spPr bwMode="auto">
                <a:xfrm flipV="1">
                  <a:off x="2393" y="2216"/>
                  <a:ext cx="37" cy="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846" name="Oval 329"/>
                <p:cNvSpPr>
                  <a:spLocks noChangeArrowheads="1"/>
                </p:cNvSpPr>
                <p:nvPr/>
              </p:nvSpPr>
              <p:spPr bwMode="auto">
                <a:xfrm>
                  <a:off x="2368" y="2235"/>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6847" name="Oval 330"/>
                <p:cNvSpPr>
                  <a:spLocks noChangeArrowheads="1"/>
                </p:cNvSpPr>
                <p:nvPr/>
              </p:nvSpPr>
              <p:spPr bwMode="auto">
                <a:xfrm>
                  <a:off x="2407" y="2194"/>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6848" name="Oval 331"/>
                <p:cNvSpPr>
                  <a:spLocks noChangeArrowheads="1"/>
                </p:cNvSpPr>
                <p:nvPr/>
              </p:nvSpPr>
              <p:spPr bwMode="auto">
                <a:xfrm>
                  <a:off x="2410" y="2278"/>
                  <a:ext cx="46" cy="46"/>
                </a:xfrm>
                <a:prstGeom prst="ellipse">
                  <a:avLst/>
                </a:prstGeom>
                <a:solidFill>
                  <a:schemeClr val="accent1"/>
                </a:solidFill>
                <a:ln w="3175">
                  <a:solidFill>
                    <a:schemeClr val="tx1"/>
                  </a:solidFill>
                  <a:round/>
                  <a:headEnd/>
                  <a:tailEnd/>
                </a:ln>
              </p:spPr>
              <p:txBody>
                <a:bodyPr wrap="none" anchor="ctr"/>
                <a:lstStyle/>
                <a:p>
                  <a:endParaRPr lang="en-US"/>
                </a:p>
              </p:txBody>
            </p:sp>
          </p:grpSp>
        </p:grpSp>
        <p:grpSp>
          <p:nvGrpSpPr>
            <p:cNvPr id="66826" name="Group 332"/>
            <p:cNvGrpSpPr>
              <a:grpSpLocks/>
            </p:cNvGrpSpPr>
            <p:nvPr/>
          </p:nvGrpSpPr>
          <p:grpSpPr bwMode="auto">
            <a:xfrm rot="6698698">
              <a:off x="2454" y="2930"/>
              <a:ext cx="88" cy="130"/>
              <a:chOff x="2368" y="2194"/>
              <a:chExt cx="88" cy="130"/>
            </a:xfrm>
          </p:grpSpPr>
          <p:sp>
            <p:nvSpPr>
              <p:cNvPr id="66829" name="Line 333"/>
              <p:cNvSpPr>
                <a:spLocks noChangeShapeType="1"/>
              </p:cNvSpPr>
              <p:nvPr/>
            </p:nvSpPr>
            <p:spPr bwMode="auto">
              <a:xfrm>
                <a:off x="2393" y="2261"/>
                <a:ext cx="45" cy="4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830" name="Line 334"/>
              <p:cNvSpPr>
                <a:spLocks noChangeShapeType="1"/>
              </p:cNvSpPr>
              <p:nvPr/>
            </p:nvSpPr>
            <p:spPr bwMode="auto">
              <a:xfrm flipV="1">
                <a:off x="2393" y="2216"/>
                <a:ext cx="37" cy="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831" name="Oval 335"/>
              <p:cNvSpPr>
                <a:spLocks noChangeArrowheads="1"/>
              </p:cNvSpPr>
              <p:nvPr/>
            </p:nvSpPr>
            <p:spPr bwMode="auto">
              <a:xfrm>
                <a:off x="2368" y="2235"/>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6832" name="Oval 336"/>
              <p:cNvSpPr>
                <a:spLocks noChangeArrowheads="1"/>
              </p:cNvSpPr>
              <p:nvPr/>
            </p:nvSpPr>
            <p:spPr bwMode="auto">
              <a:xfrm>
                <a:off x="2407" y="2194"/>
                <a:ext cx="46" cy="46"/>
              </a:xfrm>
              <a:prstGeom prst="ellipse">
                <a:avLst/>
              </a:prstGeom>
              <a:solidFill>
                <a:schemeClr val="accent1"/>
              </a:solidFill>
              <a:ln w="3175">
                <a:solidFill>
                  <a:schemeClr val="tx1"/>
                </a:solidFill>
                <a:round/>
                <a:headEnd/>
                <a:tailEnd/>
              </a:ln>
            </p:spPr>
            <p:txBody>
              <a:bodyPr wrap="none" anchor="ctr"/>
              <a:lstStyle/>
              <a:p>
                <a:endParaRPr lang="en-US"/>
              </a:p>
            </p:txBody>
          </p:sp>
          <p:sp>
            <p:nvSpPr>
              <p:cNvPr id="66833" name="Oval 337"/>
              <p:cNvSpPr>
                <a:spLocks noChangeArrowheads="1"/>
              </p:cNvSpPr>
              <p:nvPr/>
            </p:nvSpPr>
            <p:spPr bwMode="auto">
              <a:xfrm>
                <a:off x="2410" y="2278"/>
                <a:ext cx="46" cy="46"/>
              </a:xfrm>
              <a:prstGeom prst="ellipse">
                <a:avLst/>
              </a:prstGeom>
              <a:solidFill>
                <a:schemeClr val="accent1"/>
              </a:solidFill>
              <a:ln w="3175">
                <a:solidFill>
                  <a:schemeClr val="tx1"/>
                </a:solidFill>
                <a:round/>
                <a:headEnd/>
                <a:tailEnd/>
              </a:ln>
            </p:spPr>
            <p:txBody>
              <a:bodyPr wrap="none" anchor="ctr"/>
              <a:lstStyle/>
              <a:p>
                <a:endParaRPr lang="en-US"/>
              </a:p>
            </p:txBody>
          </p:sp>
        </p:grpSp>
        <p:sp>
          <p:nvSpPr>
            <p:cNvPr id="66827" name="Freeform 338"/>
            <p:cNvSpPr>
              <a:spLocks/>
            </p:cNvSpPr>
            <p:nvPr/>
          </p:nvSpPr>
          <p:spPr bwMode="auto">
            <a:xfrm rot="-1630169">
              <a:off x="1501" y="1013"/>
              <a:ext cx="777" cy="167"/>
            </a:xfrm>
            <a:custGeom>
              <a:avLst/>
              <a:gdLst>
                <a:gd name="T0" fmla="*/ 6 w 922"/>
                <a:gd name="T1" fmla="*/ 0 h 712"/>
                <a:gd name="T2" fmla="*/ 11 w 922"/>
                <a:gd name="T3" fmla="*/ 0 h 712"/>
                <a:gd name="T4" fmla="*/ 19 w 922"/>
                <a:gd name="T5" fmla="*/ 0 h 712"/>
                <a:gd name="T6" fmla="*/ 24 w 922"/>
                <a:gd name="T7" fmla="*/ 0 h 712"/>
                <a:gd name="T8" fmla="*/ 31 w 922"/>
                <a:gd name="T9" fmla="*/ 0 h 712"/>
                <a:gd name="T10" fmla="*/ 37 w 922"/>
                <a:gd name="T11" fmla="*/ 0 h 712"/>
                <a:gd name="T12" fmla="*/ 44 w 922"/>
                <a:gd name="T13" fmla="*/ 0 h 712"/>
                <a:gd name="T14" fmla="*/ 51 w 922"/>
                <a:gd name="T15" fmla="*/ 0 h 712"/>
                <a:gd name="T16" fmla="*/ 56 w 922"/>
                <a:gd name="T17" fmla="*/ 0 h 712"/>
                <a:gd name="T18" fmla="*/ 63 w 922"/>
                <a:gd name="T19" fmla="*/ 0 h 712"/>
                <a:gd name="T20" fmla="*/ 69 w 922"/>
                <a:gd name="T21" fmla="*/ 0 h 712"/>
                <a:gd name="T22" fmla="*/ 77 w 922"/>
                <a:gd name="T23" fmla="*/ 0 h 712"/>
                <a:gd name="T24" fmla="*/ 83 w 922"/>
                <a:gd name="T25" fmla="*/ 0 h 712"/>
                <a:gd name="T26" fmla="*/ 89 w 922"/>
                <a:gd name="T27" fmla="*/ 0 h 712"/>
                <a:gd name="T28" fmla="*/ 96 w 922"/>
                <a:gd name="T29" fmla="*/ 0 h 712"/>
                <a:gd name="T30" fmla="*/ 101 w 922"/>
                <a:gd name="T31" fmla="*/ 0 h 712"/>
                <a:gd name="T32" fmla="*/ 109 w 922"/>
                <a:gd name="T33" fmla="*/ 0 h 712"/>
                <a:gd name="T34" fmla="*/ 115 w 922"/>
                <a:gd name="T35" fmla="*/ 0 h 712"/>
                <a:gd name="T36" fmla="*/ 121 w 922"/>
                <a:gd name="T37" fmla="*/ 0 h 712"/>
                <a:gd name="T38" fmla="*/ 128 w 922"/>
                <a:gd name="T39" fmla="*/ 0 h 712"/>
                <a:gd name="T40" fmla="*/ 135 w 922"/>
                <a:gd name="T41" fmla="*/ 0 h 712"/>
                <a:gd name="T42" fmla="*/ 142 w 922"/>
                <a:gd name="T43" fmla="*/ 0 h 712"/>
                <a:gd name="T44" fmla="*/ 147 w 922"/>
                <a:gd name="T45" fmla="*/ 0 h 712"/>
                <a:gd name="T46" fmla="*/ 153 w 922"/>
                <a:gd name="T47" fmla="*/ 0 h 712"/>
                <a:gd name="T48" fmla="*/ 160 w 922"/>
                <a:gd name="T49" fmla="*/ 0 h 712"/>
                <a:gd name="T50" fmla="*/ 167 w 922"/>
                <a:gd name="T51" fmla="*/ 0 h 712"/>
                <a:gd name="T52" fmla="*/ 174 w 922"/>
                <a:gd name="T53" fmla="*/ 0 h 712"/>
                <a:gd name="T54" fmla="*/ 180 w 922"/>
                <a:gd name="T55" fmla="*/ 0 h 712"/>
                <a:gd name="T56" fmla="*/ 185 w 922"/>
                <a:gd name="T57" fmla="*/ 0 h 712"/>
                <a:gd name="T58" fmla="*/ 192 w 922"/>
                <a:gd name="T59" fmla="*/ 0 h 712"/>
                <a:gd name="T60" fmla="*/ 200 w 922"/>
                <a:gd name="T61" fmla="*/ 0 h 712"/>
                <a:gd name="T62" fmla="*/ 206 w 922"/>
                <a:gd name="T63" fmla="*/ 0 h 712"/>
                <a:gd name="T64" fmla="*/ 211 w 922"/>
                <a:gd name="T65" fmla="*/ 0 h 712"/>
                <a:gd name="T66" fmla="*/ 217 w 922"/>
                <a:gd name="T67" fmla="*/ 0 h 712"/>
                <a:gd name="T68" fmla="*/ 225 w 922"/>
                <a:gd name="T69" fmla="*/ 0 h 712"/>
                <a:gd name="T70" fmla="*/ 231 w 922"/>
                <a:gd name="T71" fmla="*/ 0 h 712"/>
                <a:gd name="T72" fmla="*/ 238 w 922"/>
                <a:gd name="T73" fmla="*/ 0 h 712"/>
                <a:gd name="T74" fmla="*/ 244 w 922"/>
                <a:gd name="T75" fmla="*/ 0 h 712"/>
                <a:gd name="T76" fmla="*/ 250 w 922"/>
                <a:gd name="T77" fmla="*/ 0 h 712"/>
                <a:gd name="T78" fmla="*/ 257 w 922"/>
                <a:gd name="T79" fmla="*/ 0 h 712"/>
                <a:gd name="T80" fmla="*/ 264 w 922"/>
                <a:gd name="T81" fmla="*/ 0 h 712"/>
                <a:gd name="T82" fmla="*/ 269 w 922"/>
                <a:gd name="T83" fmla="*/ 0 h 712"/>
                <a:gd name="T84" fmla="*/ 276 w 922"/>
                <a:gd name="T85" fmla="*/ 0 h 712"/>
                <a:gd name="T86" fmla="*/ 283 w 922"/>
                <a:gd name="T87" fmla="*/ 0 h 712"/>
                <a:gd name="T88" fmla="*/ 289 w 922"/>
                <a:gd name="T89" fmla="*/ 0 h 712"/>
                <a:gd name="T90" fmla="*/ 296 w 922"/>
                <a:gd name="T91" fmla="*/ 0 h 712"/>
                <a:gd name="T92" fmla="*/ 302 w 922"/>
                <a:gd name="T93" fmla="*/ 0 h 712"/>
                <a:gd name="T94" fmla="*/ 308 w 922"/>
                <a:gd name="T95" fmla="*/ 0 h 712"/>
                <a:gd name="T96" fmla="*/ 315 w 922"/>
                <a:gd name="T97" fmla="*/ 0 h 712"/>
                <a:gd name="T98" fmla="*/ 322 w 922"/>
                <a:gd name="T99" fmla="*/ 0 h 712"/>
                <a:gd name="T100" fmla="*/ 328 w 922"/>
                <a:gd name="T101" fmla="*/ 0 h 71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22"/>
                <a:gd name="T154" fmla="*/ 0 h 712"/>
                <a:gd name="T155" fmla="*/ 922 w 922"/>
                <a:gd name="T156" fmla="*/ 712 h 71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22" h="712">
                  <a:moveTo>
                    <a:pt x="0" y="367"/>
                  </a:moveTo>
                  <a:lnTo>
                    <a:pt x="5" y="292"/>
                  </a:lnTo>
                  <a:lnTo>
                    <a:pt x="7" y="222"/>
                  </a:lnTo>
                  <a:lnTo>
                    <a:pt x="12" y="160"/>
                  </a:lnTo>
                  <a:lnTo>
                    <a:pt x="15" y="102"/>
                  </a:lnTo>
                  <a:lnTo>
                    <a:pt x="20" y="57"/>
                  </a:lnTo>
                  <a:lnTo>
                    <a:pt x="22" y="25"/>
                  </a:lnTo>
                  <a:lnTo>
                    <a:pt x="27" y="5"/>
                  </a:lnTo>
                  <a:lnTo>
                    <a:pt x="30" y="0"/>
                  </a:lnTo>
                  <a:lnTo>
                    <a:pt x="32" y="7"/>
                  </a:lnTo>
                  <a:lnTo>
                    <a:pt x="37" y="30"/>
                  </a:lnTo>
                  <a:lnTo>
                    <a:pt x="40" y="65"/>
                  </a:lnTo>
                  <a:lnTo>
                    <a:pt x="45" y="110"/>
                  </a:lnTo>
                  <a:lnTo>
                    <a:pt x="47" y="167"/>
                  </a:lnTo>
                  <a:lnTo>
                    <a:pt x="52" y="230"/>
                  </a:lnTo>
                  <a:lnTo>
                    <a:pt x="55" y="297"/>
                  </a:lnTo>
                  <a:lnTo>
                    <a:pt x="60" y="367"/>
                  </a:lnTo>
                  <a:lnTo>
                    <a:pt x="62" y="437"/>
                  </a:lnTo>
                  <a:lnTo>
                    <a:pt x="65" y="502"/>
                  </a:lnTo>
                  <a:lnTo>
                    <a:pt x="70" y="562"/>
                  </a:lnTo>
                  <a:lnTo>
                    <a:pt x="72" y="615"/>
                  </a:lnTo>
                  <a:lnTo>
                    <a:pt x="77" y="657"/>
                  </a:lnTo>
                  <a:lnTo>
                    <a:pt x="80" y="690"/>
                  </a:lnTo>
                  <a:lnTo>
                    <a:pt x="85" y="707"/>
                  </a:lnTo>
                  <a:lnTo>
                    <a:pt x="87" y="712"/>
                  </a:lnTo>
                  <a:lnTo>
                    <a:pt x="92" y="705"/>
                  </a:lnTo>
                  <a:lnTo>
                    <a:pt x="95" y="685"/>
                  </a:lnTo>
                  <a:lnTo>
                    <a:pt x="97" y="652"/>
                  </a:lnTo>
                  <a:lnTo>
                    <a:pt x="102" y="607"/>
                  </a:lnTo>
                  <a:lnTo>
                    <a:pt x="105" y="555"/>
                  </a:lnTo>
                  <a:lnTo>
                    <a:pt x="110" y="497"/>
                  </a:lnTo>
                  <a:lnTo>
                    <a:pt x="112" y="432"/>
                  </a:lnTo>
                  <a:lnTo>
                    <a:pt x="117" y="367"/>
                  </a:lnTo>
                  <a:lnTo>
                    <a:pt x="120" y="302"/>
                  </a:lnTo>
                  <a:lnTo>
                    <a:pt x="124" y="240"/>
                  </a:lnTo>
                  <a:lnTo>
                    <a:pt x="127" y="182"/>
                  </a:lnTo>
                  <a:lnTo>
                    <a:pt x="129" y="135"/>
                  </a:lnTo>
                  <a:lnTo>
                    <a:pt x="134" y="95"/>
                  </a:lnTo>
                  <a:lnTo>
                    <a:pt x="137" y="65"/>
                  </a:lnTo>
                  <a:lnTo>
                    <a:pt x="142" y="47"/>
                  </a:lnTo>
                  <a:lnTo>
                    <a:pt x="144" y="42"/>
                  </a:lnTo>
                  <a:lnTo>
                    <a:pt x="149" y="50"/>
                  </a:lnTo>
                  <a:lnTo>
                    <a:pt x="152" y="70"/>
                  </a:lnTo>
                  <a:lnTo>
                    <a:pt x="157" y="100"/>
                  </a:lnTo>
                  <a:lnTo>
                    <a:pt x="159" y="140"/>
                  </a:lnTo>
                  <a:lnTo>
                    <a:pt x="162" y="190"/>
                  </a:lnTo>
                  <a:lnTo>
                    <a:pt x="167" y="245"/>
                  </a:lnTo>
                  <a:lnTo>
                    <a:pt x="169" y="305"/>
                  </a:lnTo>
                  <a:lnTo>
                    <a:pt x="174" y="367"/>
                  </a:lnTo>
                  <a:lnTo>
                    <a:pt x="177" y="427"/>
                  </a:lnTo>
                  <a:lnTo>
                    <a:pt x="182" y="487"/>
                  </a:lnTo>
                  <a:lnTo>
                    <a:pt x="184" y="540"/>
                  </a:lnTo>
                  <a:lnTo>
                    <a:pt x="187" y="587"/>
                  </a:lnTo>
                  <a:lnTo>
                    <a:pt x="192" y="625"/>
                  </a:lnTo>
                  <a:lnTo>
                    <a:pt x="194" y="652"/>
                  </a:lnTo>
                  <a:lnTo>
                    <a:pt x="199" y="667"/>
                  </a:lnTo>
                  <a:lnTo>
                    <a:pt x="202" y="672"/>
                  </a:lnTo>
                  <a:lnTo>
                    <a:pt x="207" y="665"/>
                  </a:lnTo>
                  <a:lnTo>
                    <a:pt x="209" y="647"/>
                  </a:lnTo>
                  <a:lnTo>
                    <a:pt x="214" y="617"/>
                  </a:lnTo>
                  <a:lnTo>
                    <a:pt x="217" y="580"/>
                  </a:lnTo>
                  <a:lnTo>
                    <a:pt x="219" y="535"/>
                  </a:lnTo>
                  <a:lnTo>
                    <a:pt x="224" y="482"/>
                  </a:lnTo>
                  <a:lnTo>
                    <a:pt x="227" y="425"/>
                  </a:lnTo>
                  <a:lnTo>
                    <a:pt x="232" y="367"/>
                  </a:lnTo>
                  <a:lnTo>
                    <a:pt x="234" y="310"/>
                  </a:lnTo>
                  <a:lnTo>
                    <a:pt x="239" y="255"/>
                  </a:lnTo>
                  <a:lnTo>
                    <a:pt x="242" y="205"/>
                  </a:lnTo>
                  <a:lnTo>
                    <a:pt x="247" y="162"/>
                  </a:lnTo>
                  <a:lnTo>
                    <a:pt x="249" y="125"/>
                  </a:lnTo>
                  <a:lnTo>
                    <a:pt x="252" y="100"/>
                  </a:lnTo>
                  <a:lnTo>
                    <a:pt x="257" y="85"/>
                  </a:lnTo>
                  <a:lnTo>
                    <a:pt x="259" y="80"/>
                  </a:lnTo>
                  <a:lnTo>
                    <a:pt x="264" y="87"/>
                  </a:lnTo>
                  <a:lnTo>
                    <a:pt x="267" y="105"/>
                  </a:lnTo>
                  <a:lnTo>
                    <a:pt x="272" y="132"/>
                  </a:lnTo>
                  <a:lnTo>
                    <a:pt x="274" y="167"/>
                  </a:lnTo>
                  <a:lnTo>
                    <a:pt x="279" y="210"/>
                  </a:lnTo>
                  <a:lnTo>
                    <a:pt x="281" y="260"/>
                  </a:lnTo>
                  <a:lnTo>
                    <a:pt x="284" y="312"/>
                  </a:lnTo>
                  <a:lnTo>
                    <a:pt x="289" y="367"/>
                  </a:lnTo>
                  <a:lnTo>
                    <a:pt x="291" y="422"/>
                  </a:lnTo>
                  <a:lnTo>
                    <a:pt x="296" y="472"/>
                  </a:lnTo>
                  <a:lnTo>
                    <a:pt x="299" y="520"/>
                  </a:lnTo>
                  <a:lnTo>
                    <a:pt x="304" y="560"/>
                  </a:lnTo>
                  <a:lnTo>
                    <a:pt x="306" y="595"/>
                  </a:lnTo>
                  <a:lnTo>
                    <a:pt x="311" y="617"/>
                  </a:lnTo>
                  <a:lnTo>
                    <a:pt x="314" y="632"/>
                  </a:lnTo>
                  <a:lnTo>
                    <a:pt x="316" y="637"/>
                  </a:lnTo>
                  <a:lnTo>
                    <a:pt x="321" y="630"/>
                  </a:lnTo>
                  <a:lnTo>
                    <a:pt x="324" y="615"/>
                  </a:lnTo>
                  <a:lnTo>
                    <a:pt x="329" y="590"/>
                  </a:lnTo>
                  <a:lnTo>
                    <a:pt x="331" y="555"/>
                  </a:lnTo>
                  <a:lnTo>
                    <a:pt x="336" y="515"/>
                  </a:lnTo>
                  <a:lnTo>
                    <a:pt x="339" y="467"/>
                  </a:lnTo>
                  <a:lnTo>
                    <a:pt x="344" y="417"/>
                  </a:lnTo>
                  <a:lnTo>
                    <a:pt x="346" y="367"/>
                  </a:lnTo>
                  <a:lnTo>
                    <a:pt x="349" y="317"/>
                  </a:lnTo>
                  <a:lnTo>
                    <a:pt x="354" y="267"/>
                  </a:lnTo>
                  <a:lnTo>
                    <a:pt x="356" y="225"/>
                  </a:lnTo>
                  <a:lnTo>
                    <a:pt x="361" y="185"/>
                  </a:lnTo>
                  <a:lnTo>
                    <a:pt x="364" y="155"/>
                  </a:lnTo>
                  <a:lnTo>
                    <a:pt x="369" y="132"/>
                  </a:lnTo>
                  <a:lnTo>
                    <a:pt x="371" y="117"/>
                  </a:lnTo>
                  <a:lnTo>
                    <a:pt x="376" y="115"/>
                  </a:lnTo>
                  <a:lnTo>
                    <a:pt x="379" y="120"/>
                  </a:lnTo>
                  <a:lnTo>
                    <a:pt x="381" y="135"/>
                  </a:lnTo>
                  <a:lnTo>
                    <a:pt x="386" y="160"/>
                  </a:lnTo>
                  <a:lnTo>
                    <a:pt x="389" y="192"/>
                  </a:lnTo>
                  <a:lnTo>
                    <a:pt x="394" y="230"/>
                  </a:lnTo>
                  <a:lnTo>
                    <a:pt x="396" y="272"/>
                  </a:lnTo>
                  <a:lnTo>
                    <a:pt x="401" y="320"/>
                  </a:lnTo>
                  <a:lnTo>
                    <a:pt x="404" y="367"/>
                  </a:lnTo>
                  <a:lnTo>
                    <a:pt x="409" y="415"/>
                  </a:lnTo>
                  <a:lnTo>
                    <a:pt x="411" y="460"/>
                  </a:lnTo>
                  <a:lnTo>
                    <a:pt x="414" y="502"/>
                  </a:lnTo>
                  <a:lnTo>
                    <a:pt x="419" y="537"/>
                  </a:lnTo>
                  <a:lnTo>
                    <a:pt x="421" y="567"/>
                  </a:lnTo>
                  <a:lnTo>
                    <a:pt x="426" y="590"/>
                  </a:lnTo>
                  <a:lnTo>
                    <a:pt x="428" y="602"/>
                  </a:lnTo>
                  <a:lnTo>
                    <a:pt x="433" y="605"/>
                  </a:lnTo>
                  <a:lnTo>
                    <a:pt x="436" y="600"/>
                  </a:lnTo>
                  <a:lnTo>
                    <a:pt x="441" y="585"/>
                  </a:lnTo>
                  <a:lnTo>
                    <a:pt x="443" y="562"/>
                  </a:lnTo>
                  <a:lnTo>
                    <a:pt x="446" y="532"/>
                  </a:lnTo>
                  <a:lnTo>
                    <a:pt x="451" y="497"/>
                  </a:lnTo>
                  <a:lnTo>
                    <a:pt x="453" y="457"/>
                  </a:lnTo>
                  <a:lnTo>
                    <a:pt x="458" y="412"/>
                  </a:lnTo>
                  <a:lnTo>
                    <a:pt x="461" y="367"/>
                  </a:lnTo>
                  <a:lnTo>
                    <a:pt x="466" y="322"/>
                  </a:lnTo>
                  <a:lnTo>
                    <a:pt x="468" y="280"/>
                  </a:lnTo>
                  <a:lnTo>
                    <a:pt x="473" y="240"/>
                  </a:lnTo>
                  <a:lnTo>
                    <a:pt x="476" y="207"/>
                  </a:lnTo>
                  <a:lnTo>
                    <a:pt x="478" y="180"/>
                  </a:lnTo>
                  <a:lnTo>
                    <a:pt x="483" y="160"/>
                  </a:lnTo>
                  <a:lnTo>
                    <a:pt x="486" y="147"/>
                  </a:lnTo>
                  <a:lnTo>
                    <a:pt x="491" y="145"/>
                  </a:lnTo>
                  <a:lnTo>
                    <a:pt x="493" y="150"/>
                  </a:lnTo>
                  <a:lnTo>
                    <a:pt x="498" y="162"/>
                  </a:lnTo>
                  <a:lnTo>
                    <a:pt x="501" y="185"/>
                  </a:lnTo>
                  <a:lnTo>
                    <a:pt x="506" y="212"/>
                  </a:lnTo>
                  <a:lnTo>
                    <a:pt x="508" y="245"/>
                  </a:lnTo>
                  <a:lnTo>
                    <a:pt x="511" y="285"/>
                  </a:lnTo>
                  <a:lnTo>
                    <a:pt x="516" y="325"/>
                  </a:lnTo>
                  <a:lnTo>
                    <a:pt x="518" y="367"/>
                  </a:lnTo>
                  <a:lnTo>
                    <a:pt x="523" y="410"/>
                  </a:lnTo>
                  <a:lnTo>
                    <a:pt x="526" y="450"/>
                  </a:lnTo>
                  <a:lnTo>
                    <a:pt x="531" y="487"/>
                  </a:lnTo>
                  <a:lnTo>
                    <a:pt x="533" y="517"/>
                  </a:lnTo>
                  <a:lnTo>
                    <a:pt x="538" y="545"/>
                  </a:lnTo>
                  <a:lnTo>
                    <a:pt x="541" y="562"/>
                  </a:lnTo>
                  <a:lnTo>
                    <a:pt x="543" y="575"/>
                  </a:lnTo>
                  <a:lnTo>
                    <a:pt x="548" y="577"/>
                  </a:lnTo>
                  <a:lnTo>
                    <a:pt x="551" y="572"/>
                  </a:lnTo>
                  <a:lnTo>
                    <a:pt x="556" y="560"/>
                  </a:lnTo>
                  <a:lnTo>
                    <a:pt x="558" y="540"/>
                  </a:lnTo>
                  <a:lnTo>
                    <a:pt x="563" y="512"/>
                  </a:lnTo>
                  <a:lnTo>
                    <a:pt x="566" y="482"/>
                  </a:lnTo>
                  <a:lnTo>
                    <a:pt x="568" y="445"/>
                  </a:lnTo>
                  <a:lnTo>
                    <a:pt x="573" y="407"/>
                  </a:lnTo>
                  <a:lnTo>
                    <a:pt x="576" y="367"/>
                  </a:lnTo>
                  <a:lnTo>
                    <a:pt x="581" y="327"/>
                  </a:lnTo>
                  <a:lnTo>
                    <a:pt x="583" y="290"/>
                  </a:lnTo>
                  <a:lnTo>
                    <a:pt x="588" y="255"/>
                  </a:lnTo>
                  <a:lnTo>
                    <a:pt x="590" y="225"/>
                  </a:lnTo>
                  <a:lnTo>
                    <a:pt x="595" y="202"/>
                  </a:lnTo>
                  <a:lnTo>
                    <a:pt x="598" y="185"/>
                  </a:lnTo>
                  <a:lnTo>
                    <a:pt x="600" y="172"/>
                  </a:lnTo>
                  <a:lnTo>
                    <a:pt x="605" y="170"/>
                  </a:lnTo>
                  <a:lnTo>
                    <a:pt x="608" y="175"/>
                  </a:lnTo>
                  <a:lnTo>
                    <a:pt x="613" y="187"/>
                  </a:lnTo>
                  <a:lnTo>
                    <a:pt x="615" y="205"/>
                  </a:lnTo>
                  <a:lnTo>
                    <a:pt x="620" y="230"/>
                  </a:lnTo>
                  <a:lnTo>
                    <a:pt x="623" y="260"/>
                  </a:lnTo>
                  <a:lnTo>
                    <a:pt x="628" y="295"/>
                  </a:lnTo>
                  <a:lnTo>
                    <a:pt x="630" y="330"/>
                  </a:lnTo>
                  <a:lnTo>
                    <a:pt x="633" y="367"/>
                  </a:lnTo>
                  <a:lnTo>
                    <a:pt x="638" y="405"/>
                  </a:lnTo>
                  <a:lnTo>
                    <a:pt x="640" y="440"/>
                  </a:lnTo>
                  <a:lnTo>
                    <a:pt x="645" y="472"/>
                  </a:lnTo>
                  <a:lnTo>
                    <a:pt x="648" y="500"/>
                  </a:lnTo>
                  <a:lnTo>
                    <a:pt x="653" y="522"/>
                  </a:lnTo>
                  <a:lnTo>
                    <a:pt x="655" y="540"/>
                  </a:lnTo>
                  <a:lnTo>
                    <a:pt x="660" y="550"/>
                  </a:lnTo>
                  <a:lnTo>
                    <a:pt x="663" y="552"/>
                  </a:lnTo>
                  <a:lnTo>
                    <a:pt x="665" y="547"/>
                  </a:lnTo>
                  <a:lnTo>
                    <a:pt x="670" y="537"/>
                  </a:lnTo>
                  <a:lnTo>
                    <a:pt x="673" y="520"/>
                  </a:lnTo>
                  <a:lnTo>
                    <a:pt x="678" y="497"/>
                  </a:lnTo>
                  <a:lnTo>
                    <a:pt x="680" y="467"/>
                  </a:lnTo>
                  <a:lnTo>
                    <a:pt x="685" y="437"/>
                  </a:lnTo>
                  <a:lnTo>
                    <a:pt x="688" y="402"/>
                  </a:lnTo>
                  <a:lnTo>
                    <a:pt x="693" y="367"/>
                  </a:lnTo>
                  <a:lnTo>
                    <a:pt x="695" y="332"/>
                  </a:lnTo>
                  <a:lnTo>
                    <a:pt x="698" y="300"/>
                  </a:lnTo>
                  <a:lnTo>
                    <a:pt x="703" y="270"/>
                  </a:lnTo>
                  <a:lnTo>
                    <a:pt x="705" y="242"/>
                  </a:lnTo>
                  <a:lnTo>
                    <a:pt x="710" y="220"/>
                  </a:lnTo>
                  <a:lnTo>
                    <a:pt x="713" y="205"/>
                  </a:lnTo>
                  <a:lnTo>
                    <a:pt x="718" y="195"/>
                  </a:lnTo>
                  <a:lnTo>
                    <a:pt x="720" y="192"/>
                  </a:lnTo>
                  <a:lnTo>
                    <a:pt x="725" y="197"/>
                  </a:lnTo>
                  <a:lnTo>
                    <a:pt x="728" y="207"/>
                  </a:lnTo>
                  <a:lnTo>
                    <a:pt x="730" y="225"/>
                  </a:lnTo>
                  <a:lnTo>
                    <a:pt x="735" y="247"/>
                  </a:lnTo>
                  <a:lnTo>
                    <a:pt x="737" y="272"/>
                  </a:lnTo>
                  <a:lnTo>
                    <a:pt x="742" y="302"/>
                  </a:lnTo>
                  <a:lnTo>
                    <a:pt x="745" y="335"/>
                  </a:lnTo>
                  <a:lnTo>
                    <a:pt x="750" y="367"/>
                  </a:lnTo>
                  <a:lnTo>
                    <a:pt x="752" y="400"/>
                  </a:lnTo>
                  <a:lnTo>
                    <a:pt x="757" y="432"/>
                  </a:lnTo>
                  <a:lnTo>
                    <a:pt x="760" y="460"/>
                  </a:lnTo>
                  <a:lnTo>
                    <a:pt x="762" y="485"/>
                  </a:lnTo>
                  <a:lnTo>
                    <a:pt x="767" y="505"/>
                  </a:lnTo>
                  <a:lnTo>
                    <a:pt x="770" y="520"/>
                  </a:lnTo>
                  <a:lnTo>
                    <a:pt x="775" y="527"/>
                  </a:lnTo>
                  <a:lnTo>
                    <a:pt x="777" y="530"/>
                  </a:lnTo>
                  <a:lnTo>
                    <a:pt x="782" y="527"/>
                  </a:lnTo>
                  <a:lnTo>
                    <a:pt x="785" y="517"/>
                  </a:lnTo>
                  <a:lnTo>
                    <a:pt x="790" y="502"/>
                  </a:lnTo>
                  <a:lnTo>
                    <a:pt x="792" y="482"/>
                  </a:lnTo>
                  <a:lnTo>
                    <a:pt x="795" y="457"/>
                  </a:lnTo>
                  <a:lnTo>
                    <a:pt x="800" y="427"/>
                  </a:lnTo>
                  <a:lnTo>
                    <a:pt x="802" y="397"/>
                  </a:lnTo>
                  <a:lnTo>
                    <a:pt x="807" y="367"/>
                  </a:lnTo>
                  <a:lnTo>
                    <a:pt x="810" y="337"/>
                  </a:lnTo>
                  <a:lnTo>
                    <a:pt x="815" y="307"/>
                  </a:lnTo>
                  <a:lnTo>
                    <a:pt x="817" y="280"/>
                  </a:lnTo>
                  <a:lnTo>
                    <a:pt x="822" y="257"/>
                  </a:lnTo>
                  <a:lnTo>
                    <a:pt x="825" y="237"/>
                  </a:lnTo>
                  <a:lnTo>
                    <a:pt x="827" y="225"/>
                  </a:lnTo>
                  <a:lnTo>
                    <a:pt x="832" y="217"/>
                  </a:lnTo>
                  <a:lnTo>
                    <a:pt x="835" y="215"/>
                  </a:lnTo>
                  <a:lnTo>
                    <a:pt x="840" y="217"/>
                  </a:lnTo>
                  <a:lnTo>
                    <a:pt x="842" y="227"/>
                  </a:lnTo>
                  <a:lnTo>
                    <a:pt x="847" y="242"/>
                  </a:lnTo>
                  <a:lnTo>
                    <a:pt x="850" y="260"/>
                  </a:lnTo>
                  <a:lnTo>
                    <a:pt x="855" y="285"/>
                  </a:lnTo>
                  <a:lnTo>
                    <a:pt x="857" y="310"/>
                  </a:lnTo>
                  <a:lnTo>
                    <a:pt x="860" y="337"/>
                  </a:lnTo>
                  <a:lnTo>
                    <a:pt x="865" y="367"/>
                  </a:lnTo>
                  <a:lnTo>
                    <a:pt x="867" y="397"/>
                  </a:lnTo>
                  <a:lnTo>
                    <a:pt x="872" y="425"/>
                  </a:lnTo>
                  <a:lnTo>
                    <a:pt x="875" y="450"/>
                  </a:lnTo>
                  <a:lnTo>
                    <a:pt x="880" y="470"/>
                  </a:lnTo>
                  <a:lnTo>
                    <a:pt x="882" y="490"/>
                  </a:lnTo>
                  <a:lnTo>
                    <a:pt x="887" y="502"/>
                  </a:lnTo>
                  <a:lnTo>
                    <a:pt x="889" y="510"/>
                  </a:lnTo>
                  <a:lnTo>
                    <a:pt x="892" y="512"/>
                  </a:lnTo>
                  <a:lnTo>
                    <a:pt x="897" y="507"/>
                  </a:lnTo>
                  <a:lnTo>
                    <a:pt x="899" y="500"/>
                  </a:lnTo>
                  <a:lnTo>
                    <a:pt x="904" y="485"/>
                  </a:lnTo>
                  <a:lnTo>
                    <a:pt x="907" y="467"/>
                  </a:lnTo>
                  <a:lnTo>
                    <a:pt x="912" y="445"/>
                  </a:lnTo>
                  <a:lnTo>
                    <a:pt x="914" y="422"/>
                  </a:lnTo>
                  <a:lnTo>
                    <a:pt x="917" y="395"/>
                  </a:lnTo>
                  <a:lnTo>
                    <a:pt x="922" y="367"/>
                  </a:lnTo>
                </a:path>
              </a:pathLst>
            </a:custGeom>
            <a:noFill/>
            <a:ln w="3175">
              <a:solidFill>
                <a:srgbClr val="00FC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828" name="Freeform 339"/>
            <p:cNvSpPr>
              <a:spLocks/>
            </p:cNvSpPr>
            <p:nvPr/>
          </p:nvSpPr>
          <p:spPr bwMode="auto">
            <a:xfrm rot="-1630169">
              <a:off x="2497" y="2693"/>
              <a:ext cx="777" cy="167"/>
            </a:xfrm>
            <a:custGeom>
              <a:avLst/>
              <a:gdLst>
                <a:gd name="T0" fmla="*/ 6 w 922"/>
                <a:gd name="T1" fmla="*/ 0 h 712"/>
                <a:gd name="T2" fmla="*/ 11 w 922"/>
                <a:gd name="T3" fmla="*/ 0 h 712"/>
                <a:gd name="T4" fmla="*/ 19 w 922"/>
                <a:gd name="T5" fmla="*/ 0 h 712"/>
                <a:gd name="T6" fmla="*/ 24 w 922"/>
                <a:gd name="T7" fmla="*/ 0 h 712"/>
                <a:gd name="T8" fmla="*/ 31 w 922"/>
                <a:gd name="T9" fmla="*/ 0 h 712"/>
                <a:gd name="T10" fmla="*/ 37 w 922"/>
                <a:gd name="T11" fmla="*/ 0 h 712"/>
                <a:gd name="T12" fmla="*/ 44 w 922"/>
                <a:gd name="T13" fmla="*/ 0 h 712"/>
                <a:gd name="T14" fmla="*/ 51 w 922"/>
                <a:gd name="T15" fmla="*/ 0 h 712"/>
                <a:gd name="T16" fmla="*/ 56 w 922"/>
                <a:gd name="T17" fmla="*/ 0 h 712"/>
                <a:gd name="T18" fmla="*/ 63 w 922"/>
                <a:gd name="T19" fmla="*/ 0 h 712"/>
                <a:gd name="T20" fmla="*/ 69 w 922"/>
                <a:gd name="T21" fmla="*/ 0 h 712"/>
                <a:gd name="T22" fmla="*/ 77 w 922"/>
                <a:gd name="T23" fmla="*/ 0 h 712"/>
                <a:gd name="T24" fmla="*/ 83 w 922"/>
                <a:gd name="T25" fmla="*/ 0 h 712"/>
                <a:gd name="T26" fmla="*/ 89 w 922"/>
                <a:gd name="T27" fmla="*/ 0 h 712"/>
                <a:gd name="T28" fmla="*/ 96 w 922"/>
                <a:gd name="T29" fmla="*/ 0 h 712"/>
                <a:gd name="T30" fmla="*/ 101 w 922"/>
                <a:gd name="T31" fmla="*/ 0 h 712"/>
                <a:gd name="T32" fmla="*/ 109 w 922"/>
                <a:gd name="T33" fmla="*/ 0 h 712"/>
                <a:gd name="T34" fmla="*/ 115 w 922"/>
                <a:gd name="T35" fmla="*/ 0 h 712"/>
                <a:gd name="T36" fmla="*/ 121 w 922"/>
                <a:gd name="T37" fmla="*/ 0 h 712"/>
                <a:gd name="T38" fmla="*/ 128 w 922"/>
                <a:gd name="T39" fmla="*/ 0 h 712"/>
                <a:gd name="T40" fmla="*/ 135 w 922"/>
                <a:gd name="T41" fmla="*/ 0 h 712"/>
                <a:gd name="T42" fmla="*/ 142 w 922"/>
                <a:gd name="T43" fmla="*/ 0 h 712"/>
                <a:gd name="T44" fmla="*/ 147 w 922"/>
                <a:gd name="T45" fmla="*/ 0 h 712"/>
                <a:gd name="T46" fmla="*/ 153 w 922"/>
                <a:gd name="T47" fmla="*/ 0 h 712"/>
                <a:gd name="T48" fmla="*/ 160 w 922"/>
                <a:gd name="T49" fmla="*/ 0 h 712"/>
                <a:gd name="T50" fmla="*/ 167 w 922"/>
                <a:gd name="T51" fmla="*/ 0 h 712"/>
                <a:gd name="T52" fmla="*/ 174 w 922"/>
                <a:gd name="T53" fmla="*/ 0 h 712"/>
                <a:gd name="T54" fmla="*/ 180 w 922"/>
                <a:gd name="T55" fmla="*/ 0 h 712"/>
                <a:gd name="T56" fmla="*/ 185 w 922"/>
                <a:gd name="T57" fmla="*/ 0 h 712"/>
                <a:gd name="T58" fmla="*/ 192 w 922"/>
                <a:gd name="T59" fmla="*/ 0 h 712"/>
                <a:gd name="T60" fmla="*/ 200 w 922"/>
                <a:gd name="T61" fmla="*/ 0 h 712"/>
                <a:gd name="T62" fmla="*/ 206 w 922"/>
                <a:gd name="T63" fmla="*/ 0 h 712"/>
                <a:gd name="T64" fmla="*/ 211 w 922"/>
                <a:gd name="T65" fmla="*/ 0 h 712"/>
                <a:gd name="T66" fmla="*/ 217 w 922"/>
                <a:gd name="T67" fmla="*/ 0 h 712"/>
                <a:gd name="T68" fmla="*/ 225 w 922"/>
                <a:gd name="T69" fmla="*/ 0 h 712"/>
                <a:gd name="T70" fmla="*/ 231 w 922"/>
                <a:gd name="T71" fmla="*/ 0 h 712"/>
                <a:gd name="T72" fmla="*/ 238 w 922"/>
                <a:gd name="T73" fmla="*/ 0 h 712"/>
                <a:gd name="T74" fmla="*/ 244 w 922"/>
                <a:gd name="T75" fmla="*/ 0 h 712"/>
                <a:gd name="T76" fmla="*/ 250 w 922"/>
                <a:gd name="T77" fmla="*/ 0 h 712"/>
                <a:gd name="T78" fmla="*/ 257 w 922"/>
                <a:gd name="T79" fmla="*/ 0 h 712"/>
                <a:gd name="T80" fmla="*/ 264 w 922"/>
                <a:gd name="T81" fmla="*/ 0 h 712"/>
                <a:gd name="T82" fmla="*/ 269 w 922"/>
                <a:gd name="T83" fmla="*/ 0 h 712"/>
                <a:gd name="T84" fmla="*/ 276 w 922"/>
                <a:gd name="T85" fmla="*/ 0 h 712"/>
                <a:gd name="T86" fmla="*/ 283 w 922"/>
                <a:gd name="T87" fmla="*/ 0 h 712"/>
                <a:gd name="T88" fmla="*/ 289 w 922"/>
                <a:gd name="T89" fmla="*/ 0 h 712"/>
                <a:gd name="T90" fmla="*/ 296 w 922"/>
                <a:gd name="T91" fmla="*/ 0 h 712"/>
                <a:gd name="T92" fmla="*/ 302 w 922"/>
                <a:gd name="T93" fmla="*/ 0 h 712"/>
                <a:gd name="T94" fmla="*/ 308 w 922"/>
                <a:gd name="T95" fmla="*/ 0 h 712"/>
                <a:gd name="T96" fmla="*/ 315 w 922"/>
                <a:gd name="T97" fmla="*/ 0 h 712"/>
                <a:gd name="T98" fmla="*/ 322 w 922"/>
                <a:gd name="T99" fmla="*/ 0 h 712"/>
                <a:gd name="T100" fmla="*/ 328 w 922"/>
                <a:gd name="T101" fmla="*/ 0 h 71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22"/>
                <a:gd name="T154" fmla="*/ 0 h 712"/>
                <a:gd name="T155" fmla="*/ 922 w 922"/>
                <a:gd name="T156" fmla="*/ 712 h 71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22" h="712">
                  <a:moveTo>
                    <a:pt x="0" y="367"/>
                  </a:moveTo>
                  <a:lnTo>
                    <a:pt x="5" y="292"/>
                  </a:lnTo>
                  <a:lnTo>
                    <a:pt x="7" y="222"/>
                  </a:lnTo>
                  <a:lnTo>
                    <a:pt x="12" y="160"/>
                  </a:lnTo>
                  <a:lnTo>
                    <a:pt x="15" y="102"/>
                  </a:lnTo>
                  <a:lnTo>
                    <a:pt x="20" y="57"/>
                  </a:lnTo>
                  <a:lnTo>
                    <a:pt x="22" y="25"/>
                  </a:lnTo>
                  <a:lnTo>
                    <a:pt x="27" y="5"/>
                  </a:lnTo>
                  <a:lnTo>
                    <a:pt x="30" y="0"/>
                  </a:lnTo>
                  <a:lnTo>
                    <a:pt x="32" y="7"/>
                  </a:lnTo>
                  <a:lnTo>
                    <a:pt x="37" y="30"/>
                  </a:lnTo>
                  <a:lnTo>
                    <a:pt x="40" y="65"/>
                  </a:lnTo>
                  <a:lnTo>
                    <a:pt x="45" y="110"/>
                  </a:lnTo>
                  <a:lnTo>
                    <a:pt x="47" y="167"/>
                  </a:lnTo>
                  <a:lnTo>
                    <a:pt x="52" y="230"/>
                  </a:lnTo>
                  <a:lnTo>
                    <a:pt x="55" y="297"/>
                  </a:lnTo>
                  <a:lnTo>
                    <a:pt x="60" y="367"/>
                  </a:lnTo>
                  <a:lnTo>
                    <a:pt x="62" y="437"/>
                  </a:lnTo>
                  <a:lnTo>
                    <a:pt x="65" y="502"/>
                  </a:lnTo>
                  <a:lnTo>
                    <a:pt x="70" y="562"/>
                  </a:lnTo>
                  <a:lnTo>
                    <a:pt x="72" y="615"/>
                  </a:lnTo>
                  <a:lnTo>
                    <a:pt x="77" y="657"/>
                  </a:lnTo>
                  <a:lnTo>
                    <a:pt x="80" y="690"/>
                  </a:lnTo>
                  <a:lnTo>
                    <a:pt x="85" y="707"/>
                  </a:lnTo>
                  <a:lnTo>
                    <a:pt x="87" y="712"/>
                  </a:lnTo>
                  <a:lnTo>
                    <a:pt x="92" y="705"/>
                  </a:lnTo>
                  <a:lnTo>
                    <a:pt x="95" y="685"/>
                  </a:lnTo>
                  <a:lnTo>
                    <a:pt x="97" y="652"/>
                  </a:lnTo>
                  <a:lnTo>
                    <a:pt x="102" y="607"/>
                  </a:lnTo>
                  <a:lnTo>
                    <a:pt x="105" y="555"/>
                  </a:lnTo>
                  <a:lnTo>
                    <a:pt x="110" y="497"/>
                  </a:lnTo>
                  <a:lnTo>
                    <a:pt x="112" y="432"/>
                  </a:lnTo>
                  <a:lnTo>
                    <a:pt x="117" y="367"/>
                  </a:lnTo>
                  <a:lnTo>
                    <a:pt x="120" y="302"/>
                  </a:lnTo>
                  <a:lnTo>
                    <a:pt x="124" y="240"/>
                  </a:lnTo>
                  <a:lnTo>
                    <a:pt x="127" y="182"/>
                  </a:lnTo>
                  <a:lnTo>
                    <a:pt x="129" y="135"/>
                  </a:lnTo>
                  <a:lnTo>
                    <a:pt x="134" y="95"/>
                  </a:lnTo>
                  <a:lnTo>
                    <a:pt x="137" y="65"/>
                  </a:lnTo>
                  <a:lnTo>
                    <a:pt x="142" y="47"/>
                  </a:lnTo>
                  <a:lnTo>
                    <a:pt x="144" y="42"/>
                  </a:lnTo>
                  <a:lnTo>
                    <a:pt x="149" y="50"/>
                  </a:lnTo>
                  <a:lnTo>
                    <a:pt x="152" y="70"/>
                  </a:lnTo>
                  <a:lnTo>
                    <a:pt x="157" y="100"/>
                  </a:lnTo>
                  <a:lnTo>
                    <a:pt x="159" y="140"/>
                  </a:lnTo>
                  <a:lnTo>
                    <a:pt x="162" y="190"/>
                  </a:lnTo>
                  <a:lnTo>
                    <a:pt x="167" y="245"/>
                  </a:lnTo>
                  <a:lnTo>
                    <a:pt x="169" y="305"/>
                  </a:lnTo>
                  <a:lnTo>
                    <a:pt x="174" y="367"/>
                  </a:lnTo>
                  <a:lnTo>
                    <a:pt x="177" y="427"/>
                  </a:lnTo>
                  <a:lnTo>
                    <a:pt x="182" y="487"/>
                  </a:lnTo>
                  <a:lnTo>
                    <a:pt x="184" y="540"/>
                  </a:lnTo>
                  <a:lnTo>
                    <a:pt x="187" y="587"/>
                  </a:lnTo>
                  <a:lnTo>
                    <a:pt x="192" y="625"/>
                  </a:lnTo>
                  <a:lnTo>
                    <a:pt x="194" y="652"/>
                  </a:lnTo>
                  <a:lnTo>
                    <a:pt x="199" y="667"/>
                  </a:lnTo>
                  <a:lnTo>
                    <a:pt x="202" y="672"/>
                  </a:lnTo>
                  <a:lnTo>
                    <a:pt x="207" y="665"/>
                  </a:lnTo>
                  <a:lnTo>
                    <a:pt x="209" y="647"/>
                  </a:lnTo>
                  <a:lnTo>
                    <a:pt x="214" y="617"/>
                  </a:lnTo>
                  <a:lnTo>
                    <a:pt x="217" y="580"/>
                  </a:lnTo>
                  <a:lnTo>
                    <a:pt x="219" y="535"/>
                  </a:lnTo>
                  <a:lnTo>
                    <a:pt x="224" y="482"/>
                  </a:lnTo>
                  <a:lnTo>
                    <a:pt x="227" y="425"/>
                  </a:lnTo>
                  <a:lnTo>
                    <a:pt x="232" y="367"/>
                  </a:lnTo>
                  <a:lnTo>
                    <a:pt x="234" y="310"/>
                  </a:lnTo>
                  <a:lnTo>
                    <a:pt x="239" y="255"/>
                  </a:lnTo>
                  <a:lnTo>
                    <a:pt x="242" y="205"/>
                  </a:lnTo>
                  <a:lnTo>
                    <a:pt x="247" y="162"/>
                  </a:lnTo>
                  <a:lnTo>
                    <a:pt x="249" y="125"/>
                  </a:lnTo>
                  <a:lnTo>
                    <a:pt x="252" y="100"/>
                  </a:lnTo>
                  <a:lnTo>
                    <a:pt x="257" y="85"/>
                  </a:lnTo>
                  <a:lnTo>
                    <a:pt x="259" y="80"/>
                  </a:lnTo>
                  <a:lnTo>
                    <a:pt x="264" y="87"/>
                  </a:lnTo>
                  <a:lnTo>
                    <a:pt x="267" y="105"/>
                  </a:lnTo>
                  <a:lnTo>
                    <a:pt x="272" y="132"/>
                  </a:lnTo>
                  <a:lnTo>
                    <a:pt x="274" y="167"/>
                  </a:lnTo>
                  <a:lnTo>
                    <a:pt x="279" y="210"/>
                  </a:lnTo>
                  <a:lnTo>
                    <a:pt x="281" y="260"/>
                  </a:lnTo>
                  <a:lnTo>
                    <a:pt x="284" y="312"/>
                  </a:lnTo>
                  <a:lnTo>
                    <a:pt x="289" y="367"/>
                  </a:lnTo>
                  <a:lnTo>
                    <a:pt x="291" y="422"/>
                  </a:lnTo>
                  <a:lnTo>
                    <a:pt x="296" y="472"/>
                  </a:lnTo>
                  <a:lnTo>
                    <a:pt x="299" y="520"/>
                  </a:lnTo>
                  <a:lnTo>
                    <a:pt x="304" y="560"/>
                  </a:lnTo>
                  <a:lnTo>
                    <a:pt x="306" y="595"/>
                  </a:lnTo>
                  <a:lnTo>
                    <a:pt x="311" y="617"/>
                  </a:lnTo>
                  <a:lnTo>
                    <a:pt x="314" y="632"/>
                  </a:lnTo>
                  <a:lnTo>
                    <a:pt x="316" y="637"/>
                  </a:lnTo>
                  <a:lnTo>
                    <a:pt x="321" y="630"/>
                  </a:lnTo>
                  <a:lnTo>
                    <a:pt x="324" y="615"/>
                  </a:lnTo>
                  <a:lnTo>
                    <a:pt x="329" y="590"/>
                  </a:lnTo>
                  <a:lnTo>
                    <a:pt x="331" y="555"/>
                  </a:lnTo>
                  <a:lnTo>
                    <a:pt x="336" y="515"/>
                  </a:lnTo>
                  <a:lnTo>
                    <a:pt x="339" y="467"/>
                  </a:lnTo>
                  <a:lnTo>
                    <a:pt x="344" y="417"/>
                  </a:lnTo>
                  <a:lnTo>
                    <a:pt x="346" y="367"/>
                  </a:lnTo>
                  <a:lnTo>
                    <a:pt x="349" y="317"/>
                  </a:lnTo>
                  <a:lnTo>
                    <a:pt x="354" y="267"/>
                  </a:lnTo>
                  <a:lnTo>
                    <a:pt x="356" y="225"/>
                  </a:lnTo>
                  <a:lnTo>
                    <a:pt x="361" y="185"/>
                  </a:lnTo>
                  <a:lnTo>
                    <a:pt x="364" y="155"/>
                  </a:lnTo>
                  <a:lnTo>
                    <a:pt x="369" y="132"/>
                  </a:lnTo>
                  <a:lnTo>
                    <a:pt x="371" y="117"/>
                  </a:lnTo>
                  <a:lnTo>
                    <a:pt x="376" y="115"/>
                  </a:lnTo>
                  <a:lnTo>
                    <a:pt x="379" y="120"/>
                  </a:lnTo>
                  <a:lnTo>
                    <a:pt x="381" y="135"/>
                  </a:lnTo>
                  <a:lnTo>
                    <a:pt x="386" y="160"/>
                  </a:lnTo>
                  <a:lnTo>
                    <a:pt x="389" y="192"/>
                  </a:lnTo>
                  <a:lnTo>
                    <a:pt x="394" y="230"/>
                  </a:lnTo>
                  <a:lnTo>
                    <a:pt x="396" y="272"/>
                  </a:lnTo>
                  <a:lnTo>
                    <a:pt x="401" y="320"/>
                  </a:lnTo>
                  <a:lnTo>
                    <a:pt x="404" y="367"/>
                  </a:lnTo>
                  <a:lnTo>
                    <a:pt x="409" y="415"/>
                  </a:lnTo>
                  <a:lnTo>
                    <a:pt x="411" y="460"/>
                  </a:lnTo>
                  <a:lnTo>
                    <a:pt x="414" y="502"/>
                  </a:lnTo>
                  <a:lnTo>
                    <a:pt x="419" y="537"/>
                  </a:lnTo>
                  <a:lnTo>
                    <a:pt x="421" y="567"/>
                  </a:lnTo>
                  <a:lnTo>
                    <a:pt x="426" y="590"/>
                  </a:lnTo>
                  <a:lnTo>
                    <a:pt x="428" y="602"/>
                  </a:lnTo>
                  <a:lnTo>
                    <a:pt x="433" y="605"/>
                  </a:lnTo>
                  <a:lnTo>
                    <a:pt x="436" y="600"/>
                  </a:lnTo>
                  <a:lnTo>
                    <a:pt x="441" y="585"/>
                  </a:lnTo>
                  <a:lnTo>
                    <a:pt x="443" y="562"/>
                  </a:lnTo>
                  <a:lnTo>
                    <a:pt x="446" y="532"/>
                  </a:lnTo>
                  <a:lnTo>
                    <a:pt x="451" y="497"/>
                  </a:lnTo>
                  <a:lnTo>
                    <a:pt x="453" y="457"/>
                  </a:lnTo>
                  <a:lnTo>
                    <a:pt x="458" y="412"/>
                  </a:lnTo>
                  <a:lnTo>
                    <a:pt x="461" y="367"/>
                  </a:lnTo>
                  <a:lnTo>
                    <a:pt x="466" y="322"/>
                  </a:lnTo>
                  <a:lnTo>
                    <a:pt x="468" y="280"/>
                  </a:lnTo>
                  <a:lnTo>
                    <a:pt x="473" y="240"/>
                  </a:lnTo>
                  <a:lnTo>
                    <a:pt x="476" y="207"/>
                  </a:lnTo>
                  <a:lnTo>
                    <a:pt x="478" y="180"/>
                  </a:lnTo>
                  <a:lnTo>
                    <a:pt x="483" y="160"/>
                  </a:lnTo>
                  <a:lnTo>
                    <a:pt x="486" y="147"/>
                  </a:lnTo>
                  <a:lnTo>
                    <a:pt x="491" y="145"/>
                  </a:lnTo>
                  <a:lnTo>
                    <a:pt x="493" y="150"/>
                  </a:lnTo>
                  <a:lnTo>
                    <a:pt x="498" y="162"/>
                  </a:lnTo>
                  <a:lnTo>
                    <a:pt x="501" y="185"/>
                  </a:lnTo>
                  <a:lnTo>
                    <a:pt x="506" y="212"/>
                  </a:lnTo>
                  <a:lnTo>
                    <a:pt x="508" y="245"/>
                  </a:lnTo>
                  <a:lnTo>
                    <a:pt x="511" y="285"/>
                  </a:lnTo>
                  <a:lnTo>
                    <a:pt x="516" y="325"/>
                  </a:lnTo>
                  <a:lnTo>
                    <a:pt x="518" y="367"/>
                  </a:lnTo>
                  <a:lnTo>
                    <a:pt x="523" y="410"/>
                  </a:lnTo>
                  <a:lnTo>
                    <a:pt x="526" y="450"/>
                  </a:lnTo>
                  <a:lnTo>
                    <a:pt x="531" y="487"/>
                  </a:lnTo>
                  <a:lnTo>
                    <a:pt x="533" y="517"/>
                  </a:lnTo>
                  <a:lnTo>
                    <a:pt x="538" y="545"/>
                  </a:lnTo>
                  <a:lnTo>
                    <a:pt x="541" y="562"/>
                  </a:lnTo>
                  <a:lnTo>
                    <a:pt x="543" y="575"/>
                  </a:lnTo>
                  <a:lnTo>
                    <a:pt x="548" y="577"/>
                  </a:lnTo>
                  <a:lnTo>
                    <a:pt x="551" y="572"/>
                  </a:lnTo>
                  <a:lnTo>
                    <a:pt x="556" y="560"/>
                  </a:lnTo>
                  <a:lnTo>
                    <a:pt x="558" y="540"/>
                  </a:lnTo>
                  <a:lnTo>
                    <a:pt x="563" y="512"/>
                  </a:lnTo>
                  <a:lnTo>
                    <a:pt x="566" y="482"/>
                  </a:lnTo>
                  <a:lnTo>
                    <a:pt x="568" y="445"/>
                  </a:lnTo>
                  <a:lnTo>
                    <a:pt x="573" y="407"/>
                  </a:lnTo>
                  <a:lnTo>
                    <a:pt x="576" y="367"/>
                  </a:lnTo>
                  <a:lnTo>
                    <a:pt x="581" y="327"/>
                  </a:lnTo>
                  <a:lnTo>
                    <a:pt x="583" y="290"/>
                  </a:lnTo>
                  <a:lnTo>
                    <a:pt x="588" y="255"/>
                  </a:lnTo>
                  <a:lnTo>
                    <a:pt x="590" y="225"/>
                  </a:lnTo>
                  <a:lnTo>
                    <a:pt x="595" y="202"/>
                  </a:lnTo>
                  <a:lnTo>
                    <a:pt x="598" y="185"/>
                  </a:lnTo>
                  <a:lnTo>
                    <a:pt x="600" y="172"/>
                  </a:lnTo>
                  <a:lnTo>
                    <a:pt x="605" y="170"/>
                  </a:lnTo>
                  <a:lnTo>
                    <a:pt x="608" y="175"/>
                  </a:lnTo>
                  <a:lnTo>
                    <a:pt x="613" y="187"/>
                  </a:lnTo>
                  <a:lnTo>
                    <a:pt x="615" y="205"/>
                  </a:lnTo>
                  <a:lnTo>
                    <a:pt x="620" y="230"/>
                  </a:lnTo>
                  <a:lnTo>
                    <a:pt x="623" y="260"/>
                  </a:lnTo>
                  <a:lnTo>
                    <a:pt x="628" y="295"/>
                  </a:lnTo>
                  <a:lnTo>
                    <a:pt x="630" y="330"/>
                  </a:lnTo>
                  <a:lnTo>
                    <a:pt x="633" y="367"/>
                  </a:lnTo>
                  <a:lnTo>
                    <a:pt x="638" y="405"/>
                  </a:lnTo>
                  <a:lnTo>
                    <a:pt x="640" y="440"/>
                  </a:lnTo>
                  <a:lnTo>
                    <a:pt x="645" y="472"/>
                  </a:lnTo>
                  <a:lnTo>
                    <a:pt x="648" y="500"/>
                  </a:lnTo>
                  <a:lnTo>
                    <a:pt x="653" y="522"/>
                  </a:lnTo>
                  <a:lnTo>
                    <a:pt x="655" y="540"/>
                  </a:lnTo>
                  <a:lnTo>
                    <a:pt x="660" y="550"/>
                  </a:lnTo>
                  <a:lnTo>
                    <a:pt x="663" y="552"/>
                  </a:lnTo>
                  <a:lnTo>
                    <a:pt x="665" y="547"/>
                  </a:lnTo>
                  <a:lnTo>
                    <a:pt x="670" y="537"/>
                  </a:lnTo>
                  <a:lnTo>
                    <a:pt x="673" y="520"/>
                  </a:lnTo>
                  <a:lnTo>
                    <a:pt x="678" y="497"/>
                  </a:lnTo>
                  <a:lnTo>
                    <a:pt x="680" y="467"/>
                  </a:lnTo>
                  <a:lnTo>
                    <a:pt x="685" y="437"/>
                  </a:lnTo>
                  <a:lnTo>
                    <a:pt x="688" y="402"/>
                  </a:lnTo>
                  <a:lnTo>
                    <a:pt x="693" y="367"/>
                  </a:lnTo>
                  <a:lnTo>
                    <a:pt x="695" y="332"/>
                  </a:lnTo>
                  <a:lnTo>
                    <a:pt x="698" y="300"/>
                  </a:lnTo>
                  <a:lnTo>
                    <a:pt x="703" y="270"/>
                  </a:lnTo>
                  <a:lnTo>
                    <a:pt x="705" y="242"/>
                  </a:lnTo>
                  <a:lnTo>
                    <a:pt x="710" y="220"/>
                  </a:lnTo>
                  <a:lnTo>
                    <a:pt x="713" y="205"/>
                  </a:lnTo>
                  <a:lnTo>
                    <a:pt x="718" y="195"/>
                  </a:lnTo>
                  <a:lnTo>
                    <a:pt x="720" y="192"/>
                  </a:lnTo>
                  <a:lnTo>
                    <a:pt x="725" y="197"/>
                  </a:lnTo>
                  <a:lnTo>
                    <a:pt x="728" y="207"/>
                  </a:lnTo>
                  <a:lnTo>
                    <a:pt x="730" y="225"/>
                  </a:lnTo>
                  <a:lnTo>
                    <a:pt x="735" y="247"/>
                  </a:lnTo>
                  <a:lnTo>
                    <a:pt x="737" y="272"/>
                  </a:lnTo>
                  <a:lnTo>
                    <a:pt x="742" y="302"/>
                  </a:lnTo>
                  <a:lnTo>
                    <a:pt x="745" y="335"/>
                  </a:lnTo>
                  <a:lnTo>
                    <a:pt x="750" y="367"/>
                  </a:lnTo>
                  <a:lnTo>
                    <a:pt x="752" y="400"/>
                  </a:lnTo>
                  <a:lnTo>
                    <a:pt x="757" y="432"/>
                  </a:lnTo>
                  <a:lnTo>
                    <a:pt x="760" y="460"/>
                  </a:lnTo>
                  <a:lnTo>
                    <a:pt x="762" y="485"/>
                  </a:lnTo>
                  <a:lnTo>
                    <a:pt x="767" y="505"/>
                  </a:lnTo>
                  <a:lnTo>
                    <a:pt x="770" y="520"/>
                  </a:lnTo>
                  <a:lnTo>
                    <a:pt x="775" y="527"/>
                  </a:lnTo>
                  <a:lnTo>
                    <a:pt x="777" y="530"/>
                  </a:lnTo>
                  <a:lnTo>
                    <a:pt x="782" y="527"/>
                  </a:lnTo>
                  <a:lnTo>
                    <a:pt x="785" y="517"/>
                  </a:lnTo>
                  <a:lnTo>
                    <a:pt x="790" y="502"/>
                  </a:lnTo>
                  <a:lnTo>
                    <a:pt x="792" y="482"/>
                  </a:lnTo>
                  <a:lnTo>
                    <a:pt x="795" y="457"/>
                  </a:lnTo>
                  <a:lnTo>
                    <a:pt x="800" y="427"/>
                  </a:lnTo>
                  <a:lnTo>
                    <a:pt x="802" y="397"/>
                  </a:lnTo>
                  <a:lnTo>
                    <a:pt x="807" y="367"/>
                  </a:lnTo>
                  <a:lnTo>
                    <a:pt x="810" y="337"/>
                  </a:lnTo>
                  <a:lnTo>
                    <a:pt x="815" y="307"/>
                  </a:lnTo>
                  <a:lnTo>
                    <a:pt x="817" y="280"/>
                  </a:lnTo>
                  <a:lnTo>
                    <a:pt x="822" y="257"/>
                  </a:lnTo>
                  <a:lnTo>
                    <a:pt x="825" y="237"/>
                  </a:lnTo>
                  <a:lnTo>
                    <a:pt x="827" y="225"/>
                  </a:lnTo>
                  <a:lnTo>
                    <a:pt x="832" y="217"/>
                  </a:lnTo>
                  <a:lnTo>
                    <a:pt x="835" y="215"/>
                  </a:lnTo>
                  <a:lnTo>
                    <a:pt x="840" y="217"/>
                  </a:lnTo>
                  <a:lnTo>
                    <a:pt x="842" y="227"/>
                  </a:lnTo>
                  <a:lnTo>
                    <a:pt x="847" y="242"/>
                  </a:lnTo>
                  <a:lnTo>
                    <a:pt x="850" y="260"/>
                  </a:lnTo>
                  <a:lnTo>
                    <a:pt x="855" y="285"/>
                  </a:lnTo>
                  <a:lnTo>
                    <a:pt x="857" y="310"/>
                  </a:lnTo>
                  <a:lnTo>
                    <a:pt x="860" y="337"/>
                  </a:lnTo>
                  <a:lnTo>
                    <a:pt x="865" y="367"/>
                  </a:lnTo>
                  <a:lnTo>
                    <a:pt x="867" y="397"/>
                  </a:lnTo>
                  <a:lnTo>
                    <a:pt x="872" y="425"/>
                  </a:lnTo>
                  <a:lnTo>
                    <a:pt x="875" y="450"/>
                  </a:lnTo>
                  <a:lnTo>
                    <a:pt x="880" y="470"/>
                  </a:lnTo>
                  <a:lnTo>
                    <a:pt x="882" y="490"/>
                  </a:lnTo>
                  <a:lnTo>
                    <a:pt x="887" y="502"/>
                  </a:lnTo>
                  <a:lnTo>
                    <a:pt x="889" y="510"/>
                  </a:lnTo>
                  <a:lnTo>
                    <a:pt x="892" y="512"/>
                  </a:lnTo>
                  <a:lnTo>
                    <a:pt x="897" y="507"/>
                  </a:lnTo>
                  <a:lnTo>
                    <a:pt x="899" y="500"/>
                  </a:lnTo>
                  <a:lnTo>
                    <a:pt x="904" y="485"/>
                  </a:lnTo>
                  <a:lnTo>
                    <a:pt x="907" y="467"/>
                  </a:lnTo>
                  <a:lnTo>
                    <a:pt x="912" y="445"/>
                  </a:lnTo>
                  <a:lnTo>
                    <a:pt x="914" y="422"/>
                  </a:lnTo>
                  <a:lnTo>
                    <a:pt x="917" y="395"/>
                  </a:lnTo>
                  <a:lnTo>
                    <a:pt x="922" y="367"/>
                  </a:lnTo>
                </a:path>
              </a:pathLst>
            </a:custGeom>
            <a:noFill/>
            <a:ln w="3175">
              <a:solidFill>
                <a:srgbClr val="00FC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6564" name="Rectangle 340"/>
          <p:cNvSpPr>
            <a:spLocks noChangeArrowheads="1"/>
          </p:cNvSpPr>
          <p:nvPr/>
        </p:nvSpPr>
        <p:spPr bwMode="auto">
          <a:xfrm>
            <a:off x="6376988" y="3108325"/>
            <a:ext cx="139700" cy="182563"/>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65" name="Line 341"/>
          <p:cNvSpPr>
            <a:spLocks noChangeShapeType="1"/>
          </p:cNvSpPr>
          <p:nvPr/>
        </p:nvSpPr>
        <p:spPr bwMode="auto">
          <a:xfrm>
            <a:off x="4373563" y="1346200"/>
            <a:ext cx="1997075" cy="176212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66" name="Line 342"/>
          <p:cNvSpPr>
            <a:spLocks noChangeShapeType="1"/>
          </p:cNvSpPr>
          <p:nvPr/>
        </p:nvSpPr>
        <p:spPr bwMode="auto">
          <a:xfrm flipV="1">
            <a:off x="4406900" y="3281363"/>
            <a:ext cx="1955800" cy="253841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67" name="Oval 343"/>
          <p:cNvSpPr>
            <a:spLocks noChangeArrowheads="1"/>
          </p:cNvSpPr>
          <p:nvPr/>
        </p:nvSpPr>
        <p:spPr bwMode="auto">
          <a:xfrm rot="-1437271">
            <a:off x="3421063" y="3987800"/>
            <a:ext cx="1822450" cy="825500"/>
          </a:xfrm>
          <a:prstGeom prst="ellipse">
            <a:avLst/>
          </a:prstGeom>
          <a:noFill/>
          <a:ln w="57150">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6568" name="Picture 344" descr="T2W"/>
          <p:cNvPicPr>
            <a:picLocks noChangeAspect="1" noChangeArrowheads="1"/>
          </p:cNvPicPr>
          <p:nvPr/>
        </p:nvPicPr>
        <p:blipFill>
          <a:blip r:embed="rId3">
            <a:extLst>
              <a:ext uri="{28A0092B-C50C-407E-A947-70E740481C1C}">
                <a14:useLocalDpi xmlns:a14="http://schemas.microsoft.com/office/drawing/2010/main" val="0"/>
              </a:ext>
            </a:extLst>
          </a:blip>
          <a:srcRect l="17403" t="10837" r="22122" b="15007"/>
          <a:stretch>
            <a:fillRect/>
          </a:stretch>
        </p:blipFill>
        <p:spPr bwMode="auto">
          <a:xfrm>
            <a:off x="5326063" y="1228725"/>
            <a:ext cx="3692525" cy="4608513"/>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66569" name="Rectangle 345"/>
          <p:cNvSpPr>
            <a:spLocks noChangeArrowheads="1"/>
          </p:cNvSpPr>
          <p:nvPr/>
        </p:nvSpPr>
        <p:spPr bwMode="auto">
          <a:xfrm>
            <a:off x="6462713" y="3046413"/>
            <a:ext cx="139700" cy="182562"/>
          </a:xfrm>
          <a:prstGeom prst="rect">
            <a:avLst/>
          </a:prstGeom>
          <a:solidFill>
            <a:srgbClr val="FFFFFF">
              <a:alpha val="70195"/>
            </a:srgbClr>
          </a:solidFill>
          <a:ln w="19050">
            <a:solidFill>
              <a:schemeClr val="bg2"/>
            </a:solidFill>
            <a:miter lim="800000"/>
            <a:headEnd/>
            <a:tailEnd/>
          </a:ln>
        </p:spPr>
        <p:txBody>
          <a:bodyPr wrap="none" anchor="ctr"/>
          <a:lstStyle/>
          <a:p>
            <a:endParaRPr lang="en-US"/>
          </a:p>
        </p:txBody>
      </p:sp>
      <p:sp>
        <p:nvSpPr>
          <p:cNvPr id="66570" name="Line 346"/>
          <p:cNvSpPr>
            <a:spLocks noChangeShapeType="1"/>
          </p:cNvSpPr>
          <p:nvPr/>
        </p:nvSpPr>
        <p:spPr bwMode="auto">
          <a:xfrm>
            <a:off x="4467225" y="1203325"/>
            <a:ext cx="1989138" cy="18430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1" name="Line 347"/>
          <p:cNvSpPr>
            <a:spLocks noChangeShapeType="1"/>
          </p:cNvSpPr>
          <p:nvPr/>
        </p:nvSpPr>
        <p:spPr bwMode="auto">
          <a:xfrm flipV="1">
            <a:off x="4492625" y="3219450"/>
            <a:ext cx="1955800" cy="2538413"/>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xmlns:p14="http://schemas.microsoft.com/office/powerpoint/2010/mai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atin typeface="Arial" charset="0"/>
              </a:rPr>
              <a:t>Human 3T used for BOLD fMRI</a:t>
            </a:r>
          </a:p>
        </p:txBody>
      </p:sp>
      <p:pic>
        <p:nvPicPr>
          <p:cNvPr id="67587" name="Picture 3" descr="DSCN21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4335463"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5313" y="1827213"/>
            <a:ext cx="5548312" cy="357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g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9675" y="290513"/>
            <a:ext cx="5997575" cy="600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3" descr="ep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 y="223838"/>
            <a:ext cx="3000375" cy="305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spg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50" y="3425825"/>
            <a:ext cx="3000375"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Line 5"/>
          <p:cNvSpPr>
            <a:spLocks noChangeShapeType="1"/>
          </p:cNvSpPr>
          <p:nvPr/>
        </p:nvSpPr>
        <p:spPr bwMode="auto">
          <a:xfrm>
            <a:off x="1828800" y="1787525"/>
            <a:ext cx="2046288" cy="4062413"/>
          </a:xfrm>
          <a:prstGeom prst="line">
            <a:avLst/>
          </a:prstGeom>
          <a:noFill/>
          <a:ln w="3810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14" name="Text Box 6"/>
          <p:cNvSpPr txBox="1">
            <a:spLocks noChangeArrowheads="1"/>
          </p:cNvSpPr>
          <p:nvPr/>
        </p:nvSpPr>
        <p:spPr bwMode="auto">
          <a:xfrm>
            <a:off x="4641850" y="373063"/>
            <a:ext cx="46736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8413" tIns="44207" rIns="88413" bIns="44207">
            <a:spAutoFit/>
          </a:bodyPr>
          <a:lstStyle>
            <a:lvl1pPr defTabSz="884238">
              <a:defRPr sz="1600">
                <a:solidFill>
                  <a:schemeClr val="tx1"/>
                </a:solidFill>
                <a:latin typeface="Times New Roman" charset="0"/>
                <a:ea typeface="ＭＳ Ｐゴシック" charset="0"/>
              </a:defRPr>
            </a:lvl1pPr>
            <a:lvl2pPr marL="742950" indent="-285750" defTabSz="884238">
              <a:defRPr sz="1600">
                <a:solidFill>
                  <a:schemeClr val="tx1"/>
                </a:solidFill>
                <a:latin typeface="Times New Roman" charset="0"/>
                <a:ea typeface="ＭＳ Ｐゴシック" charset="0"/>
              </a:defRPr>
            </a:lvl2pPr>
            <a:lvl3pPr marL="1143000" indent="-228600" defTabSz="884238">
              <a:defRPr sz="1600">
                <a:solidFill>
                  <a:schemeClr val="tx1"/>
                </a:solidFill>
                <a:latin typeface="Times New Roman" charset="0"/>
                <a:ea typeface="ＭＳ Ｐゴシック" charset="0"/>
              </a:defRPr>
            </a:lvl3pPr>
            <a:lvl4pPr marL="1600200" indent="-228600" defTabSz="884238">
              <a:defRPr sz="1600">
                <a:solidFill>
                  <a:schemeClr val="tx1"/>
                </a:solidFill>
                <a:latin typeface="Times New Roman" charset="0"/>
                <a:ea typeface="ＭＳ Ｐゴシック" charset="0"/>
              </a:defRPr>
            </a:lvl4pPr>
            <a:lvl5pPr marL="2057400" indent="-228600" defTabSz="884238">
              <a:defRPr sz="1600">
                <a:solidFill>
                  <a:schemeClr val="tx1"/>
                </a:solidFill>
                <a:latin typeface="Times New Roman" charset="0"/>
                <a:ea typeface="ＭＳ Ｐゴシック" charset="0"/>
              </a:defRPr>
            </a:lvl5pPr>
            <a:lvl6pPr marL="2514600" indent="-228600" defTabSz="884238"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defTabSz="884238"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defTabSz="884238"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defTabSz="884238" eaLnBrk="0" fontAlgn="base" hangingPunct="0">
              <a:spcBef>
                <a:spcPct val="0"/>
              </a:spcBef>
              <a:spcAft>
                <a:spcPct val="0"/>
              </a:spcAft>
              <a:defRPr sz="1600">
                <a:solidFill>
                  <a:schemeClr val="tx1"/>
                </a:solidFill>
                <a:latin typeface="Times New Roman" charset="0"/>
                <a:ea typeface="ＭＳ Ｐゴシック" charset="0"/>
              </a:defRPr>
            </a:lvl9pPr>
          </a:lstStyle>
          <a:p>
            <a:pPr>
              <a:spcBef>
                <a:spcPct val="50000"/>
              </a:spcBef>
            </a:pPr>
            <a:r>
              <a:rPr lang="en-US" sz="2300" b="1"/>
              <a:t>Graphs vs. time of 3</a:t>
            </a:r>
            <a:r>
              <a:rPr lang="en-US" sz="2300" b="1">
                <a:sym typeface="Symbol" charset="0"/>
              </a:rPr>
              <a:t>3 voxel region</a:t>
            </a:r>
            <a:endParaRPr lang="en-US" sz="2300"/>
          </a:p>
        </p:txBody>
      </p:sp>
      <p:sp>
        <p:nvSpPr>
          <p:cNvPr id="68615" name="Text Box 7"/>
          <p:cNvSpPr txBox="1">
            <a:spLocks noChangeArrowheads="1"/>
          </p:cNvSpPr>
          <p:nvPr/>
        </p:nvSpPr>
        <p:spPr bwMode="auto">
          <a:xfrm>
            <a:off x="585788" y="223838"/>
            <a:ext cx="22669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8413" tIns="44207" rIns="88413" bIns="44207">
            <a:spAutoFit/>
          </a:bodyPr>
          <a:lstStyle>
            <a:lvl1pPr defTabSz="884238">
              <a:defRPr sz="1600">
                <a:solidFill>
                  <a:schemeClr val="tx1"/>
                </a:solidFill>
                <a:latin typeface="Times New Roman" charset="0"/>
                <a:ea typeface="ＭＳ Ｐゴシック" charset="0"/>
              </a:defRPr>
            </a:lvl1pPr>
            <a:lvl2pPr marL="742950" indent="-285750" defTabSz="884238">
              <a:defRPr sz="1600">
                <a:solidFill>
                  <a:schemeClr val="tx1"/>
                </a:solidFill>
                <a:latin typeface="Times New Roman" charset="0"/>
                <a:ea typeface="ＭＳ Ｐゴシック" charset="0"/>
              </a:defRPr>
            </a:lvl2pPr>
            <a:lvl3pPr marL="1143000" indent="-228600" defTabSz="884238">
              <a:defRPr sz="1600">
                <a:solidFill>
                  <a:schemeClr val="tx1"/>
                </a:solidFill>
                <a:latin typeface="Times New Roman" charset="0"/>
                <a:ea typeface="ＭＳ Ｐゴシック" charset="0"/>
              </a:defRPr>
            </a:lvl3pPr>
            <a:lvl4pPr marL="1600200" indent="-228600" defTabSz="884238">
              <a:defRPr sz="1600">
                <a:solidFill>
                  <a:schemeClr val="tx1"/>
                </a:solidFill>
                <a:latin typeface="Times New Roman" charset="0"/>
                <a:ea typeface="ＭＳ Ｐゴシック" charset="0"/>
              </a:defRPr>
            </a:lvl4pPr>
            <a:lvl5pPr marL="2057400" indent="-228600" defTabSz="884238">
              <a:defRPr sz="1600">
                <a:solidFill>
                  <a:schemeClr val="tx1"/>
                </a:solidFill>
                <a:latin typeface="Times New Roman" charset="0"/>
                <a:ea typeface="ＭＳ Ｐゴシック" charset="0"/>
              </a:defRPr>
            </a:lvl5pPr>
            <a:lvl6pPr marL="2514600" indent="-228600" defTabSz="884238"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defTabSz="884238"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defTabSz="884238"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defTabSz="884238" eaLnBrk="0" fontAlgn="base" hangingPunct="0">
              <a:spcBef>
                <a:spcPct val="0"/>
              </a:spcBef>
              <a:spcAft>
                <a:spcPct val="0"/>
              </a:spcAft>
              <a:defRPr sz="1600">
                <a:solidFill>
                  <a:schemeClr val="tx1"/>
                </a:solidFill>
                <a:latin typeface="Times New Roman" charset="0"/>
                <a:ea typeface="ＭＳ Ｐゴシック" charset="0"/>
              </a:defRPr>
            </a:lvl9pPr>
          </a:lstStyle>
          <a:p>
            <a:pPr>
              <a:spcBef>
                <a:spcPct val="50000"/>
              </a:spcBef>
            </a:pPr>
            <a:r>
              <a:rPr lang="en-US" sz="2300" b="1"/>
              <a:t>One Fast Image</a:t>
            </a:r>
          </a:p>
        </p:txBody>
      </p:sp>
      <p:sp>
        <p:nvSpPr>
          <p:cNvPr id="68616" name="Text Box 8"/>
          <p:cNvSpPr txBox="1">
            <a:spLocks noChangeArrowheads="1"/>
          </p:cNvSpPr>
          <p:nvPr/>
        </p:nvSpPr>
        <p:spPr bwMode="auto">
          <a:xfrm>
            <a:off x="438150" y="3500438"/>
            <a:ext cx="204946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8413" tIns="44207" rIns="88413" bIns="44207">
            <a:spAutoFit/>
          </a:bodyPr>
          <a:lstStyle>
            <a:lvl1pPr defTabSz="884238">
              <a:defRPr sz="1600">
                <a:solidFill>
                  <a:schemeClr val="tx1"/>
                </a:solidFill>
                <a:latin typeface="Times New Roman" charset="0"/>
                <a:ea typeface="ＭＳ Ｐゴシック" charset="0"/>
              </a:defRPr>
            </a:lvl1pPr>
            <a:lvl2pPr marL="742950" indent="-285750" defTabSz="884238">
              <a:defRPr sz="1600">
                <a:solidFill>
                  <a:schemeClr val="tx1"/>
                </a:solidFill>
                <a:latin typeface="Times New Roman" charset="0"/>
                <a:ea typeface="ＭＳ Ｐゴシック" charset="0"/>
              </a:defRPr>
            </a:lvl2pPr>
            <a:lvl3pPr marL="1143000" indent="-228600" defTabSz="884238">
              <a:defRPr sz="1600">
                <a:solidFill>
                  <a:schemeClr val="tx1"/>
                </a:solidFill>
                <a:latin typeface="Times New Roman" charset="0"/>
                <a:ea typeface="ＭＳ Ｐゴシック" charset="0"/>
              </a:defRPr>
            </a:lvl3pPr>
            <a:lvl4pPr marL="1600200" indent="-228600" defTabSz="884238">
              <a:defRPr sz="1600">
                <a:solidFill>
                  <a:schemeClr val="tx1"/>
                </a:solidFill>
                <a:latin typeface="Times New Roman" charset="0"/>
                <a:ea typeface="ＭＳ Ｐゴシック" charset="0"/>
              </a:defRPr>
            </a:lvl4pPr>
            <a:lvl5pPr marL="2057400" indent="-228600" defTabSz="884238">
              <a:defRPr sz="1600">
                <a:solidFill>
                  <a:schemeClr val="tx1"/>
                </a:solidFill>
                <a:latin typeface="Times New Roman" charset="0"/>
                <a:ea typeface="ＭＳ Ｐゴシック" charset="0"/>
              </a:defRPr>
            </a:lvl5pPr>
            <a:lvl6pPr marL="2514600" indent="-228600" defTabSz="884238"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defTabSz="884238"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defTabSz="884238"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defTabSz="884238" eaLnBrk="0" fontAlgn="base" hangingPunct="0">
              <a:spcBef>
                <a:spcPct val="0"/>
              </a:spcBef>
              <a:spcAft>
                <a:spcPct val="0"/>
              </a:spcAft>
              <a:defRPr sz="1600">
                <a:solidFill>
                  <a:schemeClr val="tx1"/>
                </a:solidFill>
                <a:latin typeface="Times New Roman" charset="0"/>
                <a:ea typeface="ＭＳ Ｐゴシック" charset="0"/>
              </a:defRPr>
            </a:lvl9pPr>
          </a:lstStyle>
          <a:p>
            <a:pPr>
              <a:spcBef>
                <a:spcPct val="50000"/>
              </a:spcBef>
            </a:pPr>
            <a:r>
              <a:rPr lang="en-US" sz="2300" b="1"/>
              <a:t>Overlay on Anatomy</a:t>
            </a:r>
          </a:p>
        </p:txBody>
      </p:sp>
      <p:sp>
        <p:nvSpPr>
          <p:cNvPr id="68617" name="Text Box 9"/>
          <p:cNvSpPr txBox="1">
            <a:spLocks noChangeArrowheads="1"/>
          </p:cNvSpPr>
          <p:nvPr/>
        </p:nvSpPr>
        <p:spPr bwMode="auto">
          <a:xfrm>
            <a:off x="3957638" y="6315075"/>
            <a:ext cx="56594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8413" tIns="44207" rIns="88413" bIns="44207">
            <a:spAutoFit/>
          </a:bodyPr>
          <a:lstStyle>
            <a:lvl1pPr defTabSz="884238">
              <a:defRPr sz="1600">
                <a:solidFill>
                  <a:schemeClr val="tx1"/>
                </a:solidFill>
                <a:latin typeface="Times New Roman" charset="0"/>
                <a:ea typeface="ＭＳ Ｐゴシック" charset="0"/>
              </a:defRPr>
            </a:lvl1pPr>
            <a:lvl2pPr marL="742950" indent="-285750" defTabSz="884238">
              <a:defRPr sz="1600">
                <a:solidFill>
                  <a:schemeClr val="tx1"/>
                </a:solidFill>
                <a:latin typeface="Times New Roman" charset="0"/>
                <a:ea typeface="ＭＳ Ｐゴシック" charset="0"/>
              </a:defRPr>
            </a:lvl2pPr>
            <a:lvl3pPr marL="1143000" indent="-228600" defTabSz="884238">
              <a:defRPr sz="1600">
                <a:solidFill>
                  <a:schemeClr val="tx1"/>
                </a:solidFill>
                <a:latin typeface="Times New Roman" charset="0"/>
                <a:ea typeface="ＭＳ Ｐゴシック" charset="0"/>
              </a:defRPr>
            </a:lvl3pPr>
            <a:lvl4pPr marL="1600200" indent="-228600" defTabSz="884238">
              <a:defRPr sz="1600">
                <a:solidFill>
                  <a:schemeClr val="tx1"/>
                </a:solidFill>
                <a:latin typeface="Times New Roman" charset="0"/>
                <a:ea typeface="ＭＳ Ｐゴシック" charset="0"/>
              </a:defRPr>
            </a:lvl4pPr>
            <a:lvl5pPr marL="2057400" indent="-228600" defTabSz="884238">
              <a:defRPr sz="1600">
                <a:solidFill>
                  <a:schemeClr val="tx1"/>
                </a:solidFill>
                <a:latin typeface="Times New Roman" charset="0"/>
                <a:ea typeface="ＭＳ Ｐゴシック" charset="0"/>
              </a:defRPr>
            </a:lvl5pPr>
            <a:lvl6pPr marL="2514600" indent="-228600" defTabSz="884238"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defTabSz="884238"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defTabSz="884238"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defTabSz="884238"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sz="1900" b="1"/>
              <a:t>68 points in time 5 s apart; 16 slices of 64</a:t>
            </a:r>
            <a:r>
              <a:rPr lang="en-US" sz="1900" b="1">
                <a:sym typeface="Symbol" charset="0"/>
              </a:rPr>
              <a:t>64 images</a:t>
            </a:r>
            <a:endParaRPr lang="en-US" sz="1900"/>
          </a:p>
        </p:txBody>
      </p:sp>
      <p:sp>
        <p:nvSpPr>
          <p:cNvPr id="68618" name="Text Box 10"/>
          <p:cNvSpPr txBox="1">
            <a:spLocks noChangeArrowheads="1"/>
          </p:cNvSpPr>
          <p:nvPr/>
        </p:nvSpPr>
        <p:spPr bwMode="auto">
          <a:xfrm>
            <a:off x="7877175" y="2306638"/>
            <a:ext cx="15843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413" tIns="44207" rIns="88413" bIns="44207">
            <a:spAutoFit/>
          </a:bodyPr>
          <a:lstStyle>
            <a:lvl1pPr defTabSz="884238">
              <a:defRPr sz="1600">
                <a:solidFill>
                  <a:schemeClr val="tx1"/>
                </a:solidFill>
                <a:latin typeface="Times New Roman" charset="0"/>
                <a:ea typeface="ＭＳ Ｐゴシック" charset="0"/>
              </a:defRPr>
            </a:lvl1pPr>
            <a:lvl2pPr marL="742950" indent="-285750" defTabSz="884238">
              <a:defRPr sz="1600">
                <a:solidFill>
                  <a:schemeClr val="tx1"/>
                </a:solidFill>
                <a:latin typeface="Times New Roman" charset="0"/>
                <a:ea typeface="ＭＳ Ｐゴシック" charset="0"/>
              </a:defRPr>
            </a:lvl2pPr>
            <a:lvl3pPr marL="1143000" indent="-228600" defTabSz="884238">
              <a:defRPr sz="1600">
                <a:solidFill>
                  <a:schemeClr val="tx1"/>
                </a:solidFill>
                <a:latin typeface="Times New Roman" charset="0"/>
                <a:ea typeface="ＭＳ Ｐゴシック" charset="0"/>
              </a:defRPr>
            </a:lvl3pPr>
            <a:lvl4pPr marL="1600200" indent="-228600" defTabSz="884238">
              <a:defRPr sz="1600">
                <a:solidFill>
                  <a:schemeClr val="tx1"/>
                </a:solidFill>
                <a:latin typeface="Times New Roman" charset="0"/>
                <a:ea typeface="ＭＳ Ｐゴシック" charset="0"/>
              </a:defRPr>
            </a:lvl4pPr>
            <a:lvl5pPr marL="2057400" indent="-228600" defTabSz="884238">
              <a:defRPr sz="1600">
                <a:solidFill>
                  <a:schemeClr val="tx1"/>
                </a:solidFill>
                <a:latin typeface="Times New Roman" charset="0"/>
                <a:ea typeface="ＭＳ Ｐゴシック" charset="0"/>
              </a:defRPr>
            </a:lvl5pPr>
            <a:lvl6pPr marL="2514600" indent="-228600" defTabSz="884238"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defTabSz="884238"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defTabSz="884238"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defTabSz="884238" eaLnBrk="0" fontAlgn="base" hangingPunct="0">
              <a:spcBef>
                <a:spcPct val="0"/>
              </a:spcBef>
              <a:spcAft>
                <a:spcPct val="0"/>
              </a:spcAft>
              <a:defRPr sz="1600">
                <a:solidFill>
                  <a:schemeClr val="tx1"/>
                </a:solidFill>
                <a:latin typeface="Times New Roman" charset="0"/>
                <a:ea typeface="ＭＳ Ｐゴシック" charset="0"/>
              </a:defRPr>
            </a:lvl9pPr>
          </a:lstStyle>
          <a:p>
            <a:pPr algn="ctr"/>
            <a:r>
              <a:rPr lang="en-US" sz="1900"/>
              <a:t>This voxel did</a:t>
            </a:r>
          </a:p>
          <a:p>
            <a:pPr algn="ctr"/>
            <a:r>
              <a:rPr lang="en-US" sz="1900"/>
              <a:t>not respond</a:t>
            </a:r>
          </a:p>
        </p:txBody>
      </p:sp>
      <p:sp>
        <p:nvSpPr>
          <p:cNvPr id="68619" name="Text Box 11"/>
          <p:cNvSpPr txBox="1">
            <a:spLocks noChangeArrowheads="1"/>
          </p:cNvSpPr>
          <p:nvPr/>
        </p:nvSpPr>
        <p:spPr bwMode="auto">
          <a:xfrm>
            <a:off x="4310063" y="4121150"/>
            <a:ext cx="5110162"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413" tIns="44207" rIns="88413" bIns="44207">
            <a:spAutoFit/>
          </a:bodyPr>
          <a:lstStyle>
            <a:lvl1pPr defTabSz="884238">
              <a:defRPr sz="1600">
                <a:solidFill>
                  <a:schemeClr val="tx1"/>
                </a:solidFill>
                <a:latin typeface="Times New Roman" charset="0"/>
                <a:ea typeface="ＭＳ Ｐゴシック" charset="0"/>
              </a:defRPr>
            </a:lvl1pPr>
            <a:lvl2pPr marL="742950" indent="-285750" defTabSz="884238">
              <a:defRPr sz="1600">
                <a:solidFill>
                  <a:schemeClr val="tx1"/>
                </a:solidFill>
                <a:latin typeface="Times New Roman" charset="0"/>
                <a:ea typeface="ＭＳ Ｐゴシック" charset="0"/>
              </a:defRPr>
            </a:lvl2pPr>
            <a:lvl3pPr marL="1143000" indent="-228600" defTabSz="884238">
              <a:defRPr sz="1600">
                <a:solidFill>
                  <a:schemeClr val="tx1"/>
                </a:solidFill>
                <a:latin typeface="Times New Roman" charset="0"/>
                <a:ea typeface="ＭＳ Ｐゴシック" charset="0"/>
              </a:defRPr>
            </a:lvl3pPr>
            <a:lvl4pPr marL="1600200" indent="-228600" defTabSz="884238">
              <a:defRPr sz="1600">
                <a:solidFill>
                  <a:schemeClr val="tx1"/>
                </a:solidFill>
                <a:latin typeface="Times New Roman" charset="0"/>
                <a:ea typeface="ＭＳ Ｐゴシック" charset="0"/>
              </a:defRPr>
            </a:lvl4pPr>
            <a:lvl5pPr marL="2057400" indent="-228600" defTabSz="884238">
              <a:defRPr sz="1600">
                <a:solidFill>
                  <a:schemeClr val="tx1"/>
                </a:solidFill>
                <a:latin typeface="Times New Roman" charset="0"/>
                <a:ea typeface="ＭＳ Ｐゴシック" charset="0"/>
              </a:defRPr>
            </a:lvl5pPr>
            <a:lvl6pPr marL="2514600" indent="-228600" defTabSz="884238"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defTabSz="884238"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defTabSz="884238"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defTabSz="884238" eaLnBrk="0" fontAlgn="base" hangingPunct="0">
              <a:spcBef>
                <a:spcPct val="0"/>
              </a:spcBef>
              <a:spcAft>
                <a:spcPct val="0"/>
              </a:spcAft>
              <a:defRPr sz="1600">
                <a:solidFill>
                  <a:schemeClr val="tx1"/>
                </a:solidFill>
                <a:latin typeface="Times New Roman" charset="0"/>
                <a:ea typeface="ＭＳ Ｐゴシック" charset="0"/>
              </a:defRPr>
            </a:lvl9pPr>
          </a:lstStyle>
          <a:p>
            <a:pPr algn="ctr"/>
            <a:r>
              <a:rPr lang="en-US" sz="1900"/>
              <a:t>Colored voxels responded to the mental</a:t>
            </a:r>
          </a:p>
          <a:p>
            <a:pPr algn="ctr"/>
            <a:r>
              <a:rPr lang="en-US" sz="1900"/>
              <a:t>stimulus alternation, whose pattern is shown in the</a:t>
            </a:r>
          </a:p>
          <a:p>
            <a:pPr algn="ctr"/>
            <a:r>
              <a:rPr lang="en-US" sz="1900"/>
              <a:t>yellow reference curve plotted in the central voxel</a:t>
            </a:r>
          </a:p>
        </p:txBody>
      </p:sp>
      <p:sp>
        <p:nvSpPr>
          <p:cNvPr id="68620" name="Line 12"/>
          <p:cNvSpPr>
            <a:spLocks noChangeShapeType="1"/>
          </p:cNvSpPr>
          <p:nvPr/>
        </p:nvSpPr>
        <p:spPr bwMode="auto">
          <a:xfrm flipV="1">
            <a:off x="1820863" y="469900"/>
            <a:ext cx="2049462" cy="1068388"/>
          </a:xfrm>
          <a:prstGeom prst="line">
            <a:avLst/>
          </a:prstGeom>
          <a:noFill/>
          <a:ln w="3810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xmlns:p14="http://schemas.microsoft.com/office/powerpoint/2010/mai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841375" y="677863"/>
            <a:ext cx="4822825" cy="527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3"/>
          <p:cNvPicPr>
            <a:picLocks noChangeArrowheads="1"/>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5480050" y="677863"/>
            <a:ext cx="370840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4"/>
          <p:cNvPicPr>
            <a:picLocks noChangeAspect="1" noChangeArrowheads="1"/>
          </p:cNvPicPr>
          <p:nvPr/>
        </p:nvPicPr>
        <p:blipFill>
          <a:blip r:embed="rId5">
            <a:lum contrast="20000"/>
            <a:extLst>
              <a:ext uri="{28A0092B-C50C-407E-A947-70E740481C1C}">
                <a14:useLocalDpi xmlns:a14="http://schemas.microsoft.com/office/drawing/2010/main" val="0"/>
              </a:ext>
            </a:extLst>
          </a:blip>
          <a:srcRect/>
          <a:stretch>
            <a:fillRect/>
          </a:stretch>
        </p:blipFill>
        <p:spPr bwMode="auto">
          <a:xfrm>
            <a:off x="5480050" y="3008313"/>
            <a:ext cx="37084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841375" y="677863"/>
            <a:ext cx="4821238" cy="527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3"/>
          <p:cNvPicPr>
            <a:picLocks noChangeAspect="1" noChangeArrowheads="1"/>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5480050" y="677863"/>
            <a:ext cx="3708400"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4"/>
          <p:cNvPicPr>
            <a:picLocks noChangeAspect="1" noChangeArrowheads="1"/>
          </p:cNvPicPr>
          <p:nvPr/>
        </p:nvPicPr>
        <p:blipFill>
          <a:blip r:embed="rId5">
            <a:lum contrast="20000"/>
            <a:extLst>
              <a:ext uri="{28A0092B-C50C-407E-A947-70E740481C1C}">
                <a14:useLocalDpi xmlns:a14="http://schemas.microsoft.com/office/drawing/2010/main" val="0"/>
              </a:ext>
            </a:extLst>
          </a:blip>
          <a:srcRect/>
          <a:stretch>
            <a:fillRect/>
          </a:stretch>
        </p:blipFill>
        <p:spPr bwMode="auto">
          <a:xfrm>
            <a:off x="5480050" y="3009900"/>
            <a:ext cx="37084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Organization Chart 2"/>
          <p:cNvGrpSpPr>
            <a:grpSpLocks noChangeAspect="1"/>
          </p:cNvGrpSpPr>
          <p:nvPr/>
        </p:nvGrpSpPr>
        <p:grpSpPr bwMode="auto">
          <a:xfrm>
            <a:off x="0" y="760413"/>
            <a:ext cx="9205913" cy="6027737"/>
            <a:chOff x="1345" y="1201"/>
            <a:chExt cx="4752" cy="2016"/>
          </a:xfrm>
        </p:grpSpPr>
        <p:sp>
          <p:nvSpPr>
            <p:cNvPr id="13315" name="AutoShape 3"/>
            <p:cNvSpPr>
              <a:spLocks noChangeAspect="1" noChangeArrowheads="1" noTextEdit="1"/>
            </p:cNvSpPr>
            <p:nvPr/>
          </p:nvSpPr>
          <p:spPr bwMode="auto">
            <a:xfrm>
              <a:off x="1345" y="1201"/>
              <a:ext cx="4752"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13316" name="_s13316"/>
            <p:cNvCxnSpPr>
              <a:cxnSpLocks noChangeShapeType="1"/>
              <a:stCxn id="13342" idx="1"/>
              <a:endCxn id="13330" idx="2"/>
            </p:cNvCxnSpPr>
            <p:nvPr/>
          </p:nvCxnSpPr>
          <p:spPr bwMode="auto">
            <a:xfrm rot="10800000">
              <a:off x="1777" y="1921"/>
              <a:ext cx="144" cy="1152"/>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3317" name="_s13317"/>
            <p:cNvCxnSpPr>
              <a:cxnSpLocks noChangeShapeType="1"/>
              <a:stCxn id="13341" idx="1"/>
              <a:endCxn id="13330" idx="2"/>
            </p:cNvCxnSpPr>
            <p:nvPr/>
          </p:nvCxnSpPr>
          <p:spPr bwMode="auto">
            <a:xfrm rot="10800000">
              <a:off x="1777" y="1921"/>
              <a:ext cx="144"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3318" name="_s13318"/>
            <p:cNvCxnSpPr>
              <a:cxnSpLocks noChangeShapeType="1"/>
              <a:stCxn id="13340" idx="1"/>
              <a:endCxn id="13336" idx="2"/>
            </p:cNvCxnSpPr>
            <p:nvPr/>
          </p:nvCxnSpPr>
          <p:spPr bwMode="auto">
            <a:xfrm rot="10800000">
              <a:off x="5090" y="2353"/>
              <a:ext cx="143"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3319" name="_s13319"/>
            <p:cNvCxnSpPr>
              <a:cxnSpLocks noChangeShapeType="1"/>
              <a:stCxn id="13339" idx="1"/>
              <a:endCxn id="13336" idx="2"/>
            </p:cNvCxnSpPr>
            <p:nvPr/>
          </p:nvCxnSpPr>
          <p:spPr bwMode="auto">
            <a:xfrm rot="10800000">
              <a:off x="5090" y="2353"/>
              <a:ext cx="143"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3320" name="_s13320"/>
            <p:cNvCxnSpPr>
              <a:cxnSpLocks noChangeShapeType="1"/>
              <a:stCxn id="13338" idx="3"/>
              <a:endCxn id="13336" idx="2"/>
            </p:cNvCxnSpPr>
            <p:nvPr/>
          </p:nvCxnSpPr>
          <p:spPr bwMode="auto">
            <a:xfrm flipV="1">
              <a:off x="4945" y="2353"/>
              <a:ext cx="145"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3321" name="_s13321"/>
            <p:cNvCxnSpPr>
              <a:cxnSpLocks noChangeShapeType="1"/>
              <a:stCxn id="13337" idx="3"/>
              <a:endCxn id="13336" idx="2"/>
            </p:cNvCxnSpPr>
            <p:nvPr/>
          </p:nvCxnSpPr>
          <p:spPr bwMode="auto">
            <a:xfrm flipV="1">
              <a:off x="4945" y="2353"/>
              <a:ext cx="145"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3322" name="_s13322"/>
            <p:cNvCxnSpPr>
              <a:cxnSpLocks noChangeShapeType="1"/>
              <a:stCxn id="13336" idx="0"/>
              <a:endCxn id="13332" idx="2"/>
            </p:cNvCxnSpPr>
            <p:nvPr/>
          </p:nvCxnSpPr>
          <p:spPr bwMode="auto">
            <a:xfrm rot="5400000" flipH="1">
              <a:off x="5018" y="1992"/>
              <a:ext cx="144" cy="1"/>
            </a:xfrm>
            <a:prstGeom prst="bentConnector3">
              <a:avLst>
                <a:gd name="adj1" fmla="val 26569"/>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3323" name="_s13323"/>
            <p:cNvCxnSpPr>
              <a:cxnSpLocks noChangeShapeType="1"/>
              <a:stCxn id="13335" idx="1"/>
              <a:endCxn id="13331" idx="2"/>
            </p:cNvCxnSpPr>
            <p:nvPr/>
          </p:nvCxnSpPr>
          <p:spPr bwMode="auto">
            <a:xfrm rot="10800000">
              <a:off x="2929" y="1921"/>
              <a:ext cx="144"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3324" name="_s13324"/>
            <p:cNvCxnSpPr>
              <a:cxnSpLocks noChangeShapeType="1"/>
              <a:stCxn id="13334" idx="1"/>
              <a:endCxn id="13331" idx="2"/>
            </p:cNvCxnSpPr>
            <p:nvPr/>
          </p:nvCxnSpPr>
          <p:spPr bwMode="auto">
            <a:xfrm rot="10800000">
              <a:off x="2929" y="1921"/>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3325" name="_s13325"/>
            <p:cNvCxnSpPr>
              <a:cxnSpLocks noChangeShapeType="1"/>
              <a:stCxn id="13333" idx="1"/>
              <a:endCxn id="13330" idx="2"/>
            </p:cNvCxnSpPr>
            <p:nvPr/>
          </p:nvCxnSpPr>
          <p:spPr bwMode="auto">
            <a:xfrm rot="10800000">
              <a:off x="1777" y="1921"/>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3326" name="_s13326"/>
            <p:cNvCxnSpPr>
              <a:cxnSpLocks noChangeShapeType="1"/>
              <a:stCxn id="13332" idx="0"/>
              <a:endCxn id="13329" idx="2"/>
            </p:cNvCxnSpPr>
            <p:nvPr/>
          </p:nvCxnSpPr>
          <p:spPr bwMode="auto">
            <a:xfrm rot="5400000" flipH="1">
              <a:off x="4189" y="733"/>
              <a:ext cx="144" cy="1656"/>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3327" name="_s13327"/>
            <p:cNvCxnSpPr>
              <a:cxnSpLocks noChangeShapeType="1"/>
              <a:stCxn id="13331" idx="0"/>
              <a:endCxn id="13329" idx="2"/>
            </p:cNvCxnSpPr>
            <p:nvPr/>
          </p:nvCxnSpPr>
          <p:spPr bwMode="auto">
            <a:xfrm rot="16200000">
              <a:off x="3109" y="1309"/>
              <a:ext cx="144" cy="504"/>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3328" name="_s13328"/>
            <p:cNvCxnSpPr>
              <a:cxnSpLocks noChangeShapeType="1"/>
              <a:stCxn id="13330" idx="0"/>
              <a:endCxn id="13329" idx="2"/>
            </p:cNvCxnSpPr>
            <p:nvPr/>
          </p:nvCxnSpPr>
          <p:spPr bwMode="auto">
            <a:xfrm rot="16200000">
              <a:off x="2533" y="733"/>
              <a:ext cx="144" cy="1656"/>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13329" name="_s13329"/>
            <p:cNvSpPr>
              <a:spLocks noChangeArrowheads="1"/>
            </p:cNvSpPr>
            <p:nvPr/>
          </p:nvSpPr>
          <p:spPr bwMode="auto">
            <a:xfrm>
              <a:off x="3001" y="1201"/>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Neuroimaging Methods</a:t>
              </a:r>
            </a:p>
          </p:txBody>
        </p:sp>
        <p:sp>
          <p:nvSpPr>
            <p:cNvPr id="13330" name="_s13330"/>
            <p:cNvSpPr>
              <a:spLocks noChangeArrowheads="1"/>
            </p:cNvSpPr>
            <p:nvPr/>
          </p:nvSpPr>
          <p:spPr bwMode="auto">
            <a:xfrm>
              <a:off x="1345"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External Ionizing Radiation</a:t>
              </a:r>
            </a:p>
          </p:txBody>
        </p:sp>
        <p:sp>
          <p:nvSpPr>
            <p:cNvPr id="13331" name="_s13331"/>
            <p:cNvSpPr>
              <a:spLocks noChangeArrowheads="1"/>
            </p:cNvSpPr>
            <p:nvPr/>
          </p:nvSpPr>
          <p:spPr bwMode="auto">
            <a:xfrm>
              <a:off x="2497"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Internal Ionizing Radiation</a:t>
              </a:r>
            </a:p>
          </p:txBody>
        </p:sp>
        <p:sp>
          <p:nvSpPr>
            <p:cNvPr id="13332" name="_s13332"/>
            <p:cNvSpPr>
              <a:spLocks noChangeArrowheads="1"/>
            </p:cNvSpPr>
            <p:nvPr/>
          </p:nvSpPr>
          <p:spPr bwMode="auto">
            <a:xfrm>
              <a:off x="4657"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Non-ionizing radiation</a:t>
              </a:r>
            </a:p>
            <a:p>
              <a:pPr algn="ctr"/>
              <a:r>
                <a:rPr lang="en-US" sz="1500" b="1">
                  <a:latin typeface="Arial Narrow" charset="0"/>
                </a:rPr>
                <a:t>(Radio Waves)</a:t>
              </a:r>
            </a:p>
          </p:txBody>
        </p:sp>
        <p:sp>
          <p:nvSpPr>
            <p:cNvPr id="13333" name="_s13333"/>
            <p:cNvSpPr>
              <a:spLocks noChangeArrowheads="1"/>
            </p:cNvSpPr>
            <p:nvPr/>
          </p:nvSpPr>
          <p:spPr bwMode="auto">
            <a:xfrm>
              <a:off x="1921" y="2065"/>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CT</a:t>
              </a:r>
            </a:p>
          </p:txBody>
        </p:sp>
        <p:sp>
          <p:nvSpPr>
            <p:cNvPr id="13334" name="_s13334"/>
            <p:cNvSpPr>
              <a:spLocks noChangeArrowheads="1"/>
            </p:cNvSpPr>
            <p:nvPr/>
          </p:nvSpPr>
          <p:spPr bwMode="auto">
            <a:xfrm>
              <a:off x="3073" y="2065"/>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PET</a:t>
              </a:r>
            </a:p>
          </p:txBody>
        </p:sp>
        <p:sp>
          <p:nvSpPr>
            <p:cNvPr id="13335" name="_s13335"/>
            <p:cNvSpPr>
              <a:spLocks noChangeArrowheads="1"/>
            </p:cNvSpPr>
            <p:nvPr/>
          </p:nvSpPr>
          <p:spPr bwMode="auto">
            <a:xfrm>
              <a:off x="3073"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SPECT</a:t>
              </a:r>
            </a:p>
          </p:txBody>
        </p:sp>
        <p:sp>
          <p:nvSpPr>
            <p:cNvPr id="13336" name="_s13336"/>
            <p:cNvSpPr>
              <a:spLocks noChangeArrowheads="1"/>
            </p:cNvSpPr>
            <p:nvPr/>
          </p:nvSpPr>
          <p:spPr bwMode="auto">
            <a:xfrm>
              <a:off x="4658" y="2065"/>
              <a:ext cx="863"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MRI</a:t>
              </a:r>
            </a:p>
          </p:txBody>
        </p:sp>
        <p:sp>
          <p:nvSpPr>
            <p:cNvPr id="13337" name="_s13337"/>
            <p:cNvSpPr>
              <a:spLocks noChangeArrowheads="1"/>
            </p:cNvSpPr>
            <p:nvPr/>
          </p:nvSpPr>
          <p:spPr bwMode="auto">
            <a:xfrm>
              <a:off x="4081"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fMRI</a:t>
              </a:r>
            </a:p>
          </p:txBody>
        </p:sp>
        <p:sp>
          <p:nvSpPr>
            <p:cNvPr id="13338" name="_s13338"/>
            <p:cNvSpPr>
              <a:spLocks noChangeArrowheads="1"/>
            </p:cNvSpPr>
            <p:nvPr/>
          </p:nvSpPr>
          <p:spPr bwMode="auto">
            <a:xfrm>
              <a:off x="4081" y="2929"/>
              <a:ext cx="864" cy="287"/>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Diffusion Imaging (DWI/DTI)</a:t>
              </a:r>
            </a:p>
            <a:p>
              <a:pPr algn="ctr"/>
              <a:endParaRPr lang="en-US" sz="1500" b="1">
                <a:latin typeface="Arial Narrow" charset="0"/>
              </a:endParaRPr>
            </a:p>
          </p:txBody>
        </p:sp>
        <p:sp>
          <p:nvSpPr>
            <p:cNvPr id="13339" name="_s13339"/>
            <p:cNvSpPr>
              <a:spLocks noChangeArrowheads="1"/>
            </p:cNvSpPr>
            <p:nvPr/>
          </p:nvSpPr>
          <p:spPr bwMode="auto">
            <a:xfrm>
              <a:off x="5233"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 Angiography</a:t>
              </a:r>
            </a:p>
          </p:txBody>
        </p:sp>
        <p:sp>
          <p:nvSpPr>
            <p:cNvPr id="13340" name="_s13340"/>
            <p:cNvSpPr>
              <a:spLocks noChangeArrowheads="1"/>
            </p:cNvSpPr>
            <p:nvPr/>
          </p:nvSpPr>
          <p:spPr bwMode="auto">
            <a:xfrm>
              <a:off x="5233" y="292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 Spectroscopy</a:t>
              </a:r>
            </a:p>
          </p:txBody>
        </p:sp>
        <p:sp>
          <p:nvSpPr>
            <p:cNvPr id="13341" name="_s13341"/>
            <p:cNvSpPr>
              <a:spLocks noChangeArrowheads="1"/>
            </p:cNvSpPr>
            <p:nvPr/>
          </p:nvSpPr>
          <p:spPr bwMode="auto">
            <a:xfrm>
              <a:off x="1921"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Angiogram/</a:t>
              </a:r>
            </a:p>
            <a:p>
              <a:pPr algn="ctr"/>
              <a:r>
                <a:rPr lang="en-US" sz="1500" b="1">
                  <a:latin typeface="Arial Narrow" charset="0"/>
                </a:rPr>
                <a:t>Arteriogram</a:t>
              </a:r>
            </a:p>
          </p:txBody>
        </p:sp>
        <p:sp>
          <p:nvSpPr>
            <p:cNvPr id="13342" name="_s13342"/>
            <p:cNvSpPr>
              <a:spLocks noChangeArrowheads="1"/>
            </p:cNvSpPr>
            <p:nvPr/>
          </p:nvSpPr>
          <p:spPr bwMode="auto">
            <a:xfrm>
              <a:off x="1921" y="292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X-Ray </a:t>
              </a:r>
            </a:p>
            <a:p>
              <a:pPr algn="ctr"/>
              <a:r>
                <a:rPr lang="en-US" sz="1500" b="1">
                  <a:latin typeface="Arial Narrow" charset="0"/>
                </a:rPr>
                <a:t>(radiograph)</a:t>
              </a:r>
            </a:p>
          </p:txBody>
        </p:sp>
      </p:grpSp>
      <p:grpSp>
        <p:nvGrpSpPr>
          <p:cNvPr id="13343" name="Organization Chart 31"/>
          <p:cNvGrpSpPr>
            <a:grpSpLocks noChangeAspect="1"/>
          </p:cNvGrpSpPr>
          <p:nvPr/>
        </p:nvGrpSpPr>
        <p:grpSpPr bwMode="auto">
          <a:xfrm>
            <a:off x="7072313" y="227013"/>
            <a:ext cx="2803525" cy="1401762"/>
            <a:chOff x="1345" y="1201"/>
            <a:chExt cx="1872" cy="720"/>
          </a:xfrm>
        </p:grpSpPr>
        <p:sp>
          <p:nvSpPr>
            <p:cNvPr id="13344" name="AutoShape 32"/>
            <p:cNvSpPr>
              <a:spLocks noChangeAspect="1" noChangeArrowheads="1" noTextEdit="1"/>
            </p:cNvSpPr>
            <p:nvPr/>
          </p:nvSpPr>
          <p:spPr bwMode="auto">
            <a:xfrm>
              <a:off x="1345" y="1201"/>
              <a:ext cx="1872"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13345" name="_s13345"/>
            <p:cNvCxnSpPr>
              <a:cxnSpLocks noChangeShapeType="1"/>
              <a:stCxn id="13349" idx="0"/>
              <a:endCxn id="13347" idx="2"/>
            </p:cNvCxnSpPr>
            <p:nvPr/>
          </p:nvCxnSpPr>
          <p:spPr bwMode="auto">
            <a:xfrm rot="5400000" flipH="1">
              <a:off x="2461" y="1309"/>
              <a:ext cx="144" cy="504"/>
            </a:xfrm>
            <a:prstGeom prst="bentConnector3">
              <a:avLst>
                <a:gd name="adj1" fmla="val 32727"/>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3346" name="_s13346"/>
            <p:cNvCxnSpPr>
              <a:cxnSpLocks noChangeShapeType="1"/>
              <a:stCxn id="13348" idx="0"/>
              <a:endCxn id="13347" idx="2"/>
            </p:cNvCxnSpPr>
            <p:nvPr/>
          </p:nvCxnSpPr>
          <p:spPr bwMode="auto">
            <a:xfrm rot="16200000">
              <a:off x="1957" y="1309"/>
              <a:ext cx="144" cy="504"/>
            </a:xfrm>
            <a:prstGeom prst="bentConnector3">
              <a:avLst>
                <a:gd name="adj1" fmla="val 32727"/>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13347" name="_s13347"/>
            <p:cNvSpPr>
              <a:spLocks noChangeArrowheads="1"/>
            </p:cNvSpPr>
            <p:nvPr/>
          </p:nvSpPr>
          <p:spPr bwMode="auto">
            <a:xfrm>
              <a:off x="1849" y="1201"/>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Accessory (non-imaging) </a:t>
              </a:r>
            </a:p>
            <a:p>
              <a:pPr algn="ctr"/>
              <a:r>
                <a:rPr lang="en-US" sz="1100" b="1">
                  <a:latin typeface="Arial Narrow" charset="0"/>
                </a:rPr>
                <a:t>Methods</a:t>
              </a:r>
            </a:p>
          </p:txBody>
        </p:sp>
        <p:sp>
          <p:nvSpPr>
            <p:cNvPr id="13348" name="_s13348"/>
            <p:cNvSpPr>
              <a:spLocks noChangeArrowheads="1"/>
            </p:cNvSpPr>
            <p:nvPr/>
          </p:nvSpPr>
          <p:spPr bwMode="auto">
            <a:xfrm>
              <a:off x="1345" y="1633"/>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MEG</a:t>
              </a:r>
            </a:p>
          </p:txBody>
        </p:sp>
        <p:sp>
          <p:nvSpPr>
            <p:cNvPr id="13349" name="_s13349"/>
            <p:cNvSpPr>
              <a:spLocks noChangeArrowheads="1"/>
            </p:cNvSpPr>
            <p:nvPr/>
          </p:nvSpPr>
          <p:spPr bwMode="auto">
            <a:xfrm>
              <a:off x="2353" y="1633"/>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EEG</a:t>
              </a:r>
            </a:p>
          </p:txBody>
        </p:sp>
      </p:grpSp>
      <p:sp>
        <p:nvSpPr>
          <p:cNvPr id="13350" name="Rectangle 38"/>
          <p:cNvSpPr>
            <a:spLocks noChangeArrowheads="1"/>
          </p:cNvSpPr>
          <p:nvPr/>
        </p:nvSpPr>
        <p:spPr bwMode="auto">
          <a:xfrm>
            <a:off x="-168275" y="2055813"/>
            <a:ext cx="5335588" cy="4646612"/>
          </a:xfrm>
          <a:prstGeom prst="rect">
            <a:avLst/>
          </a:prstGeom>
          <a:solidFill>
            <a:schemeClr val="bg2">
              <a:alpha val="72156"/>
            </a:scheme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p>
        </p:txBody>
      </p:sp>
      <p:sp>
        <p:nvSpPr>
          <p:cNvPr id="13351" name="Rectangle 39"/>
          <p:cNvSpPr>
            <a:spLocks noChangeArrowheads="1"/>
          </p:cNvSpPr>
          <p:nvPr/>
        </p:nvSpPr>
        <p:spPr bwMode="auto">
          <a:xfrm>
            <a:off x="6462713" y="0"/>
            <a:ext cx="3413125" cy="1751013"/>
          </a:xfrm>
          <a:prstGeom prst="rect">
            <a:avLst/>
          </a:prstGeom>
          <a:solidFill>
            <a:schemeClr val="bg2">
              <a:alpha val="72156"/>
            </a:scheme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sz="3000">
                <a:latin typeface="Arial" charset="0"/>
              </a:rPr>
              <a:t>Diffusion Weighted Imaging—earliest post-stroke diagnosis</a:t>
            </a:r>
          </a:p>
        </p:txBody>
      </p:sp>
      <p:pic>
        <p:nvPicPr>
          <p:cNvPr id="7168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1013"/>
            <a:ext cx="9875838"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atin typeface="Arial" charset="0"/>
              </a:rPr>
              <a:t>MR Angiography</a:t>
            </a:r>
          </a:p>
        </p:txBody>
      </p:sp>
      <p:pic>
        <p:nvPicPr>
          <p:cNvPr id="727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2513" y="150813"/>
            <a:ext cx="4694237" cy="631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Organization Chart 2"/>
          <p:cNvGrpSpPr>
            <a:grpSpLocks noChangeAspect="1"/>
          </p:cNvGrpSpPr>
          <p:nvPr/>
        </p:nvGrpSpPr>
        <p:grpSpPr bwMode="auto">
          <a:xfrm>
            <a:off x="0" y="760413"/>
            <a:ext cx="9205913" cy="6027737"/>
            <a:chOff x="1345" y="1201"/>
            <a:chExt cx="4752" cy="2016"/>
          </a:xfrm>
        </p:grpSpPr>
        <p:sp>
          <p:nvSpPr>
            <p:cNvPr id="3075" name="AutoShape 3"/>
            <p:cNvSpPr>
              <a:spLocks noChangeAspect="1" noChangeArrowheads="1" noTextEdit="1"/>
            </p:cNvSpPr>
            <p:nvPr/>
          </p:nvSpPr>
          <p:spPr bwMode="auto">
            <a:xfrm>
              <a:off x="1345" y="1201"/>
              <a:ext cx="4752"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3076" name="_s3076"/>
            <p:cNvCxnSpPr>
              <a:cxnSpLocks noChangeShapeType="1"/>
              <a:stCxn id="3102" idx="1"/>
              <a:endCxn id="3090" idx="2"/>
            </p:cNvCxnSpPr>
            <p:nvPr/>
          </p:nvCxnSpPr>
          <p:spPr bwMode="auto">
            <a:xfrm rot="10800000">
              <a:off x="1777" y="1921"/>
              <a:ext cx="144" cy="1152"/>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3077" name="_s3077"/>
            <p:cNvCxnSpPr>
              <a:cxnSpLocks noChangeShapeType="1"/>
              <a:stCxn id="3101" idx="1"/>
              <a:endCxn id="3090" idx="2"/>
            </p:cNvCxnSpPr>
            <p:nvPr/>
          </p:nvCxnSpPr>
          <p:spPr bwMode="auto">
            <a:xfrm rot="10800000">
              <a:off x="1777" y="1921"/>
              <a:ext cx="144"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3078" name="_s3078"/>
            <p:cNvCxnSpPr>
              <a:cxnSpLocks noChangeShapeType="1"/>
              <a:stCxn id="3100" idx="1"/>
              <a:endCxn id="3096" idx="2"/>
            </p:cNvCxnSpPr>
            <p:nvPr/>
          </p:nvCxnSpPr>
          <p:spPr bwMode="auto">
            <a:xfrm rot="10800000">
              <a:off x="5090" y="2353"/>
              <a:ext cx="143"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3079" name="_s3079"/>
            <p:cNvCxnSpPr>
              <a:cxnSpLocks noChangeShapeType="1"/>
              <a:stCxn id="3099" idx="1"/>
              <a:endCxn id="3096" idx="2"/>
            </p:cNvCxnSpPr>
            <p:nvPr/>
          </p:nvCxnSpPr>
          <p:spPr bwMode="auto">
            <a:xfrm rot="10800000">
              <a:off x="5090" y="2353"/>
              <a:ext cx="143"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3080" name="_s3080"/>
            <p:cNvCxnSpPr>
              <a:cxnSpLocks noChangeShapeType="1"/>
              <a:stCxn id="3098" idx="3"/>
              <a:endCxn id="3096" idx="2"/>
            </p:cNvCxnSpPr>
            <p:nvPr/>
          </p:nvCxnSpPr>
          <p:spPr bwMode="auto">
            <a:xfrm flipV="1">
              <a:off x="4945" y="2353"/>
              <a:ext cx="145"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3081" name="_s3081"/>
            <p:cNvCxnSpPr>
              <a:cxnSpLocks noChangeShapeType="1"/>
              <a:stCxn id="3097" idx="3"/>
              <a:endCxn id="3096" idx="2"/>
            </p:cNvCxnSpPr>
            <p:nvPr/>
          </p:nvCxnSpPr>
          <p:spPr bwMode="auto">
            <a:xfrm flipV="1">
              <a:off x="4945" y="2353"/>
              <a:ext cx="145"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3082" name="_s3082"/>
            <p:cNvCxnSpPr>
              <a:cxnSpLocks noChangeShapeType="1"/>
              <a:stCxn id="3096" idx="0"/>
              <a:endCxn id="3092" idx="2"/>
            </p:cNvCxnSpPr>
            <p:nvPr/>
          </p:nvCxnSpPr>
          <p:spPr bwMode="auto">
            <a:xfrm rot="5400000" flipH="1">
              <a:off x="5018" y="1992"/>
              <a:ext cx="144" cy="1"/>
            </a:xfrm>
            <a:prstGeom prst="bentConnector3">
              <a:avLst>
                <a:gd name="adj1" fmla="val 26569"/>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3083" name="_s3083"/>
            <p:cNvCxnSpPr>
              <a:cxnSpLocks noChangeShapeType="1"/>
              <a:stCxn id="3095" idx="1"/>
              <a:endCxn id="3091" idx="2"/>
            </p:cNvCxnSpPr>
            <p:nvPr/>
          </p:nvCxnSpPr>
          <p:spPr bwMode="auto">
            <a:xfrm rot="10800000">
              <a:off x="2929" y="1921"/>
              <a:ext cx="144"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3084" name="_s3084"/>
            <p:cNvCxnSpPr>
              <a:cxnSpLocks noChangeShapeType="1"/>
              <a:stCxn id="3094" idx="1"/>
              <a:endCxn id="3091" idx="2"/>
            </p:cNvCxnSpPr>
            <p:nvPr/>
          </p:nvCxnSpPr>
          <p:spPr bwMode="auto">
            <a:xfrm rot="10800000">
              <a:off x="2929" y="1921"/>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3085" name="_s3085"/>
            <p:cNvCxnSpPr>
              <a:cxnSpLocks noChangeShapeType="1"/>
              <a:stCxn id="3093" idx="1"/>
              <a:endCxn id="3090" idx="2"/>
            </p:cNvCxnSpPr>
            <p:nvPr/>
          </p:nvCxnSpPr>
          <p:spPr bwMode="auto">
            <a:xfrm rot="10800000">
              <a:off x="1777" y="1921"/>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3086" name="_s3086"/>
            <p:cNvCxnSpPr>
              <a:cxnSpLocks noChangeShapeType="1"/>
              <a:stCxn id="3092" idx="0"/>
              <a:endCxn id="3089" idx="2"/>
            </p:cNvCxnSpPr>
            <p:nvPr/>
          </p:nvCxnSpPr>
          <p:spPr bwMode="auto">
            <a:xfrm rot="5400000" flipH="1">
              <a:off x="4189" y="733"/>
              <a:ext cx="144" cy="1656"/>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3087" name="_s3087"/>
            <p:cNvCxnSpPr>
              <a:cxnSpLocks noChangeShapeType="1"/>
              <a:stCxn id="3091" idx="0"/>
              <a:endCxn id="3089" idx="2"/>
            </p:cNvCxnSpPr>
            <p:nvPr/>
          </p:nvCxnSpPr>
          <p:spPr bwMode="auto">
            <a:xfrm rot="16200000">
              <a:off x="3109" y="1309"/>
              <a:ext cx="144" cy="504"/>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3088" name="_s3088"/>
            <p:cNvCxnSpPr>
              <a:cxnSpLocks noChangeShapeType="1"/>
              <a:stCxn id="3090" idx="0"/>
              <a:endCxn id="3089" idx="2"/>
            </p:cNvCxnSpPr>
            <p:nvPr/>
          </p:nvCxnSpPr>
          <p:spPr bwMode="auto">
            <a:xfrm rot="16200000">
              <a:off x="2533" y="733"/>
              <a:ext cx="144" cy="1656"/>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3089" name="_s3089"/>
            <p:cNvSpPr>
              <a:spLocks noChangeArrowheads="1"/>
            </p:cNvSpPr>
            <p:nvPr/>
          </p:nvSpPr>
          <p:spPr bwMode="auto">
            <a:xfrm>
              <a:off x="3001" y="1201"/>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Neuroimaging Methods</a:t>
              </a:r>
            </a:p>
          </p:txBody>
        </p:sp>
        <p:sp>
          <p:nvSpPr>
            <p:cNvPr id="3090" name="_s3090"/>
            <p:cNvSpPr>
              <a:spLocks noChangeArrowheads="1"/>
            </p:cNvSpPr>
            <p:nvPr/>
          </p:nvSpPr>
          <p:spPr bwMode="auto">
            <a:xfrm>
              <a:off x="1345"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External Ionizing Radiation</a:t>
              </a:r>
            </a:p>
          </p:txBody>
        </p:sp>
        <p:sp>
          <p:nvSpPr>
            <p:cNvPr id="3091" name="_s3091"/>
            <p:cNvSpPr>
              <a:spLocks noChangeArrowheads="1"/>
            </p:cNvSpPr>
            <p:nvPr/>
          </p:nvSpPr>
          <p:spPr bwMode="auto">
            <a:xfrm>
              <a:off x="2497"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Internal Ionizing Radiation</a:t>
              </a:r>
            </a:p>
          </p:txBody>
        </p:sp>
        <p:sp>
          <p:nvSpPr>
            <p:cNvPr id="3092" name="_s3092"/>
            <p:cNvSpPr>
              <a:spLocks noChangeArrowheads="1"/>
            </p:cNvSpPr>
            <p:nvPr/>
          </p:nvSpPr>
          <p:spPr bwMode="auto">
            <a:xfrm>
              <a:off x="4657"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Non-ionizing radiation</a:t>
              </a:r>
            </a:p>
            <a:p>
              <a:pPr algn="ctr"/>
              <a:r>
                <a:rPr lang="en-US" sz="1500" b="1">
                  <a:latin typeface="Arial Narrow" charset="0"/>
                </a:rPr>
                <a:t>(Radio Waves)</a:t>
              </a:r>
            </a:p>
          </p:txBody>
        </p:sp>
        <p:sp>
          <p:nvSpPr>
            <p:cNvPr id="3093" name="_s3093"/>
            <p:cNvSpPr>
              <a:spLocks noChangeArrowheads="1"/>
            </p:cNvSpPr>
            <p:nvPr/>
          </p:nvSpPr>
          <p:spPr bwMode="auto">
            <a:xfrm>
              <a:off x="1921" y="2065"/>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CT</a:t>
              </a:r>
            </a:p>
          </p:txBody>
        </p:sp>
        <p:sp>
          <p:nvSpPr>
            <p:cNvPr id="3094" name="_s3094"/>
            <p:cNvSpPr>
              <a:spLocks noChangeArrowheads="1"/>
            </p:cNvSpPr>
            <p:nvPr/>
          </p:nvSpPr>
          <p:spPr bwMode="auto">
            <a:xfrm>
              <a:off x="3073" y="2065"/>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PET</a:t>
              </a:r>
            </a:p>
          </p:txBody>
        </p:sp>
        <p:sp>
          <p:nvSpPr>
            <p:cNvPr id="3095" name="_s3095"/>
            <p:cNvSpPr>
              <a:spLocks noChangeArrowheads="1"/>
            </p:cNvSpPr>
            <p:nvPr/>
          </p:nvSpPr>
          <p:spPr bwMode="auto">
            <a:xfrm>
              <a:off x="3073"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SPECT</a:t>
              </a:r>
            </a:p>
          </p:txBody>
        </p:sp>
        <p:sp>
          <p:nvSpPr>
            <p:cNvPr id="3096" name="_s3096"/>
            <p:cNvSpPr>
              <a:spLocks noChangeArrowheads="1"/>
            </p:cNvSpPr>
            <p:nvPr/>
          </p:nvSpPr>
          <p:spPr bwMode="auto">
            <a:xfrm>
              <a:off x="4658" y="2065"/>
              <a:ext cx="863"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MRI</a:t>
              </a:r>
            </a:p>
          </p:txBody>
        </p:sp>
        <p:sp>
          <p:nvSpPr>
            <p:cNvPr id="3097" name="_s3097"/>
            <p:cNvSpPr>
              <a:spLocks noChangeArrowheads="1"/>
            </p:cNvSpPr>
            <p:nvPr/>
          </p:nvSpPr>
          <p:spPr bwMode="auto">
            <a:xfrm>
              <a:off x="4081"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fMRI</a:t>
              </a:r>
            </a:p>
          </p:txBody>
        </p:sp>
        <p:sp>
          <p:nvSpPr>
            <p:cNvPr id="3098" name="_s3098"/>
            <p:cNvSpPr>
              <a:spLocks noChangeArrowheads="1"/>
            </p:cNvSpPr>
            <p:nvPr/>
          </p:nvSpPr>
          <p:spPr bwMode="auto">
            <a:xfrm>
              <a:off x="4081" y="2929"/>
              <a:ext cx="864" cy="287"/>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Diffusion Imaging (DWI/DTI)</a:t>
              </a:r>
            </a:p>
            <a:p>
              <a:pPr algn="ctr"/>
              <a:endParaRPr lang="en-US" sz="1500" b="1">
                <a:latin typeface="Arial Narrow" charset="0"/>
              </a:endParaRPr>
            </a:p>
          </p:txBody>
        </p:sp>
        <p:sp>
          <p:nvSpPr>
            <p:cNvPr id="3099" name="_s3099"/>
            <p:cNvSpPr>
              <a:spLocks noChangeArrowheads="1"/>
            </p:cNvSpPr>
            <p:nvPr/>
          </p:nvSpPr>
          <p:spPr bwMode="auto">
            <a:xfrm>
              <a:off x="5233"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 Angiography</a:t>
              </a:r>
            </a:p>
          </p:txBody>
        </p:sp>
        <p:sp>
          <p:nvSpPr>
            <p:cNvPr id="3100" name="_s3100"/>
            <p:cNvSpPr>
              <a:spLocks noChangeArrowheads="1"/>
            </p:cNvSpPr>
            <p:nvPr/>
          </p:nvSpPr>
          <p:spPr bwMode="auto">
            <a:xfrm>
              <a:off x="5233" y="292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 Spectroscopy</a:t>
              </a:r>
            </a:p>
          </p:txBody>
        </p:sp>
        <p:sp>
          <p:nvSpPr>
            <p:cNvPr id="3101" name="_s3101"/>
            <p:cNvSpPr>
              <a:spLocks noChangeArrowheads="1"/>
            </p:cNvSpPr>
            <p:nvPr/>
          </p:nvSpPr>
          <p:spPr bwMode="auto">
            <a:xfrm>
              <a:off x="1921"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Angiogram/</a:t>
              </a:r>
            </a:p>
            <a:p>
              <a:pPr algn="ctr"/>
              <a:r>
                <a:rPr lang="en-US" sz="1500" b="1">
                  <a:latin typeface="Arial Narrow" charset="0"/>
                </a:rPr>
                <a:t>Arteriogram</a:t>
              </a:r>
            </a:p>
          </p:txBody>
        </p:sp>
        <p:sp>
          <p:nvSpPr>
            <p:cNvPr id="3102" name="_s3102"/>
            <p:cNvSpPr>
              <a:spLocks noChangeArrowheads="1"/>
            </p:cNvSpPr>
            <p:nvPr/>
          </p:nvSpPr>
          <p:spPr bwMode="auto">
            <a:xfrm>
              <a:off x="1921" y="2929"/>
              <a:ext cx="864" cy="288"/>
            </a:xfrm>
            <a:prstGeom prst="roundRect">
              <a:avLst>
                <a:gd name="adj" fmla="val 16667"/>
              </a:avLst>
            </a:prstGeom>
            <a:solidFill>
              <a:schemeClr val="bg1"/>
            </a:solidFill>
            <a:ln w="76200">
              <a:solidFill>
                <a:schemeClr val="tx1"/>
              </a:solidFill>
              <a:round/>
              <a:headEnd/>
              <a:tailEnd/>
            </a:ln>
          </p:spPr>
          <p:txBody>
            <a:bodyPr wrap="none" lIns="0" tIns="0" rIns="0" bIns="0" anchor="ctr"/>
            <a:lstStyle/>
            <a:p>
              <a:pPr algn="ctr"/>
              <a:r>
                <a:rPr lang="en-US" sz="1500" b="1">
                  <a:latin typeface="Arial Narrow" charset="0"/>
                </a:rPr>
                <a:t>X-Ray </a:t>
              </a:r>
            </a:p>
            <a:p>
              <a:pPr algn="ctr"/>
              <a:r>
                <a:rPr lang="en-US" sz="1500" b="1">
                  <a:latin typeface="Arial Narrow" charset="0"/>
                </a:rPr>
                <a:t>(radiograph)</a:t>
              </a:r>
            </a:p>
          </p:txBody>
        </p:sp>
      </p:grpSp>
      <p:grpSp>
        <p:nvGrpSpPr>
          <p:cNvPr id="3103" name="Organization Chart 31"/>
          <p:cNvGrpSpPr>
            <a:grpSpLocks noChangeAspect="1"/>
          </p:cNvGrpSpPr>
          <p:nvPr/>
        </p:nvGrpSpPr>
        <p:grpSpPr bwMode="auto">
          <a:xfrm>
            <a:off x="7072313" y="227013"/>
            <a:ext cx="2803525" cy="1401762"/>
            <a:chOff x="1345" y="1201"/>
            <a:chExt cx="1872" cy="720"/>
          </a:xfrm>
        </p:grpSpPr>
        <p:sp>
          <p:nvSpPr>
            <p:cNvPr id="3104" name="AutoShape 32"/>
            <p:cNvSpPr>
              <a:spLocks noChangeAspect="1" noChangeArrowheads="1" noTextEdit="1"/>
            </p:cNvSpPr>
            <p:nvPr/>
          </p:nvSpPr>
          <p:spPr bwMode="auto">
            <a:xfrm>
              <a:off x="1345" y="1201"/>
              <a:ext cx="1872"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3105" name="_s3105"/>
            <p:cNvCxnSpPr>
              <a:cxnSpLocks noChangeShapeType="1"/>
              <a:stCxn id="3109" idx="0"/>
              <a:endCxn id="3107" idx="2"/>
            </p:cNvCxnSpPr>
            <p:nvPr/>
          </p:nvCxnSpPr>
          <p:spPr bwMode="auto">
            <a:xfrm rot="5400000" flipH="1">
              <a:off x="2461" y="1309"/>
              <a:ext cx="144" cy="504"/>
            </a:xfrm>
            <a:prstGeom prst="bentConnector3">
              <a:avLst>
                <a:gd name="adj1" fmla="val 32727"/>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3106" name="_s3106"/>
            <p:cNvCxnSpPr>
              <a:cxnSpLocks noChangeShapeType="1"/>
              <a:stCxn id="3108" idx="0"/>
              <a:endCxn id="3107" idx="2"/>
            </p:cNvCxnSpPr>
            <p:nvPr/>
          </p:nvCxnSpPr>
          <p:spPr bwMode="auto">
            <a:xfrm rot="16200000">
              <a:off x="1957" y="1309"/>
              <a:ext cx="144" cy="504"/>
            </a:xfrm>
            <a:prstGeom prst="bentConnector3">
              <a:avLst>
                <a:gd name="adj1" fmla="val 32727"/>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3107" name="_s3107"/>
            <p:cNvSpPr>
              <a:spLocks noChangeArrowheads="1"/>
            </p:cNvSpPr>
            <p:nvPr/>
          </p:nvSpPr>
          <p:spPr bwMode="auto">
            <a:xfrm>
              <a:off x="1849" y="1201"/>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Accessory (non-imaging) </a:t>
              </a:r>
            </a:p>
            <a:p>
              <a:pPr algn="ctr"/>
              <a:r>
                <a:rPr lang="en-US" sz="1100" b="1">
                  <a:latin typeface="Arial Narrow" charset="0"/>
                </a:rPr>
                <a:t>Methods</a:t>
              </a:r>
            </a:p>
          </p:txBody>
        </p:sp>
        <p:sp>
          <p:nvSpPr>
            <p:cNvPr id="3108" name="_s3108"/>
            <p:cNvSpPr>
              <a:spLocks noChangeArrowheads="1"/>
            </p:cNvSpPr>
            <p:nvPr/>
          </p:nvSpPr>
          <p:spPr bwMode="auto">
            <a:xfrm>
              <a:off x="1345" y="1633"/>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MEG</a:t>
              </a:r>
            </a:p>
          </p:txBody>
        </p:sp>
        <p:sp>
          <p:nvSpPr>
            <p:cNvPr id="3109" name="_s3109"/>
            <p:cNvSpPr>
              <a:spLocks noChangeArrowheads="1"/>
            </p:cNvSpPr>
            <p:nvPr/>
          </p:nvSpPr>
          <p:spPr bwMode="auto">
            <a:xfrm>
              <a:off x="2353" y="1633"/>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EEG</a:t>
              </a:r>
            </a:p>
          </p:txBody>
        </p:sp>
      </p:grpSp>
      <p:sp>
        <p:nvSpPr>
          <p:cNvPr id="3110" name="Rectangle 38"/>
          <p:cNvSpPr>
            <a:spLocks noChangeArrowheads="1"/>
          </p:cNvSpPr>
          <p:nvPr/>
        </p:nvSpPr>
        <p:spPr bwMode="auto">
          <a:xfrm>
            <a:off x="3109913" y="150813"/>
            <a:ext cx="6765925" cy="6705600"/>
          </a:xfrm>
          <a:prstGeom prst="rect">
            <a:avLst/>
          </a:prstGeom>
          <a:solidFill>
            <a:schemeClr val="bg2">
              <a:alpha val="72156"/>
            </a:scheme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p>
        </p:txBody>
      </p:sp>
      <p:sp>
        <p:nvSpPr>
          <p:cNvPr id="3111" name="Rectangle 39"/>
          <p:cNvSpPr>
            <a:spLocks noGrp="1" noChangeArrowheads="1"/>
          </p:cNvSpPr>
          <p:nvPr>
            <p:ph type="title"/>
          </p:nvPr>
        </p:nvSpPr>
        <p:spPr>
          <a:xfrm>
            <a:off x="214313" y="227013"/>
            <a:ext cx="7599362" cy="477837"/>
          </a:xfrm>
        </p:spPr>
        <p:txBody>
          <a:bodyPr/>
          <a:lstStyle/>
          <a:p>
            <a:r>
              <a:rPr lang="en-US" sz="3000">
                <a:latin typeface="Arial" charset="0"/>
              </a:rPr>
              <a:t>Taxonomy of Neuroimaging Methods</a:t>
            </a:r>
          </a:p>
        </p:txBody>
      </p:sp>
      <p:sp>
        <p:nvSpPr>
          <p:cNvPr id="3112" name="Rectangle 40"/>
          <p:cNvSpPr>
            <a:spLocks noChangeArrowheads="1"/>
          </p:cNvSpPr>
          <p:nvPr/>
        </p:nvSpPr>
        <p:spPr bwMode="auto">
          <a:xfrm>
            <a:off x="2043113" y="760413"/>
            <a:ext cx="1066800" cy="2286000"/>
          </a:xfrm>
          <a:prstGeom prst="rect">
            <a:avLst/>
          </a:prstGeom>
          <a:solidFill>
            <a:schemeClr val="bg2">
              <a:alpha val="72156"/>
            </a:scheme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atin typeface="Arial" charset="0"/>
              </a:rPr>
              <a:t>Magnetic Resonance Spectroscopy</a:t>
            </a:r>
          </a:p>
        </p:txBody>
      </p:sp>
      <p:pic>
        <p:nvPicPr>
          <p:cNvPr id="73731" name="Picture 5" descr="Full Siz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513" y="1979613"/>
            <a:ext cx="59817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7" descr="Full Size Image"/>
          <p:cNvPicPr>
            <a:picLocks noChangeAspect="1" noChangeArrowheads="1"/>
          </p:cNvPicPr>
          <p:nvPr/>
        </p:nvPicPr>
        <p:blipFill>
          <a:blip r:embed="rId4">
            <a:extLst>
              <a:ext uri="{28A0092B-C50C-407E-A947-70E740481C1C}">
                <a14:useLocalDpi xmlns:a14="http://schemas.microsoft.com/office/drawing/2010/main" val="0"/>
              </a:ext>
            </a:extLst>
          </a:blip>
          <a:srcRect l="50549" b="51402"/>
          <a:stretch>
            <a:fillRect/>
          </a:stretch>
        </p:blipFill>
        <p:spPr bwMode="auto">
          <a:xfrm>
            <a:off x="366713" y="1674813"/>
            <a:ext cx="3297237"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ext Box 8"/>
          <p:cNvSpPr txBox="1">
            <a:spLocks noChangeArrowheads="1"/>
          </p:cNvSpPr>
          <p:nvPr/>
        </p:nvSpPr>
        <p:spPr bwMode="auto">
          <a:xfrm>
            <a:off x="4541838" y="5470525"/>
            <a:ext cx="287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a:t>reduced GABA in panic disorder</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atin typeface="Arial" charset="0"/>
              </a:rPr>
              <a:t>Cortical Surface Models—AD/PD</a:t>
            </a:r>
          </a:p>
        </p:txBody>
      </p:sp>
      <p:pic>
        <p:nvPicPr>
          <p:cNvPr id="74755"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9113" y="1370013"/>
            <a:ext cx="359568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047" t="15242" b="8553"/>
          <a:stretch>
            <a:fillRect/>
          </a:stretch>
        </p:blipFill>
        <p:spPr bwMode="auto">
          <a:xfrm>
            <a:off x="4252913" y="2208213"/>
            <a:ext cx="51816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Organization Chart 2"/>
          <p:cNvGrpSpPr>
            <a:grpSpLocks noChangeAspect="1"/>
          </p:cNvGrpSpPr>
          <p:nvPr/>
        </p:nvGrpSpPr>
        <p:grpSpPr bwMode="auto">
          <a:xfrm>
            <a:off x="0" y="760413"/>
            <a:ext cx="9205913" cy="6027737"/>
            <a:chOff x="1345" y="1201"/>
            <a:chExt cx="4752" cy="2016"/>
          </a:xfrm>
        </p:grpSpPr>
        <p:sp>
          <p:nvSpPr>
            <p:cNvPr id="14339" name="AutoShape 3"/>
            <p:cNvSpPr>
              <a:spLocks noChangeAspect="1" noChangeArrowheads="1" noTextEdit="1"/>
            </p:cNvSpPr>
            <p:nvPr/>
          </p:nvSpPr>
          <p:spPr bwMode="auto">
            <a:xfrm>
              <a:off x="1345" y="1201"/>
              <a:ext cx="4752"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14340" name="_s14340"/>
            <p:cNvCxnSpPr>
              <a:cxnSpLocks noChangeShapeType="1"/>
              <a:stCxn id="14366" idx="1"/>
              <a:endCxn id="14354" idx="2"/>
            </p:cNvCxnSpPr>
            <p:nvPr/>
          </p:nvCxnSpPr>
          <p:spPr bwMode="auto">
            <a:xfrm rot="10800000">
              <a:off x="1777" y="1921"/>
              <a:ext cx="144" cy="1152"/>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4341" name="_s14341"/>
            <p:cNvCxnSpPr>
              <a:cxnSpLocks noChangeShapeType="1"/>
              <a:stCxn id="14365" idx="1"/>
              <a:endCxn id="14354" idx="2"/>
            </p:cNvCxnSpPr>
            <p:nvPr/>
          </p:nvCxnSpPr>
          <p:spPr bwMode="auto">
            <a:xfrm rot="10800000">
              <a:off x="1777" y="1921"/>
              <a:ext cx="144"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4342" name="_s14342"/>
            <p:cNvCxnSpPr>
              <a:cxnSpLocks noChangeShapeType="1"/>
              <a:stCxn id="14364" idx="1"/>
              <a:endCxn id="14360" idx="2"/>
            </p:cNvCxnSpPr>
            <p:nvPr/>
          </p:nvCxnSpPr>
          <p:spPr bwMode="auto">
            <a:xfrm rot="10800000">
              <a:off x="5090" y="2353"/>
              <a:ext cx="143"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4343" name="_s14343"/>
            <p:cNvCxnSpPr>
              <a:cxnSpLocks noChangeShapeType="1"/>
              <a:stCxn id="14363" idx="1"/>
              <a:endCxn id="14360" idx="2"/>
            </p:cNvCxnSpPr>
            <p:nvPr/>
          </p:nvCxnSpPr>
          <p:spPr bwMode="auto">
            <a:xfrm rot="10800000">
              <a:off x="5090" y="2353"/>
              <a:ext cx="143"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4344" name="_s14344"/>
            <p:cNvCxnSpPr>
              <a:cxnSpLocks noChangeShapeType="1"/>
              <a:stCxn id="14362" idx="3"/>
              <a:endCxn id="14360" idx="2"/>
            </p:cNvCxnSpPr>
            <p:nvPr/>
          </p:nvCxnSpPr>
          <p:spPr bwMode="auto">
            <a:xfrm flipV="1">
              <a:off x="4945" y="2353"/>
              <a:ext cx="145"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4345" name="_s14345"/>
            <p:cNvCxnSpPr>
              <a:cxnSpLocks noChangeShapeType="1"/>
              <a:stCxn id="14361" idx="3"/>
              <a:endCxn id="14360" idx="2"/>
            </p:cNvCxnSpPr>
            <p:nvPr/>
          </p:nvCxnSpPr>
          <p:spPr bwMode="auto">
            <a:xfrm flipV="1">
              <a:off x="4945" y="2353"/>
              <a:ext cx="145"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4346" name="_s14346"/>
            <p:cNvCxnSpPr>
              <a:cxnSpLocks noChangeShapeType="1"/>
              <a:stCxn id="14360" idx="0"/>
              <a:endCxn id="14356" idx="2"/>
            </p:cNvCxnSpPr>
            <p:nvPr/>
          </p:nvCxnSpPr>
          <p:spPr bwMode="auto">
            <a:xfrm rot="5400000" flipH="1">
              <a:off x="5018" y="1992"/>
              <a:ext cx="144" cy="1"/>
            </a:xfrm>
            <a:prstGeom prst="bentConnector3">
              <a:avLst>
                <a:gd name="adj1" fmla="val 26569"/>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4347" name="_s14347"/>
            <p:cNvCxnSpPr>
              <a:cxnSpLocks noChangeShapeType="1"/>
              <a:stCxn id="14359" idx="1"/>
              <a:endCxn id="14355" idx="2"/>
            </p:cNvCxnSpPr>
            <p:nvPr/>
          </p:nvCxnSpPr>
          <p:spPr bwMode="auto">
            <a:xfrm rot="10800000">
              <a:off x="2929" y="1921"/>
              <a:ext cx="144"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4348" name="_s14348"/>
            <p:cNvCxnSpPr>
              <a:cxnSpLocks noChangeShapeType="1"/>
              <a:stCxn id="14358" idx="1"/>
              <a:endCxn id="14355" idx="2"/>
            </p:cNvCxnSpPr>
            <p:nvPr/>
          </p:nvCxnSpPr>
          <p:spPr bwMode="auto">
            <a:xfrm rot="10800000">
              <a:off x="2929" y="1921"/>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4349" name="_s14349"/>
            <p:cNvCxnSpPr>
              <a:cxnSpLocks noChangeShapeType="1"/>
              <a:stCxn id="14357" idx="1"/>
              <a:endCxn id="14354" idx="2"/>
            </p:cNvCxnSpPr>
            <p:nvPr/>
          </p:nvCxnSpPr>
          <p:spPr bwMode="auto">
            <a:xfrm rot="10800000">
              <a:off x="1777" y="1921"/>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4350" name="_s14350"/>
            <p:cNvCxnSpPr>
              <a:cxnSpLocks noChangeShapeType="1"/>
              <a:stCxn id="14356" idx="0"/>
              <a:endCxn id="14353" idx="2"/>
            </p:cNvCxnSpPr>
            <p:nvPr/>
          </p:nvCxnSpPr>
          <p:spPr bwMode="auto">
            <a:xfrm rot="5400000" flipH="1">
              <a:off x="4189" y="733"/>
              <a:ext cx="144" cy="1656"/>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4351" name="_s14351"/>
            <p:cNvCxnSpPr>
              <a:cxnSpLocks noChangeShapeType="1"/>
              <a:stCxn id="14355" idx="0"/>
              <a:endCxn id="14353" idx="2"/>
            </p:cNvCxnSpPr>
            <p:nvPr/>
          </p:nvCxnSpPr>
          <p:spPr bwMode="auto">
            <a:xfrm rot="16200000">
              <a:off x="3109" y="1309"/>
              <a:ext cx="144" cy="504"/>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4352" name="_s14352"/>
            <p:cNvCxnSpPr>
              <a:cxnSpLocks noChangeShapeType="1"/>
              <a:stCxn id="14354" idx="0"/>
              <a:endCxn id="14353" idx="2"/>
            </p:cNvCxnSpPr>
            <p:nvPr/>
          </p:nvCxnSpPr>
          <p:spPr bwMode="auto">
            <a:xfrm rot="16200000">
              <a:off x="2533" y="733"/>
              <a:ext cx="144" cy="1656"/>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14353" name="_s14353"/>
            <p:cNvSpPr>
              <a:spLocks noChangeArrowheads="1"/>
            </p:cNvSpPr>
            <p:nvPr/>
          </p:nvSpPr>
          <p:spPr bwMode="auto">
            <a:xfrm>
              <a:off x="3001" y="1201"/>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Neuroimaging Methods</a:t>
              </a:r>
            </a:p>
          </p:txBody>
        </p:sp>
        <p:sp>
          <p:nvSpPr>
            <p:cNvPr id="14354" name="_s14354"/>
            <p:cNvSpPr>
              <a:spLocks noChangeArrowheads="1"/>
            </p:cNvSpPr>
            <p:nvPr/>
          </p:nvSpPr>
          <p:spPr bwMode="auto">
            <a:xfrm>
              <a:off x="1345"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External Ionizing Radiation</a:t>
              </a:r>
            </a:p>
          </p:txBody>
        </p:sp>
        <p:sp>
          <p:nvSpPr>
            <p:cNvPr id="14355" name="_s14355"/>
            <p:cNvSpPr>
              <a:spLocks noChangeArrowheads="1"/>
            </p:cNvSpPr>
            <p:nvPr/>
          </p:nvSpPr>
          <p:spPr bwMode="auto">
            <a:xfrm>
              <a:off x="2497"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Internal Ionizing Radiation</a:t>
              </a:r>
            </a:p>
          </p:txBody>
        </p:sp>
        <p:sp>
          <p:nvSpPr>
            <p:cNvPr id="14356" name="_s14356"/>
            <p:cNvSpPr>
              <a:spLocks noChangeArrowheads="1"/>
            </p:cNvSpPr>
            <p:nvPr/>
          </p:nvSpPr>
          <p:spPr bwMode="auto">
            <a:xfrm>
              <a:off x="4657"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Non-ionizing radiation</a:t>
              </a:r>
            </a:p>
            <a:p>
              <a:pPr algn="ctr"/>
              <a:r>
                <a:rPr lang="en-US" sz="1500" b="1">
                  <a:latin typeface="Arial Narrow" charset="0"/>
                </a:rPr>
                <a:t>(Radio Waves)</a:t>
              </a:r>
            </a:p>
          </p:txBody>
        </p:sp>
        <p:sp>
          <p:nvSpPr>
            <p:cNvPr id="14357" name="_s14357"/>
            <p:cNvSpPr>
              <a:spLocks noChangeArrowheads="1"/>
            </p:cNvSpPr>
            <p:nvPr/>
          </p:nvSpPr>
          <p:spPr bwMode="auto">
            <a:xfrm>
              <a:off x="1921" y="2065"/>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CT</a:t>
              </a:r>
            </a:p>
          </p:txBody>
        </p:sp>
        <p:sp>
          <p:nvSpPr>
            <p:cNvPr id="14358" name="_s14358"/>
            <p:cNvSpPr>
              <a:spLocks noChangeArrowheads="1"/>
            </p:cNvSpPr>
            <p:nvPr/>
          </p:nvSpPr>
          <p:spPr bwMode="auto">
            <a:xfrm>
              <a:off x="3073" y="2065"/>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PET</a:t>
              </a:r>
            </a:p>
          </p:txBody>
        </p:sp>
        <p:sp>
          <p:nvSpPr>
            <p:cNvPr id="14359" name="_s14359"/>
            <p:cNvSpPr>
              <a:spLocks noChangeArrowheads="1"/>
            </p:cNvSpPr>
            <p:nvPr/>
          </p:nvSpPr>
          <p:spPr bwMode="auto">
            <a:xfrm>
              <a:off x="3073"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SPECT</a:t>
              </a:r>
            </a:p>
          </p:txBody>
        </p:sp>
        <p:sp>
          <p:nvSpPr>
            <p:cNvPr id="14360" name="_s14360"/>
            <p:cNvSpPr>
              <a:spLocks noChangeArrowheads="1"/>
            </p:cNvSpPr>
            <p:nvPr/>
          </p:nvSpPr>
          <p:spPr bwMode="auto">
            <a:xfrm>
              <a:off x="4658" y="2065"/>
              <a:ext cx="863"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MRI</a:t>
              </a:r>
            </a:p>
          </p:txBody>
        </p:sp>
        <p:sp>
          <p:nvSpPr>
            <p:cNvPr id="14361" name="_s14361"/>
            <p:cNvSpPr>
              <a:spLocks noChangeArrowheads="1"/>
            </p:cNvSpPr>
            <p:nvPr/>
          </p:nvSpPr>
          <p:spPr bwMode="auto">
            <a:xfrm>
              <a:off x="4081"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fMRI</a:t>
              </a:r>
            </a:p>
          </p:txBody>
        </p:sp>
        <p:sp>
          <p:nvSpPr>
            <p:cNvPr id="14362" name="_s14362"/>
            <p:cNvSpPr>
              <a:spLocks noChangeArrowheads="1"/>
            </p:cNvSpPr>
            <p:nvPr/>
          </p:nvSpPr>
          <p:spPr bwMode="auto">
            <a:xfrm>
              <a:off x="4081" y="2929"/>
              <a:ext cx="864" cy="287"/>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Diffusion Imaging (DWI/DTI)</a:t>
              </a:r>
            </a:p>
            <a:p>
              <a:pPr algn="ctr"/>
              <a:endParaRPr lang="en-US" sz="1500" b="1">
                <a:latin typeface="Arial Narrow" charset="0"/>
              </a:endParaRPr>
            </a:p>
          </p:txBody>
        </p:sp>
        <p:sp>
          <p:nvSpPr>
            <p:cNvPr id="14363" name="_s14363"/>
            <p:cNvSpPr>
              <a:spLocks noChangeArrowheads="1"/>
            </p:cNvSpPr>
            <p:nvPr/>
          </p:nvSpPr>
          <p:spPr bwMode="auto">
            <a:xfrm>
              <a:off x="5233"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 Angiography</a:t>
              </a:r>
            </a:p>
          </p:txBody>
        </p:sp>
        <p:sp>
          <p:nvSpPr>
            <p:cNvPr id="14364" name="_s14364"/>
            <p:cNvSpPr>
              <a:spLocks noChangeArrowheads="1"/>
            </p:cNvSpPr>
            <p:nvPr/>
          </p:nvSpPr>
          <p:spPr bwMode="auto">
            <a:xfrm>
              <a:off x="5233" y="292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 Spectroscopy</a:t>
              </a:r>
            </a:p>
          </p:txBody>
        </p:sp>
        <p:sp>
          <p:nvSpPr>
            <p:cNvPr id="14365" name="_s14365"/>
            <p:cNvSpPr>
              <a:spLocks noChangeArrowheads="1"/>
            </p:cNvSpPr>
            <p:nvPr/>
          </p:nvSpPr>
          <p:spPr bwMode="auto">
            <a:xfrm>
              <a:off x="1921"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Angiogram/</a:t>
              </a:r>
            </a:p>
            <a:p>
              <a:pPr algn="ctr"/>
              <a:r>
                <a:rPr lang="en-US" sz="1500" b="1">
                  <a:latin typeface="Arial Narrow" charset="0"/>
                </a:rPr>
                <a:t>Arteriogram</a:t>
              </a:r>
            </a:p>
          </p:txBody>
        </p:sp>
        <p:sp>
          <p:nvSpPr>
            <p:cNvPr id="14366" name="_s14366"/>
            <p:cNvSpPr>
              <a:spLocks noChangeArrowheads="1"/>
            </p:cNvSpPr>
            <p:nvPr/>
          </p:nvSpPr>
          <p:spPr bwMode="auto">
            <a:xfrm>
              <a:off x="1921" y="292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X-Ray </a:t>
              </a:r>
            </a:p>
            <a:p>
              <a:pPr algn="ctr"/>
              <a:r>
                <a:rPr lang="en-US" sz="1500" b="1">
                  <a:latin typeface="Arial Narrow" charset="0"/>
                </a:rPr>
                <a:t>(radiograph)</a:t>
              </a:r>
            </a:p>
          </p:txBody>
        </p:sp>
      </p:grpSp>
      <p:grpSp>
        <p:nvGrpSpPr>
          <p:cNvPr id="14367" name="Organization Chart 31"/>
          <p:cNvGrpSpPr>
            <a:grpSpLocks noChangeAspect="1"/>
          </p:cNvGrpSpPr>
          <p:nvPr/>
        </p:nvGrpSpPr>
        <p:grpSpPr bwMode="auto">
          <a:xfrm>
            <a:off x="7072313" y="227013"/>
            <a:ext cx="2803525" cy="1401762"/>
            <a:chOff x="1345" y="1201"/>
            <a:chExt cx="1872" cy="720"/>
          </a:xfrm>
        </p:grpSpPr>
        <p:sp>
          <p:nvSpPr>
            <p:cNvPr id="14368" name="AutoShape 32"/>
            <p:cNvSpPr>
              <a:spLocks noChangeAspect="1" noChangeArrowheads="1" noTextEdit="1"/>
            </p:cNvSpPr>
            <p:nvPr/>
          </p:nvSpPr>
          <p:spPr bwMode="auto">
            <a:xfrm>
              <a:off x="1345" y="1201"/>
              <a:ext cx="1872"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14369" name="_s14369"/>
            <p:cNvCxnSpPr>
              <a:cxnSpLocks noChangeShapeType="1"/>
              <a:stCxn id="14373" idx="0"/>
              <a:endCxn id="14371" idx="2"/>
            </p:cNvCxnSpPr>
            <p:nvPr/>
          </p:nvCxnSpPr>
          <p:spPr bwMode="auto">
            <a:xfrm rot="5400000" flipH="1">
              <a:off x="2461" y="1309"/>
              <a:ext cx="144" cy="504"/>
            </a:xfrm>
            <a:prstGeom prst="bentConnector3">
              <a:avLst>
                <a:gd name="adj1" fmla="val 32727"/>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4370" name="_s14370"/>
            <p:cNvCxnSpPr>
              <a:cxnSpLocks noChangeShapeType="1"/>
              <a:stCxn id="14372" idx="0"/>
              <a:endCxn id="14371" idx="2"/>
            </p:cNvCxnSpPr>
            <p:nvPr/>
          </p:nvCxnSpPr>
          <p:spPr bwMode="auto">
            <a:xfrm rot="16200000">
              <a:off x="1957" y="1309"/>
              <a:ext cx="144" cy="504"/>
            </a:xfrm>
            <a:prstGeom prst="bentConnector3">
              <a:avLst>
                <a:gd name="adj1" fmla="val 32727"/>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14371" name="_s14371"/>
            <p:cNvSpPr>
              <a:spLocks noChangeArrowheads="1"/>
            </p:cNvSpPr>
            <p:nvPr/>
          </p:nvSpPr>
          <p:spPr bwMode="auto">
            <a:xfrm>
              <a:off x="1849" y="1201"/>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Accessory (non-imaging) </a:t>
              </a:r>
            </a:p>
            <a:p>
              <a:pPr algn="ctr"/>
              <a:r>
                <a:rPr lang="en-US" sz="1100" b="1">
                  <a:latin typeface="Arial Narrow" charset="0"/>
                </a:rPr>
                <a:t>Methods</a:t>
              </a:r>
            </a:p>
          </p:txBody>
        </p:sp>
        <p:sp>
          <p:nvSpPr>
            <p:cNvPr id="14372" name="_s14372"/>
            <p:cNvSpPr>
              <a:spLocks noChangeArrowheads="1"/>
            </p:cNvSpPr>
            <p:nvPr/>
          </p:nvSpPr>
          <p:spPr bwMode="auto">
            <a:xfrm>
              <a:off x="1345" y="1633"/>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MEG</a:t>
              </a:r>
            </a:p>
          </p:txBody>
        </p:sp>
        <p:sp>
          <p:nvSpPr>
            <p:cNvPr id="14373" name="_s14373"/>
            <p:cNvSpPr>
              <a:spLocks noChangeArrowheads="1"/>
            </p:cNvSpPr>
            <p:nvPr/>
          </p:nvSpPr>
          <p:spPr bwMode="auto">
            <a:xfrm>
              <a:off x="2353" y="1633"/>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EEG</a:t>
              </a:r>
            </a:p>
          </p:txBody>
        </p:sp>
      </p:grpSp>
      <p:sp>
        <p:nvSpPr>
          <p:cNvPr id="14374" name="Rectangle 38"/>
          <p:cNvSpPr>
            <a:spLocks noChangeArrowheads="1"/>
          </p:cNvSpPr>
          <p:nvPr/>
        </p:nvSpPr>
        <p:spPr bwMode="auto">
          <a:xfrm>
            <a:off x="-168275" y="2055813"/>
            <a:ext cx="9450388" cy="4646612"/>
          </a:xfrm>
          <a:prstGeom prst="rect">
            <a:avLst/>
          </a:prstGeom>
          <a:solidFill>
            <a:schemeClr val="bg2">
              <a:alpha val="72156"/>
            </a:scheme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3" y="1192213"/>
            <a:ext cx="8640762"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latin typeface="Arial" charset="0"/>
              </a:rPr>
              <a:t>EEG/MEG</a:t>
            </a:r>
          </a:p>
        </p:txBody>
      </p:sp>
      <p:sp>
        <p:nvSpPr>
          <p:cNvPr id="76803" name="Text Box 5"/>
          <p:cNvSpPr txBox="1">
            <a:spLocks noChangeArrowheads="1"/>
          </p:cNvSpPr>
          <p:nvPr/>
        </p:nvSpPr>
        <p:spPr bwMode="auto">
          <a:xfrm>
            <a:off x="1281113" y="1674813"/>
            <a:ext cx="3673475"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sz="1800" dirty="0"/>
              <a:t>Pros:</a:t>
            </a:r>
          </a:p>
          <a:p>
            <a:endParaRPr lang="en-US" sz="1800" dirty="0"/>
          </a:p>
          <a:p>
            <a:r>
              <a:rPr lang="en-US" sz="1800" dirty="0"/>
              <a:t>Completely non-invasive—</a:t>
            </a:r>
            <a:r>
              <a:rPr lang="en-US" sz="1800" b="1" dirty="0"/>
              <a:t>only modality that NEVER requires injection of a contrast agent</a:t>
            </a:r>
          </a:p>
          <a:p>
            <a:endParaRPr lang="en-US" sz="1800" dirty="0"/>
          </a:p>
          <a:p>
            <a:r>
              <a:rPr lang="en-US" sz="1800" dirty="0"/>
              <a:t>no ionizing radiation</a:t>
            </a:r>
          </a:p>
          <a:p>
            <a:endParaRPr lang="en-US" sz="1800" dirty="0"/>
          </a:p>
          <a:p>
            <a:r>
              <a:rPr lang="en-US" sz="1800" dirty="0"/>
              <a:t>direct measurement of neuronal activity</a:t>
            </a:r>
          </a:p>
        </p:txBody>
      </p:sp>
      <p:sp>
        <p:nvSpPr>
          <p:cNvPr id="76804" name="Text Box 6"/>
          <p:cNvSpPr txBox="1">
            <a:spLocks noChangeArrowheads="1"/>
          </p:cNvSpPr>
          <p:nvPr/>
        </p:nvSpPr>
        <p:spPr bwMode="auto">
          <a:xfrm>
            <a:off x="5395913" y="1751013"/>
            <a:ext cx="3733800"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sz="2000"/>
              <a:t>Cons:</a:t>
            </a:r>
          </a:p>
          <a:p>
            <a:endParaRPr lang="en-US"/>
          </a:p>
          <a:p>
            <a:r>
              <a:rPr lang="en-US"/>
              <a:t>not really neuroimaging</a:t>
            </a:r>
          </a:p>
          <a:p>
            <a:endParaRPr lang="en-US"/>
          </a:p>
          <a:p>
            <a:r>
              <a:rPr lang="en-US"/>
              <a:t>Limited clinical utility:</a:t>
            </a:r>
          </a:p>
          <a:p>
            <a:r>
              <a:rPr lang="en-US"/>
              <a:t>EEG—sleep studies</a:t>
            </a:r>
          </a:p>
          <a:p>
            <a:r>
              <a:rPr lang="en-US"/>
              <a:t>MEG--epilepsy</a:t>
            </a: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6013" y="1414463"/>
            <a:ext cx="5627687"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latin typeface="Arial" charset="0"/>
              </a:rPr>
              <a:t>EEG</a:t>
            </a:r>
          </a:p>
        </p:txBody>
      </p:sp>
      <p:pic>
        <p:nvPicPr>
          <p:cNvPr id="78851" name="Picture 5" descr="the BIOPAC interview proces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513" y="2208213"/>
            <a:ext cx="31527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7" descr="EEGsleepst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4913" y="2513013"/>
            <a:ext cx="371475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Text Box 8"/>
          <p:cNvSpPr txBox="1">
            <a:spLocks noChangeArrowheads="1"/>
          </p:cNvSpPr>
          <p:nvPr/>
        </p:nvSpPr>
        <p:spPr bwMode="auto">
          <a:xfrm>
            <a:off x="747713" y="1446213"/>
            <a:ext cx="79962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a:t>basic priniciple: electrodes on scalp surface record summed electrical activity (mainly synaptic)</a:t>
            </a:r>
          </a:p>
          <a:p>
            <a:r>
              <a:rPr lang="en-US"/>
              <a:t>of many neurons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9"/>
          <p:cNvSpPr>
            <a:spLocks noGrp="1" noChangeArrowheads="1"/>
          </p:cNvSpPr>
          <p:nvPr>
            <p:ph type="title"/>
          </p:nvPr>
        </p:nvSpPr>
        <p:spPr/>
        <p:txBody>
          <a:bodyPr/>
          <a:lstStyle/>
          <a:p>
            <a:r>
              <a:rPr lang="en-US">
                <a:latin typeface="Arial" charset="0"/>
              </a:rPr>
              <a:t>MEG Scanner</a:t>
            </a:r>
          </a:p>
        </p:txBody>
      </p:sp>
      <p:pic>
        <p:nvPicPr>
          <p:cNvPr id="7987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7313" y="2132013"/>
            <a:ext cx="3324225"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 Box 11"/>
          <p:cNvSpPr txBox="1">
            <a:spLocks noChangeArrowheads="1"/>
          </p:cNvSpPr>
          <p:nvPr/>
        </p:nvSpPr>
        <p:spPr bwMode="auto">
          <a:xfrm>
            <a:off x="747713" y="1446213"/>
            <a:ext cx="74056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a:t>basic priniciple: sensors near scalp surface record summed magnetic field resulting from</a:t>
            </a:r>
          </a:p>
          <a:p>
            <a:r>
              <a:rPr lang="en-US"/>
              <a:t>electrical activity (mainly synaptic) of many neurons</a:t>
            </a:r>
          </a:p>
        </p:txBody>
      </p:sp>
      <p:pic>
        <p:nvPicPr>
          <p:cNvPr id="79877" name="Picture 12"/>
          <p:cNvPicPr>
            <a:picLocks noChangeArrowheads="1"/>
          </p:cNvPicPr>
          <p:nvPr/>
        </p:nvPicPr>
        <p:blipFill>
          <a:blip r:embed="rId4">
            <a:extLst>
              <a:ext uri="{28A0092B-C50C-407E-A947-70E740481C1C}">
                <a14:useLocalDpi xmlns:a14="http://schemas.microsoft.com/office/drawing/2010/main" val="0"/>
              </a:ext>
            </a:extLst>
          </a:blip>
          <a:srcRect b="8603"/>
          <a:stretch>
            <a:fillRect/>
          </a:stretch>
        </p:blipFill>
        <p:spPr bwMode="auto">
          <a:xfrm>
            <a:off x="519113" y="2132013"/>
            <a:ext cx="4419600"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latin typeface="Arial" charset="0"/>
              </a:rPr>
              <a:t>EEG/MEG Results</a:t>
            </a:r>
          </a:p>
        </p:txBody>
      </p:sp>
      <p:pic>
        <p:nvPicPr>
          <p:cNvPr id="80899" name="Picture 5" descr="image006"/>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27786" t="15213" r="49638" b="65100"/>
          <a:stretch>
            <a:fillRect/>
          </a:stretch>
        </p:blipFill>
        <p:spPr bwMode="auto">
          <a:xfrm>
            <a:off x="595313" y="3275013"/>
            <a:ext cx="24320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7" descr="fig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8113" y="2970213"/>
            <a:ext cx="34290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 Box 8"/>
          <p:cNvSpPr txBox="1">
            <a:spLocks noChangeArrowheads="1"/>
          </p:cNvSpPr>
          <p:nvPr/>
        </p:nvSpPr>
        <p:spPr bwMode="auto">
          <a:xfrm>
            <a:off x="808038" y="2422525"/>
            <a:ext cx="1912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a:t>EEG Activation Map</a:t>
            </a:r>
          </a:p>
        </p:txBody>
      </p:sp>
      <p:sp>
        <p:nvSpPr>
          <p:cNvPr id="80902" name="Text Box 9"/>
          <p:cNvSpPr txBox="1">
            <a:spLocks noChangeArrowheads="1"/>
          </p:cNvSpPr>
          <p:nvPr/>
        </p:nvSpPr>
        <p:spPr bwMode="auto">
          <a:xfrm>
            <a:off x="4389438" y="2498725"/>
            <a:ext cx="19700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r>
              <a:rPr lang="en-US"/>
              <a:t>MEG Activation Map</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Organization Chart 2"/>
          <p:cNvGrpSpPr>
            <a:grpSpLocks noChangeAspect="1"/>
          </p:cNvGrpSpPr>
          <p:nvPr/>
        </p:nvGrpSpPr>
        <p:grpSpPr bwMode="auto">
          <a:xfrm>
            <a:off x="0" y="760413"/>
            <a:ext cx="9205913" cy="6027737"/>
            <a:chOff x="1345" y="1201"/>
            <a:chExt cx="4752" cy="2016"/>
          </a:xfrm>
        </p:grpSpPr>
        <p:sp>
          <p:nvSpPr>
            <p:cNvPr id="15363" name="AutoShape 3"/>
            <p:cNvSpPr>
              <a:spLocks noChangeAspect="1" noChangeArrowheads="1" noTextEdit="1"/>
            </p:cNvSpPr>
            <p:nvPr/>
          </p:nvSpPr>
          <p:spPr bwMode="auto">
            <a:xfrm>
              <a:off x="1345" y="1201"/>
              <a:ext cx="4752"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15364" name="_s15364"/>
            <p:cNvCxnSpPr>
              <a:cxnSpLocks noChangeShapeType="1"/>
              <a:stCxn id="15390" idx="1"/>
              <a:endCxn id="15378" idx="2"/>
            </p:cNvCxnSpPr>
            <p:nvPr/>
          </p:nvCxnSpPr>
          <p:spPr bwMode="auto">
            <a:xfrm rot="10800000">
              <a:off x="1777" y="1921"/>
              <a:ext cx="144" cy="1152"/>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5365" name="_s15365"/>
            <p:cNvCxnSpPr>
              <a:cxnSpLocks noChangeShapeType="1"/>
              <a:stCxn id="15389" idx="1"/>
              <a:endCxn id="15378" idx="2"/>
            </p:cNvCxnSpPr>
            <p:nvPr/>
          </p:nvCxnSpPr>
          <p:spPr bwMode="auto">
            <a:xfrm rot="10800000">
              <a:off x="1777" y="1921"/>
              <a:ext cx="144"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5366" name="_s15366"/>
            <p:cNvCxnSpPr>
              <a:cxnSpLocks noChangeShapeType="1"/>
              <a:stCxn id="15388" idx="1"/>
              <a:endCxn id="15384" idx="2"/>
            </p:cNvCxnSpPr>
            <p:nvPr/>
          </p:nvCxnSpPr>
          <p:spPr bwMode="auto">
            <a:xfrm rot="10800000">
              <a:off x="5090" y="2353"/>
              <a:ext cx="143"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5367" name="_s15367"/>
            <p:cNvCxnSpPr>
              <a:cxnSpLocks noChangeShapeType="1"/>
              <a:stCxn id="15387" idx="1"/>
              <a:endCxn id="15384" idx="2"/>
            </p:cNvCxnSpPr>
            <p:nvPr/>
          </p:nvCxnSpPr>
          <p:spPr bwMode="auto">
            <a:xfrm rot="10800000">
              <a:off x="5090" y="2353"/>
              <a:ext cx="143"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5368" name="_s15368"/>
            <p:cNvCxnSpPr>
              <a:cxnSpLocks noChangeShapeType="1"/>
              <a:stCxn id="15386" idx="3"/>
              <a:endCxn id="15384" idx="2"/>
            </p:cNvCxnSpPr>
            <p:nvPr/>
          </p:nvCxnSpPr>
          <p:spPr bwMode="auto">
            <a:xfrm flipV="1">
              <a:off x="4945" y="2353"/>
              <a:ext cx="145"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5369" name="_s15369"/>
            <p:cNvCxnSpPr>
              <a:cxnSpLocks noChangeShapeType="1"/>
              <a:stCxn id="15385" idx="3"/>
              <a:endCxn id="15384" idx="2"/>
            </p:cNvCxnSpPr>
            <p:nvPr/>
          </p:nvCxnSpPr>
          <p:spPr bwMode="auto">
            <a:xfrm flipV="1">
              <a:off x="4945" y="2353"/>
              <a:ext cx="145"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5370" name="_s15370"/>
            <p:cNvCxnSpPr>
              <a:cxnSpLocks noChangeShapeType="1"/>
              <a:stCxn id="15384" idx="0"/>
              <a:endCxn id="15380" idx="2"/>
            </p:cNvCxnSpPr>
            <p:nvPr/>
          </p:nvCxnSpPr>
          <p:spPr bwMode="auto">
            <a:xfrm rot="5400000" flipH="1">
              <a:off x="5018" y="1992"/>
              <a:ext cx="144" cy="1"/>
            </a:xfrm>
            <a:prstGeom prst="bentConnector3">
              <a:avLst>
                <a:gd name="adj1" fmla="val 26569"/>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5371" name="_s15371"/>
            <p:cNvCxnSpPr>
              <a:cxnSpLocks noChangeShapeType="1"/>
              <a:stCxn id="15383" idx="1"/>
              <a:endCxn id="15379" idx="2"/>
            </p:cNvCxnSpPr>
            <p:nvPr/>
          </p:nvCxnSpPr>
          <p:spPr bwMode="auto">
            <a:xfrm rot="10800000">
              <a:off x="2929" y="1921"/>
              <a:ext cx="144"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5372" name="_s15372"/>
            <p:cNvCxnSpPr>
              <a:cxnSpLocks noChangeShapeType="1"/>
              <a:stCxn id="15382" idx="1"/>
              <a:endCxn id="15379" idx="2"/>
            </p:cNvCxnSpPr>
            <p:nvPr/>
          </p:nvCxnSpPr>
          <p:spPr bwMode="auto">
            <a:xfrm rot="10800000">
              <a:off x="2929" y="1921"/>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5373" name="_s15373"/>
            <p:cNvCxnSpPr>
              <a:cxnSpLocks noChangeShapeType="1"/>
              <a:stCxn id="15381" idx="1"/>
              <a:endCxn id="15378" idx="2"/>
            </p:cNvCxnSpPr>
            <p:nvPr/>
          </p:nvCxnSpPr>
          <p:spPr bwMode="auto">
            <a:xfrm rot="10800000">
              <a:off x="1777" y="1921"/>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5374" name="_s15374"/>
            <p:cNvCxnSpPr>
              <a:cxnSpLocks noChangeShapeType="1"/>
              <a:stCxn id="15380" idx="0"/>
              <a:endCxn id="15377" idx="2"/>
            </p:cNvCxnSpPr>
            <p:nvPr/>
          </p:nvCxnSpPr>
          <p:spPr bwMode="auto">
            <a:xfrm rot="5400000" flipH="1">
              <a:off x="4189" y="733"/>
              <a:ext cx="144" cy="1656"/>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5375" name="_s15375"/>
            <p:cNvCxnSpPr>
              <a:cxnSpLocks noChangeShapeType="1"/>
              <a:stCxn id="15379" idx="0"/>
              <a:endCxn id="15377" idx="2"/>
            </p:cNvCxnSpPr>
            <p:nvPr/>
          </p:nvCxnSpPr>
          <p:spPr bwMode="auto">
            <a:xfrm rot="16200000">
              <a:off x="3109" y="1309"/>
              <a:ext cx="144" cy="504"/>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5376" name="_s15376"/>
            <p:cNvCxnSpPr>
              <a:cxnSpLocks noChangeShapeType="1"/>
              <a:stCxn id="15378" idx="0"/>
              <a:endCxn id="15377" idx="2"/>
            </p:cNvCxnSpPr>
            <p:nvPr/>
          </p:nvCxnSpPr>
          <p:spPr bwMode="auto">
            <a:xfrm rot="16200000">
              <a:off x="2533" y="733"/>
              <a:ext cx="144" cy="1656"/>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15377" name="_s15377"/>
            <p:cNvSpPr>
              <a:spLocks noChangeArrowheads="1"/>
            </p:cNvSpPr>
            <p:nvPr/>
          </p:nvSpPr>
          <p:spPr bwMode="auto">
            <a:xfrm>
              <a:off x="3001" y="1201"/>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Neuroimaging Methods</a:t>
              </a:r>
            </a:p>
          </p:txBody>
        </p:sp>
        <p:sp>
          <p:nvSpPr>
            <p:cNvPr id="15378" name="_s15378"/>
            <p:cNvSpPr>
              <a:spLocks noChangeArrowheads="1"/>
            </p:cNvSpPr>
            <p:nvPr/>
          </p:nvSpPr>
          <p:spPr bwMode="auto">
            <a:xfrm>
              <a:off x="1345"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External Ionizing Radiation</a:t>
              </a:r>
            </a:p>
          </p:txBody>
        </p:sp>
        <p:sp>
          <p:nvSpPr>
            <p:cNvPr id="15379" name="_s15379"/>
            <p:cNvSpPr>
              <a:spLocks noChangeArrowheads="1"/>
            </p:cNvSpPr>
            <p:nvPr/>
          </p:nvSpPr>
          <p:spPr bwMode="auto">
            <a:xfrm>
              <a:off x="2497"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Internal Ionizing Radiation</a:t>
              </a:r>
            </a:p>
          </p:txBody>
        </p:sp>
        <p:sp>
          <p:nvSpPr>
            <p:cNvPr id="15380" name="_s15380"/>
            <p:cNvSpPr>
              <a:spLocks noChangeArrowheads="1"/>
            </p:cNvSpPr>
            <p:nvPr/>
          </p:nvSpPr>
          <p:spPr bwMode="auto">
            <a:xfrm>
              <a:off x="4657"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Non-ionizing radiation</a:t>
              </a:r>
            </a:p>
            <a:p>
              <a:pPr algn="ctr"/>
              <a:r>
                <a:rPr lang="en-US" sz="1500" b="1">
                  <a:latin typeface="Arial Narrow" charset="0"/>
                </a:rPr>
                <a:t>(Radio Waves)</a:t>
              </a:r>
            </a:p>
          </p:txBody>
        </p:sp>
        <p:sp>
          <p:nvSpPr>
            <p:cNvPr id="15381" name="_s15381"/>
            <p:cNvSpPr>
              <a:spLocks noChangeArrowheads="1"/>
            </p:cNvSpPr>
            <p:nvPr/>
          </p:nvSpPr>
          <p:spPr bwMode="auto">
            <a:xfrm>
              <a:off x="1921" y="2065"/>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CT</a:t>
              </a:r>
            </a:p>
          </p:txBody>
        </p:sp>
        <p:sp>
          <p:nvSpPr>
            <p:cNvPr id="15382" name="_s15382"/>
            <p:cNvSpPr>
              <a:spLocks noChangeArrowheads="1"/>
            </p:cNvSpPr>
            <p:nvPr/>
          </p:nvSpPr>
          <p:spPr bwMode="auto">
            <a:xfrm>
              <a:off x="3073" y="2065"/>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PET</a:t>
              </a:r>
            </a:p>
          </p:txBody>
        </p:sp>
        <p:sp>
          <p:nvSpPr>
            <p:cNvPr id="15383" name="_s15383"/>
            <p:cNvSpPr>
              <a:spLocks noChangeArrowheads="1"/>
            </p:cNvSpPr>
            <p:nvPr/>
          </p:nvSpPr>
          <p:spPr bwMode="auto">
            <a:xfrm>
              <a:off x="3073"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SPECT</a:t>
              </a:r>
            </a:p>
          </p:txBody>
        </p:sp>
        <p:sp>
          <p:nvSpPr>
            <p:cNvPr id="15384" name="_s15384"/>
            <p:cNvSpPr>
              <a:spLocks noChangeArrowheads="1"/>
            </p:cNvSpPr>
            <p:nvPr/>
          </p:nvSpPr>
          <p:spPr bwMode="auto">
            <a:xfrm>
              <a:off x="4658" y="2065"/>
              <a:ext cx="863"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MRI</a:t>
              </a:r>
            </a:p>
          </p:txBody>
        </p:sp>
        <p:sp>
          <p:nvSpPr>
            <p:cNvPr id="15385" name="_s15385"/>
            <p:cNvSpPr>
              <a:spLocks noChangeArrowheads="1"/>
            </p:cNvSpPr>
            <p:nvPr/>
          </p:nvSpPr>
          <p:spPr bwMode="auto">
            <a:xfrm>
              <a:off x="4081"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fMRI</a:t>
              </a:r>
            </a:p>
          </p:txBody>
        </p:sp>
        <p:sp>
          <p:nvSpPr>
            <p:cNvPr id="15386" name="_s15386"/>
            <p:cNvSpPr>
              <a:spLocks noChangeArrowheads="1"/>
            </p:cNvSpPr>
            <p:nvPr/>
          </p:nvSpPr>
          <p:spPr bwMode="auto">
            <a:xfrm>
              <a:off x="4081" y="2929"/>
              <a:ext cx="864" cy="287"/>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Diffusion Imaging (DWI/DTI)</a:t>
              </a:r>
            </a:p>
            <a:p>
              <a:pPr algn="ctr"/>
              <a:endParaRPr lang="en-US" sz="1500" b="1">
                <a:latin typeface="Arial Narrow" charset="0"/>
              </a:endParaRPr>
            </a:p>
          </p:txBody>
        </p:sp>
        <p:sp>
          <p:nvSpPr>
            <p:cNvPr id="15387" name="_s15387"/>
            <p:cNvSpPr>
              <a:spLocks noChangeArrowheads="1"/>
            </p:cNvSpPr>
            <p:nvPr/>
          </p:nvSpPr>
          <p:spPr bwMode="auto">
            <a:xfrm>
              <a:off x="5233"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 Angiography</a:t>
              </a:r>
            </a:p>
          </p:txBody>
        </p:sp>
        <p:sp>
          <p:nvSpPr>
            <p:cNvPr id="15388" name="_s15388"/>
            <p:cNvSpPr>
              <a:spLocks noChangeArrowheads="1"/>
            </p:cNvSpPr>
            <p:nvPr/>
          </p:nvSpPr>
          <p:spPr bwMode="auto">
            <a:xfrm>
              <a:off x="5233" y="292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 Spectroscopy</a:t>
              </a:r>
            </a:p>
          </p:txBody>
        </p:sp>
        <p:sp>
          <p:nvSpPr>
            <p:cNvPr id="15389" name="_s15389"/>
            <p:cNvSpPr>
              <a:spLocks noChangeArrowheads="1"/>
            </p:cNvSpPr>
            <p:nvPr/>
          </p:nvSpPr>
          <p:spPr bwMode="auto">
            <a:xfrm>
              <a:off x="1921"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Angiogram/</a:t>
              </a:r>
            </a:p>
            <a:p>
              <a:pPr algn="ctr"/>
              <a:r>
                <a:rPr lang="en-US" sz="1500" b="1">
                  <a:latin typeface="Arial Narrow" charset="0"/>
                </a:rPr>
                <a:t>Arteriogram</a:t>
              </a:r>
            </a:p>
          </p:txBody>
        </p:sp>
        <p:sp>
          <p:nvSpPr>
            <p:cNvPr id="15390" name="_s15390"/>
            <p:cNvSpPr>
              <a:spLocks noChangeArrowheads="1"/>
            </p:cNvSpPr>
            <p:nvPr/>
          </p:nvSpPr>
          <p:spPr bwMode="auto">
            <a:xfrm>
              <a:off x="1921" y="292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X-Ray </a:t>
              </a:r>
            </a:p>
            <a:p>
              <a:pPr algn="ctr"/>
              <a:r>
                <a:rPr lang="en-US" sz="1500" b="1">
                  <a:latin typeface="Arial Narrow" charset="0"/>
                </a:rPr>
                <a:t>(radiograph)</a:t>
              </a:r>
            </a:p>
          </p:txBody>
        </p:sp>
      </p:grpSp>
      <p:sp>
        <p:nvSpPr>
          <p:cNvPr id="15398" name="Rectangle 31"/>
          <p:cNvSpPr>
            <a:spLocks noGrp="1" noChangeArrowheads="1"/>
          </p:cNvSpPr>
          <p:nvPr>
            <p:ph type="title"/>
          </p:nvPr>
        </p:nvSpPr>
        <p:spPr>
          <a:xfrm>
            <a:off x="214313" y="227013"/>
            <a:ext cx="7599362" cy="477837"/>
          </a:xfrm>
        </p:spPr>
        <p:txBody>
          <a:bodyPr/>
          <a:lstStyle/>
          <a:p>
            <a:r>
              <a:rPr lang="en-US" sz="3000">
                <a:latin typeface="Arial" charset="0"/>
              </a:rPr>
              <a:t>Taxonomy of Neuroimaging Methods</a:t>
            </a:r>
          </a:p>
        </p:txBody>
      </p:sp>
      <p:grpSp>
        <p:nvGrpSpPr>
          <p:cNvPr id="15391" name="Organization Chart 32"/>
          <p:cNvGrpSpPr>
            <a:grpSpLocks noChangeAspect="1"/>
          </p:cNvGrpSpPr>
          <p:nvPr/>
        </p:nvGrpSpPr>
        <p:grpSpPr bwMode="auto">
          <a:xfrm>
            <a:off x="7072313" y="227013"/>
            <a:ext cx="2803525" cy="1401762"/>
            <a:chOff x="1345" y="1201"/>
            <a:chExt cx="1872" cy="720"/>
          </a:xfrm>
        </p:grpSpPr>
        <p:sp>
          <p:nvSpPr>
            <p:cNvPr id="15392" name="AutoShape 33"/>
            <p:cNvSpPr>
              <a:spLocks noChangeAspect="1" noChangeArrowheads="1" noTextEdit="1"/>
            </p:cNvSpPr>
            <p:nvPr/>
          </p:nvSpPr>
          <p:spPr bwMode="auto">
            <a:xfrm>
              <a:off x="1345" y="1201"/>
              <a:ext cx="1872"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15393" name="_s15393"/>
            <p:cNvCxnSpPr>
              <a:cxnSpLocks noChangeShapeType="1"/>
              <a:stCxn id="15397" idx="0"/>
              <a:endCxn id="15395" idx="2"/>
            </p:cNvCxnSpPr>
            <p:nvPr/>
          </p:nvCxnSpPr>
          <p:spPr bwMode="auto">
            <a:xfrm rot="5400000" flipH="1">
              <a:off x="2461" y="1309"/>
              <a:ext cx="144" cy="504"/>
            </a:xfrm>
            <a:prstGeom prst="bentConnector3">
              <a:avLst>
                <a:gd name="adj1" fmla="val 32727"/>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5394" name="_s15394"/>
            <p:cNvCxnSpPr>
              <a:cxnSpLocks noChangeShapeType="1"/>
              <a:stCxn id="15396" idx="0"/>
              <a:endCxn id="15395" idx="2"/>
            </p:cNvCxnSpPr>
            <p:nvPr/>
          </p:nvCxnSpPr>
          <p:spPr bwMode="auto">
            <a:xfrm rot="16200000">
              <a:off x="1957" y="1309"/>
              <a:ext cx="144" cy="504"/>
            </a:xfrm>
            <a:prstGeom prst="bentConnector3">
              <a:avLst>
                <a:gd name="adj1" fmla="val 32727"/>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15395" name="_s15395"/>
            <p:cNvSpPr>
              <a:spLocks noChangeArrowheads="1"/>
            </p:cNvSpPr>
            <p:nvPr/>
          </p:nvSpPr>
          <p:spPr bwMode="auto">
            <a:xfrm>
              <a:off x="1849" y="1201"/>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Accessory (non-imaging) </a:t>
              </a:r>
            </a:p>
            <a:p>
              <a:pPr algn="ctr"/>
              <a:r>
                <a:rPr lang="en-US" sz="1100" b="1">
                  <a:latin typeface="Arial Narrow" charset="0"/>
                </a:rPr>
                <a:t>Methods</a:t>
              </a:r>
            </a:p>
          </p:txBody>
        </p:sp>
        <p:sp>
          <p:nvSpPr>
            <p:cNvPr id="15396" name="_s15396"/>
            <p:cNvSpPr>
              <a:spLocks noChangeArrowheads="1"/>
            </p:cNvSpPr>
            <p:nvPr/>
          </p:nvSpPr>
          <p:spPr bwMode="auto">
            <a:xfrm>
              <a:off x="1345" y="1633"/>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MEG</a:t>
              </a:r>
            </a:p>
          </p:txBody>
        </p:sp>
        <p:sp>
          <p:nvSpPr>
            <p:cNvPr id="15397" name="_s15397"/>
            <p:cNvSpPr>
              <a:spLocks noChangeArrowheads="1"/>
            </p:cNvSpPr>
            <p:nvPr/>
          </p:nvSpPr>
          <p:spPr bwMode="auto">
            <a:xfrm>
              <a:off x="2353" y="1633"/>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EEG</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sz="3000">
                <a:latin typeface="Arial" charset="0"/>
              </a:rPr>
              <a:t>X-Ray (radiograph)—bones, not brain!</a:t>
            </a:r>
            <a:br>
              <a:rPr lang="en-US" sz="3000">
                <a:latin typeface="Arial" charset="0"/>
              </a:rPr>
            </a:br>
            <a:r>
              <a:rPr lang="en-US" sz="3000">
                <a:latin typeface="Arial" charset="0"/>
              </a:rPr>
              <a:t>(tissue density)</a:t>
            </a:r>
          </a:p>
        </p:txBody>
      </p:sp>
      <p:pic>
        <p:nvPicPr>
          <p:cNvPr id="21507" name="Picture 6" descr="X-ray"/>
          <p:cNvPicPr>
            <a:picLocks noChangeAspect="1" noChangeArrowheads="1"/>
          </p:cNvPicPr>
          <p:nvPr/>
        </p:nvPicPr>
        <p:blipFill>
          <a:blip r:embed="rId3">
            <a:extLst>
              <a:ext uri="{28A0092B-C50C-407E-A947-70E740481C1C}">
                <a14:useLocalDpi xmlns:a14="http://schemas.microsoft.com/office/drawing/2010/main" val="0"/>
              </a:ext>
            </a:extLst>
          </a:blip>
          <a:srcRect r="39189"/>
          <a:stretch>
            <a:fillRect/>
          </a:stretch>
        </p:blipFill>
        <p:spPr bwMode="auto">
          <a:xfrm>
            <a:off x="747713" y="1751013"/>
            <a:ext cx="3429000"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7" descr="head-xray-ori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0438" y="1446213"/>
            <a:ext cx="5105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atin typeface="Arial" charset="0"/>
              </a:rPr>
              <a:t>Want to know more?</a:t>
            </a:r>
          </a:p>
        </p:txBody>
      </p:sp>
      <p:sp>
        <p:nvSpPr>
          <p:cNvPr id="3" name="Content Placeholder 2"/>
          <p:cNvSpPr>
            <a:spLocks noGrp="1"/>
          </p:cNvSpPr>
          <p:nvPr>
            <p:ph idx="1"/>
          </p:nvPr>
        </p:nvSpPr>
        <p:spPr/>
        <p:txBody>
          <a:bodyPr/>
          <a:lstStyle/>
          <a:p>
            <a:r>
              <a:rPr lang="en-US">
                <a:latin typeface="Times New Roman" charset="0"/>
              </a:rPr>
              <a:t>MS4 Elective: BSCI Advances in Translational Neuroimaging (Independent Study)</a:t>
            </a:r>
          </a:p>
          <a:p>
            <a:r>
              <a:rPr lang="en-US" sz="2000">
                <a:latin typeface="Times New Roman" charset="0"/>
              </a:rPr>
              <a:t>This elective will expose students to advances in translational neuroimaging. No technical background or experience with neuroimaging is required. Students will present the results of their literature review in a small group format. Meetings will be held once a week, with flexible scheduling to accommodate residency interviews; the majority of the effort will be in self-directed study.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Organization Chart 2"/>
          <p:cNvGrpSpPr>
            <a:grpSpLocks noChangeAspect="1"/>
          </p:cNvGrpSpPr>
          <p:nvPr/>
        </p:nvGrpSpPr>
        <p:grpSpPr bwMode="auto">
          <a:xfrm>
            <a:off x="0" y="760413"/>
            <a:ext cx="9205913" cy="6027737"/>
            <a:chOff x="1345" y="1201"/>
            <a:chExt cx="4752" cy="2016"/>
          </a:xfrm>
        </p:grpSpPr>
        <p:sp>
          <p:nvSpPr>
            <p:cNvPr id="4099" name="AutoShape 3"/>
            <p:cNvSpPr>
              <a:spLocks noChangeAspect="1" noChangeArrowheads="1" noTextEdit="1"/>
            </p:cNvSpPr>
            <p:nvPr/>
          </p:nvSpPr>
          <p:spPr bwMode="auto">
            <a:xfrm>
              <a:off x="1345" y="1201"/>
              <a:ext cx="4752"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4100" name="_s4100"/>
            <p:cNvCxnSpPr>
              <a:cxnSpLocks noChangeShapeType="1"/>
              <a:stCxn id="4126" idx="1"/>
              <a:endCxn id="4114" idx="2"/>
            </p:cNvCxnSpPr>
            <p:nvPr/>
          </p:nvCxnSpPr>
          <p:spPr bwMode="auto">
            <a:xfrm rot="10800000">
              <a:off x="1777" y="1921"/>
              <a:ext cx="144" cy="1152"/>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4101" name="_s4101"/>
            <p:cNvCxnSpPr>
              <a:cxnSpLocks noChangeShapeType="1"/>
              <a:stCxn id="4125" idx="1"/>
              <a:endCxn id="4114" idx="2"/>
            </p:cNvCxnSpPr>
            <p:nvPr/>
          </p:nvCxnSpPr>
          <p:spPr bwMode="auto">
            <a:xfrm rot="10800000">
              <a:off x="1777" y="1921"/>
              <a:ext cx="144"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4102" name="_s4102"/>
            <p:cNvCxnSpPr>
              <a:cxnSpLocks noChangeShapeType="1"/>
              <a:stCxn id="4124" idx="1"/>
              <a:endCxn id="4120" idx="2"/>
            </p:cNvCxnSpPr>
            <p:nvPr/>
          </p:nvCxnSpPr>
          <p:spPr bwMode="auto">
            <a:xfrm rot="10800000">
              <a:off x="5090" y="2353"/>
              <a:ext cx="143"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4103" name="_s4103"/>
            <p:cNvCxnSpPr>
              <a:cxnSpLocks noChangeShapeType="1"/>
              <a:stCxn id="4123" idx="1"/>
              <a:endCxn id="4120" idx="2"/>
            </p:cNvCxnSpPr>
            <p:nvPr/>
          </p:nvCxnSpPr>
          <p:spPr bwMode="auto">
            <a:xfrm rot="10800000">
              <a:off x="5090" y="2353"/>
              <a:ext cx="143"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4104" name="_s4104"/>
            <p:cNvCxnSpPr>
              <a:cxnSpLocks noChangeShapeType="1"/>
              <a:stCxn id="4122" idx="3"/>
              <a:endCxn id="4120" idx="2"/>
            </p:cNvCxnSpPr>
            <p:nvPr/>
          </p:nvCxnSpPr>
          <p:spPr bwMode="auto">
            <a:xfrm flipV="1">
              <a:off x="4945" y="2353"/>
              <a:ext cx="145"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4105" name="_s4105"/>
            <p:cNvCxnSpPr>
              <a:cxnSpLocks noChangeShapeType="1"/>
              <a:stCxn id="4121" idx="3"/>
              <a:endCxn id="4120" idx="2"/>
            </p:cNvCxnSpPr>
            <p:nvPr/>
          </p:nvCxnSpPr>
          <p:spPr bwMode="auto">
            <a:xfrm flipV="1">
              <a:off x="4945" y="2353"/>
              <a:ext cx="145"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4106" name="_s4106"/>
            <p:cNvCxnSpPr>
              <a:cxnSpLocks noChangeShapeType="1"/>
              <a:stCxn id="4120" idx="0"/>
              <a:endCxn id="4116" idx="2"/>
            </p:cNvCxnSpPr>
            <p:nvPr/>
          </p:nvCxnSpPr>
          <p:spPr bwMode="auto">
            <a:xfrm rot="5400000" flipH="1">
              <a:off x="5018" y="1992"/>
              <a:ext cx="144" cy="1"/>
            </a:xfrm>
            <a:prstGeom prst="bentConnector3">
              <a:avLst>
                <a:gd name="adj1" fmla="val 26569"/>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4107" name="_s4107"/>
            <p:cNvCxnSpPr>
              <a:cxnSpLocks noChangeShapeType="1"/>
              <a:stCxn id="4119" idx="1"/>
              <a:endCxn id="4115" idx="2"/>
            </p:cNvCxnSpPr>
            <p:nvPr/>
          </p:nvCxnSpPr>
          <p:spPr bwMode="auto">
            <a:xfrm rot="10800000">
              <a:off x="2929" y="1921"/>
              <a:ext cx="144"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4108" name="_s4108"/>
            <p:cNvCxnSpPr>
              <a:cxnSpLocks noChangeShapeType="1"/>
              <a:stCxn id="4118" idx="1"/>
              <a:endCxn id="4115" idx="2"/>
            </p:cNvCxnSpPr>
            <p:nvPr/>
          </p:nvCxnSpPr>
          <p:spPr bwMode="auto">
            <a:xfrm rot="10800000">
              <a:off x="2929" y="1921"/>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4109" name="_s4109"/>
            <p:cNvCxnSpPr>
              <a:cxnSpLocks noChangeShapeType="1"/>
              <a:stCxn id="4117" idx="1"/>
              <a:endCxn id="4114" idx="2"/>
            </p:cNvCxnSpPr>
            <p:nvPr/>
          </p:nvCxnSpPr>
          <p:spPr bwMode="auto">
            <a:xfrm rot="10800000">
              <a:off x="1777" y="1921"/>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4110" name="_s4110"/>
            <p:cNvCxnSpPr>
              <a:cxnSpLocks noChangeShapeType="1"/>
              <a:stCxn id="4116" idx="0"/>
              <a:endCxn id="4113" idx="2"/>
            </p:cNvCxnSpPr>
            <p:nvPr/>
          </p:nvCxnSpPr>
          <p:spPr bwMode="auto">
            <a:xfrm rot="5400000" flipH="1">
              <a:off x="4189" y="733"/>
              <a:ext cx="144" cy="1656"/>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4111" name="_s4111"/>
            <p:cNvCxnSpPr>
              <a:cxnSpLocks noChangeShapeType="1"/>
              <a:stCxn id="4115" idx="0"/>
              <a:endCxn id="4113" idx="2"/>
            </p:cNvCxnSpPr>
            <p:nvPr/>
          </p:nvCxnSpPr>
          <p:spPr bwMode="auto">
            <a:xfrm rot="16200000">
              <a:off x="3109" y="1309"/>
              <a:ext cx="144" cy="504"/>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4112" name="_s4112"/>
            <p:cNvCxnSpPr>
              <a:cxnSpLocks noChangeShapeType="1"/>
              <a:stCxn id="4114" idx="0"/>
              <a:endCxn id="4113" idx="2"/>
            </p:cNvCxnSpPr>
            <p:nvPr/>
          </p:nvCxnSpPr>
          <p:spPr bwMode="auto">
            <a:xfrm rot="16200000">
              <a:off x="2533" y="733"/>
              <a:ext cx="144" cy="1656"/>
            </a:xfrm>
            <a:prstGeom prst="bentConnector3">
              <a:avLst>
                <a:gd name="adj1" fmla="val 2647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4113" name="_s4113"/>
            <p:cNvSpPr>
              <a:spLocks noChangeArrowheads="1"/>
            </p:cNvSpPr>
            <p:nvPr/>
          </p:nvSpPr>
          <p:spPr bwMode="auto">
            <a:xfrm>
              <a:off x="3001" y="1201"/>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Neuroimaging Methods</a:t>
              </a:r>
            </a:p>
          </p:txBody>
        </p:sp>
        <p:sp>
          <p:nvSpPr>
            <p:cNvPr id="4114" name="_s4114"/>
            <p:cNvSpPr>
              <a:spLocks noChangeArrowheads="1"/>
            </p:cNvSpPr>
            <p:nvPr/>
          </p:nvSpPr>
          <p:spPr bwMode="auto">
            <a:xfrm>
              <a:off x="1345"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External Ionizing Radiation</a:t>
              </a:r>
            </a:p>
          </p:txBody>
        </p:sp>
        <p:sp>
          <p:nvSpPr>
            <p:cNvPr id="4115" name="_s4115"/>
            <p:cNvSpPr>
              <a:spLocks noChangeArrowheads="1"/>
            </p:cNvSpPr>
            <p:nvPr/>
          </p:nvSpPr>
          <p:spPr bwMode="auto">
            <a:xfrm>
              <a:off x="2497"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Internal Ionizing Radiation</a:t>
              </a:r>
            </a:p>
          </p:txBody>
        </p:sp>
        <p:sp>
          <p:nvSpPr>
            <p:cNvPr id="4116" name="_s4116"/>
            <p:cNvSpPr>
              <a:spLocks noChangeArrowheads="1"/>
            </p:cNvSpPr>
            <p:nvPr/>
          </p:nvSpPr>
          <p:spPr bwMode="auto">
            <a:xfrm>
              <a:off x="4657" y="163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Non-ionizing radiation</a:t>
              </a:r>
            </a:p>
            <a:p>
              <a:pPr algn="ctr"/>
              <a:r>
                <a:rPr lang="en-US" sz="1500" b="1">
                  <a:latin typeface="Arial Narrow" charset="0"/>
                </a:rPr>
                <a:t>(Radio Waves)</a:t>
              </a:r>
            </a:p>
          </p:txBody>
        </p:sp>
        <p:sp>
          <p:nvSpPr>
            <p:cNvPr id="4117" name="_s4117"/>
            <p:cNvSpPr>
              <a:spLocks noChangeArrowheads="1"/>
            </p:cNvSpPr>
            <p:nvPr/>
          </p:nvSpPr>
          <p:spPr bwMode="auto">
            <a:xfrm>
              <a:off x="1921" y="2065"/>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CT</a:t>
              </a:r>
            </a:p>
          </p:txBody>
        </p:sp>
        <p:sp>
          <p:nvSpPr>
            <p:cNvPr id="4118" name="_s4118"/>
            <p:cNvSpPr>
              <a:spLocks noChangeArrowheads="1"/>
            </p:cNvSpPr>
            <p:nvPr/>
          </p:nvSpPr>
          <p:spPr bwMode="auto">
            <a:xfrm>
              <a:off x="3073" y="2065"/>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PET</a:t>
              </a:r>
            </a:p>
          </p:txBody>
        </p:sp>
        <p:sp>
          <p:nvSpPr>
            <p:cNvPr id="4119" name="_s4119"/>
            <p:cNvSpPr>
              <a:spLocks noChangeArrowheads="1"/>
            </p:cNvSpPr>
            <p:nvPr/>
          </p:nvSpPr>
          <p:spPr bwMode="auto">
            <a:xfrm>
              <a:off x="3073"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SPECT</a:t>
              </a:r>
            </a:p>
          </p:txBody>
        </p:sp>
        <p:sp>
          <p:nvSpPr>
            <p:cNvPr id="4120" name="_s4120"/>
            <p:cNvSpPr>
              <a:spLocks noChangeArrowheads="1"/>
            </p:cNvSpPr>
            <p:nvPr/>
          </p:nvSpPr>
          <p:spPr bwMode="auto">
            <a:xfrm>
              <a:off x="4658" y="2065"/>
              <a:ext cx="863"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MRI</a:t>
              </a:r>
            </a:p>
          </p:txBody>
        </p:sp>
        <p:sp>
          <p:nvSpPr>
            <p:cNvPr id="4121" name="_s4121"/>
            <p:cNvSpPr>
              <a:spLocks noChangeArrowheads="1"/>
            </p:cNvSpPr>
            <p:nvPr/>
          </p:nvSpPr>
          <p:spPr bwMode="auto">
            <a:xfrm>
              <a:off x="4081"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fMRI</a:t>
              </a:r>
            </a:p>
          </p:txBody>
        </p:sp>
        <p:sp>
          <p:nvSpPr>
            <p:cNvPr id="4122" name="_s4122"/>
            <p:cNvSpPr>
              <a:spLocks noChangeArrowheads="1"/>
            </p:cNvSpPr>
            <p:nvPr/>
          </p:nvSpPr>
          <p:spPr bwMode="auto">
            <a:xfrm>
              <a:off x="4081" y="2929"/>
              <a:ext cx="864" cy="287"/>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Diffusion Imaging (DWI/DTI)</a:t>
              </a:r>
            </a:p>
            <a:p>
              <a:pPr algn="ctr"/>
              <a:endParaRPr lang="en-US" sz="1500" b="1">
                <a:latin typeface="Arial Narrow" charset="0"/>
              </a:endParaRPr>
            </a:p>
          </p:txBody>
        </p:sp>
        <p:sp>
          <p:nvSpPr>
            <p:cNvPr id="4123" name="_s4123"/>
            <p:cNvSpPr>
              <a:spLocks noChangeArrowheads="1"/>
            </p:cNvSpPr>
            <p:nvPr/>
          </p:nvSpPr>
          <p:spPr bwMode="auto">
            <a:xfrm>
              <a:off x="5233" y="249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 Angiography</a:t>
              </a:r>
            </a:p>
          </p:txBody>
        </p:sp>
        <p:sp>
          <p:nvSpPr>
            <p:cNvPr id="4124" name="_s4124"/>
            <p:cNvSpPr>
              <a:spLocks noChangeArrowheads="1"/>
            </p:cNvSpPr>
            <p:nvPr/>
          </p:nvSpPr>
          <p:spPr bwMode="auto">
            <a:xfrm>
              <a:off x="5233" y="292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500" b="1">
                  <a:latin typeface="Arial Narrow" charset="0"/>
                </a:rPr>
                <a:t>MR Spectroscopy</a:t>
              </a:r>
            </a:p>
          </p:txBody>
        </p:sp>
        <p:sp>
          <p:nvSpPr>
            <p:cNvPr id="4125" name="_s4125"/>
            <p:cNvSpPr>
              <a:spLocks noChangeArrowheads="1"/>
            </p:cNvSpPr>
            <p:nvPr/>
          </p:nvSpPr>
          <p:spPr bwMode="auto">
            <a:xfrm>
              <a:off x="1921" y="2497"/>
              <a:ext cx="864" cy="288"/>
            </a:xfrm>
            <a:prstGeom prst="roundRect">
              <a:avLst>
                <a:gd name="adj" fmla="val 16667"/>
              </a:avLst>
            </a:prstGeom>
            <a:solidFill>
              <a:schemeClr val="bg1"/>
            </a:solidFill>
            <a:ln w="76200">
              <a:solidFill>
                <a:schemeClr val="tx1"/>
              </a:solidFill>
              <a:round/>
              <a:headEnd/>
              <a:tailEnd/>
            </a:ln>
          </p:spPr>
          <p:txBody>
            <a:bodyPr wrap="none" lIns="0" tIns="0" rIns="0" bIns="0" anchor="ctr"/>
            <a:lstStyle/>
            <a:p>
              <a:pPr algn="ctr"/>
              <a:r>
                <a:rPr lang="en-US" sz="1500" b="1">
                  <a:latin typeface="Arial Narrow" charset="0"/>
                </a:rPr>
                <a:t>Angiogram/</a:t>
              </a:r>
            </a:p>
            <a:p>
              <a:pPr algn="ctr"/>
              <a:r>
                <a:rPr lang="en-US" sz="1500" b="1">
                  <a:latin typeface="Arial Narrow" charset="0"/>
                </a:rPr>
                <a:t>Arteriogram</a:t>
              </a:r>
            </a:p>
          </p:txBody>
        </p:sp>
        <p:sp>
          <p:nvSpPr>
            <p:cNvPr id="4126" name="_s4126"/>
            <p:cNvSpPr>
              <a:spLocks noChangeArrowheads="1"/>
            </p:cNvSpPr>
            <p:nvPr/>
          </p:nvSpPr>
          <p:spPr bwMode="auto">
            <a:xfrm>
              <a:off x="1921" y="2929"/>
              <a:ext cx="864" cy="288"/>
            </a:xfrm>
            <a:prstGeom prst="roundRect">
              <a:avLst>
                <a:gd name="adj" fmla="val 16667"/>
              </a:avLst>
            </a:prstGeom>
            <a:solidFill>
              <a:schemeClr val="accent1"/>
            </a:solidFill>
            <a:ln w="3175">
              <a:solidFill>
                <a:schemeClr val="tx1"/>
              </a:solidFill>
              <a:round/>
              <a:headEnd/>
              <a:tailEnd/>
            </a:ln>
          </p:spPr>
          <p:txBody>
            <a:bodyPr wrap="none" lIns="0" tIns="0" rIns="0" bIns="0" anchor="ctr"/>
            <a:lstStyle/>
            <a:p>
              <a:pPr algn="ctr"/>
              <a:r>
                <a:rPr lang="en-US" sz="1500" b="1">
                  <a:latin typeface="Arial Narrow" charset="0"/>
                </a:rPr>
                <a:t>X-Ray </a:t>
              </a:r>
            </a:p>
            <a:p>
              <a:pPr algn="ctr"/>
              <a:r>
                <a:rPr lang="en-US" sz="1500" b="1">
                  <a:latin typeface="Arial Narrow" charset="0"/>
                </a:rPr>
                <a:t>(radiograph)</a:t>
              </a:r>
            </a:p>
          </p:txBody>
        </p:sp>
      </p:grpSp>
      <p:grpSp>
        <p:nvGrpSpPr>
          <p:cNvPr id="4127" name="Organization Chart 31"/>
          <p:cNvGrpSpPr>
            <a:grpSpLocks noChangeAspect="1"/>
          </p:cNvGrpSpPr>
          <p:nvPr/>
        </p:nvGrpSpPr>
        <p:grpSpPr bwMode="auto">
          <a:xfrm>
            <a:off x="7072313" y="227013"/>
            <a:ext cx="2803525" cy="1401762"/>
            <a:chOff x="1345" y="1201"/>
            <a:chExt cx="1872" cy="720"/>
          </a:xfrm>
        </p:grpSpPr>
        <p:sp>
          <p:nvSpPr>
            <p:cNvPr id="4128" name="AutoShape 32"/>
            <p:cNvSpPr>
              <a:spLocks noChangeAspect="1" noChangeArrowheads="1" noTextEdit="1"/>
            </p:cNvSpPr>
            <p:nvPr/>
          </p:nvSpPr>
          <p:spPr bwMode="auto">
            <a:xfrm>
              <a:off x="1345" y="1201"/>
              <a:ext cx="1872"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4129" name="_s4129"/>
            <p:cNvCxnSpPr>
              <a:cxnSpLocks noChangeShapeType="1"/>
              <a:stCxn id="4133" idx="0"/>
              <a:endCxn id="4131" idx="2"/>
            </p:cNvCxnSpPr>
            <p:nvPr/>
          </p:nvCxnSpPr>
          <p:spPr bwMode="auto">
            <a:xfrm rot="5400000" flipH="1">
              <a:off x="2461" y="1309"/>
              <a:ext cx="144" cy="504"/>
            </a:xfrm>
            <a:prstGeom prst="bentConnector3">
              <a:avLst>
                <a:gd name="adj1" fmla="val 32727"/>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4130" name="_s4130"/>
            <p:cNvCxnSpPr>
              <a:cxnSpLocks noChangeShapeType="1"/>
              <a:stCxn id="4132" idx="0"/>
              <a:endCxn id="4131" idx="2"/>
            </p:cNvCxnSpPr>
            <p:nvPr/>
          </p:nvCxnSpPr>
          <p:spPr bwMode="auto">
            <a:xfrm rot="16200000">
              <a:off x="1957" y="1309"/>
              <a:ext cx="144" cy="504"/>
            </a:xfrm>
            <a:prstGeom prst="bentConnector3">
              <a:avLst>
                <a:gd name="adj1" fmla="val 32727"/>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4131" name="_s4131"/>
            <p:cNvSpPr>
              <a:spLocks noChangeArrowheads="1"/>
            </p:cNvSpPr>
            <p:nvPr/>
          </p:nvSpPr>
          <p:spPr bwMode="auto">
            <a:xfrm>
              <a:off x="1849" y="1201"/>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Accessory (non-imaging) </a:t>
              </a:r>
            </a:p>
            <a:p>
              <a:pPr algn="ctr"/>
              <a:r>
                <a:rPr lang="en-US" sz="1100" b="1">
                  <a:latin typeface="Arial Narrow" charset="0"/>
                </a:rPr>
                <a:t>Methods</a:t>
              </a:r>
            </a:p>
          </p:txBody>
        </p:sp>
        <p:sp>
          <p:nvSpPr>
            <p:cNvPr id="4132" name="_s4132"/>
            <p:cNvSpPr>
              <a:spLocks noChangeArrowheads="1"/>
            </p:cNvSpPr>
            <p:nvPr/>
          </p:nvSpPr>
          <p:spPr bwMode="auto">
            <a:xfrm>
              <a:off x="1345" y="1633"/>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MEG</a:t>
              </a:r>
            </a:p>
          </p:txBody>
        </p:sp>
        <p:sp>
          <p:nvSpPr>
            <p:cNvPr id="4133" name="_s4133"/>
            <p:cNvSpPr>
              <a:spLocks noChangeArrowheads="1"/>
            </p:cNvSpPr>
            <p:nvPr/>
          </p:nvSpPr>
          <p:spPr bwMode="auto">
            <a:xfrm>
              <a:off x="2353" y="1633"/>
              <a:ext cx="864" cy="288"/>
            </a:xfrm>
            <a:prstGeom prst="roundRect">
              <a:avLst>
                <a:gd name="adj" fmla="val 16667"/>
              </a:avLst>
            </a:prstGeom>
            <a:solidFill>
              <a:srgbClr val="00AE00"/>
            </a:solidFill>
            <a:ln w="9525">
              <a:solidFill>
                <a:schemeClr val="tx1"/>
              </a:solidFill>
              <a:round/>
              <a:headEnd/>
              <a:tailEnd/>
            </a:ln>
          </p:spPr>
          <p:txBody>
            <a:bodyPr wrap="none" lIns="0" tIns="0" rIns="0" bIns="0" anchor="ctr"/>
            <a:lstStyle/>
            <a:p>
              <a:pPr algn="ctr"/>
              <a:r>
                <a:rPr lang="en-US" sz="1100" b="1">
                  <a:latin typeface="Arial Narrow" charset="0"/>
                </a:rPr>
                <a:t>EEG</a:t>
              </a:r>
            </a:p>
          </p:txBody>
        </p:sp>
      </p:grpSp>
      <p:sp>
        <p:nvSpPr>
          <p:cNvPr id="4134" name="Rectangle 38"/>
          <p:cNvSpPr>
            <a:spLocks noChangeArrowheads="1"/>
          </p:cNvSpPr>
          <p:nvPr/>
        </p:nvSpPr>
        <p:spPr bwMode="auto">
          <a:xfrm>
            <a:off x="3109913" y="150813"/>
            <a:ext cx="6765925" cy="6705600"/>
          </a:xfrm>
          <a:prstGeom prst="rect">
            <a:avLst/>
          </a:prstGeom>
          <a:solidFill>
            <a:schemeClr val="bg2">
              <a:alpha val="72156"/>
            </a:scheme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p>
        </p:txBody>
      </p:sp>
      <p:sp>
        <p:nvSpPr>
          <p:cNvPr id="4135" name="Rectangle 39"/>
          <p:cNvSpPr>
            <a:spLocks noGrp="1" noChangeArrowheads="1"/>
          </p:cNvSpPr>
          <p:nvPr>
            <p:ph type="title"/>
          </p:nvPr>
        </p:nvSpPr>
        <p:spPr>
          <a:xfrm>
            <a:off x="214313" y="227013"/>
            <a:ext cx="7599362" cy="477837"/>
          </a:xfrm>
        </p:spPr>
        <p:txBody>
          <a:bodyPr/>
          <a:lstStyle/>
          <a:p>
            <a:r>
              <a:rPr lang="en-US" sz="3000">
                <a:latin typeface="Arial" charset="0"/>
              </a:rPr>
              <a:t>Taxonomy of Neuroimaging Methods</a:t>
            </a:r>
          </a:p>
        </p:txBody>
      </p:sp>
      <p:sp>
        <p:nvSpPr>
          <p:cNvPr id="4136" name="Rectangle 40"/>
          <p:cNvSpPr>
            <a:spLocks noChangeArrowheads="1"/>
          </p:cNvSpPr>
          <p:nvPr/>
        </p:nvSpPr>
        <p:spPr bwMode="auto">
          <a:xfrm>
            <a:off x="2043113" y="760413"/>
            <a:ext cx="1066800" cy="2286000"/>
          </a:xfrm>
          <a:prstGeom prst="rect">
            <a:avLst/>
          </a:prstGeom>
          <a:solidFill>
            <a:schemeClr val="bg2">
              <a:alpha val="72156"/>
            </a:scheme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p>
        </p:txBody>
      </p:sp>
    </p:spTree>
  </p:cSld>
  <p:clrMapOvr>
    <a:masterClrMapping/>
  </p:clrMapOvr>
</p:sld>
</file>

<file path=ppt/theme/theme1.xml><?xml version="1.0" encoding="utf-8"?>
<a:theme xmlns:a="http://schemas.openxmlformats.org/drawingml/2006/main" name="embossds">
  <a:themeElements>
    <a:clrScheme name="">
      <a:dk1>
        <a:srgbClr val="000000"/>
      </a:dk1>
      <a:lt1>
        <a:srgbClr val="FFFFFF"/>
      </a:lt1>
      <a:dk2>
        <a:srgbClr val="063DE8"/>
      </a:dk2>
      <a:lt2>
        <a:srgbClr val="FAFD00"/>
      </a:lt2>
      <a:accent1>
        <a:srgbClr val="FF5008"/>
      </a:accent1>
      <a:accent2>
        <a:srgbClr val="FE9B03"/>
      </a:accent2>
      <a:accent3>
        <a:srgbClr val="AAAFF2"/>
      </a:accent3>
      <a:accent4>
        <a:srgbClr val="DADADA"/>
      </a:accent4>
      <a:accent5>
        <a:srgbClr val="FFB3AA"/>
      </a:accent5>
      <a:accent6>
        <a:srgbClr val="E68C02"/>
      </a:accent6>
      <a:hlink>
        <a:srgbClr val="EAEC5E"/>
      </a:hlink>
      <a:folHlink>
        <a:srgbClr val="8CF4EA"/>
      </a:folHlink>
    </a:clrScheme>
    <a:fontScheme name="embossds">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mbossd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mbossd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mbossd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mbossd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mbossd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mbossd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mbossd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c:\msoffice\powerpnt\template\sldshow\embossds.ppt</Template>
  <TotalTime>1249</TotalTime>
  <Pages>64</Pages>
  <Words>2969</Words>
  <Application>Microsoft Macintosh PowerPoint</Application>
  <PresentationFormat>Custom</PresentationFormat>
  <Paragraphs>605</Paragraphs>
  <Slides>80</Slides>
  <Notes>67</Notes>
  <HiddenSlides>0</HiddenSlides>
  <MMClips>2</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93" baseType="lpstr">
      <vt:lpstr>Times New Roman</vt:lpstr>
      <vt:lpstr>Arial</vt:lpstr>
      <vt:lpstr>Wingdings</vt:lpstr>
      <vt:lpstr>Arial Black</vt:lpstr>
      <vt:lpstr>Arial Narrow</vt:lpstr>
      <vt:lpstr>Symbol</vt:lpstr>
      <vt:lpstr>Monotype Sorts</vt:lpstr>
      <vt:lpstr>StarSymbol</vt:lpstr>
      <vt:lpstr>Futura Lt BT</vt:lpstr>
      <vt:lpstr>Times</vt:lpstr>
      <vt:lpstr>Helvetica</vt:lpstr>
      <vt:lpstr>embossds</vt:lpstr>
      <vt:lpstr>Adobe Photoshop Image</vt:lpstr>
      <vt:lpstr>Principles of Neuroimaging </vt:lpstr>
      <vt:lpstr>Why is neuroimaging difficult?</vt:lpstr>
      <vt:lpstr>Palpation/Sensation</vt:lpstr>
      <vt:lpstr>Alphabet Soup</vt:lpstr>
      <vt:lpstr>Taxonomy of Neuroimaging Methods</vt:lpstr>
      <vt:lpstr>Taxonomy of Neuroimaging Methods</vt:lpstr>
      <vt:lpstr>Taxonomy of Neuroimaging Methods</vt:lpstr>
      <vt:lpstr>X-Ray (radiograph)—bones, not brain! (tissue density)</vt:lpstr>
      <vt:lpstr>Taxonomy of Neuroimaging Methods</vt:lpstr>
      <vt:lpstr>Arteriogram (a.k.a. Angiogram)</vt:lpstr>
      <vt:lpstr>Taxonomy of Neuroimaging Methods</vt:lpstr>
      <vt:lpstr>CT (computed tomography)</vt:lpstr>
      <vt:lpstr>CT (computed tomography)</vt:lpstr>
      <vt:lpstr>CT (computed tomography)</vt:lpstr>
      <vt:lpstr>Common clinical use: stroke</vt:lpstr>
      <vt:lpstr>Common clinical use: stroke</vt:lpstr>
      <vt:lpstr>CT (computed tomography)</vt:lpstr>
      <vt:lpstr>PowerPoint Presentation</vt:lpstr>
      <vt:lpstr>“Nuclear Medicine”</vt:lpstr>
      <vt:lpstr>“Nuclear Medicine”: PET/SPECT</vt:lpstr>
      <vt:lpstr>PET/SPECT</vt:lpstr>
      <vt:lpstr>SPECT Single Photon Emission Computed Tomography</vt:lpstr>
      <vt:lpstr>SPECT Single Photon Emission Computed Tomography</vt:lpstr>
      <vt:lpstr>PET: Positron Emission Tomography</vt:lpstr>
      <vt:lpstr>Developments in PET</vt:lpstr>
      <vt:lpstr>2 –photons instead of one  better resolution</vt:lpstr>
      <vt:lpstr>Sample Clinical Application: Alzheimer’s Diagnosis</vt:lpstr>
      <vt:lpstr>PowerPoint Presentation</vt:lpstr>
      <vt:lpstr>MRI: Magnetic Resonance Imaging</vt:lpstr>
      <vt:lpstr>Imaging Techniques: MRI</vt:lpstr>
      <vt:lpstr>PowerPoint Presentation</vt:lpstr>
      <vt:lpstr>Contraindications I</vt:lpstr>
      <vt:lpstr>Contraindications II</vt:lpstr>
      <vt:lpstr>Clinical Applications</vt:lpstr>
      <vt:lpstr>UTH MRI Facility</vt:lpstr>
      <vt:lpstr>MRI (Magnetic Resonance Imaging)</vt:lpstr>
      <vt:lpstr>MRI (Magnetic Resonance Imaging)</vt:lpstr>
      <vt:lpstr>PowerPoint Presentation</vt:lpstr>
      <vt:lpstr>We listen to these radio waves with an “RF coil” (radio antenna)</vt:lpstr>
      <vt:lpstr>B0 = Giant Field Produced by Giant Magnet</vt:lpstr>
      <vt:lpstr>PowerPoint Presentation</vt:lpstr>
      <vt:lpstr>Precession of Magnetization M</vt:lpstr>
      <vt:lpstr>B1 = Excitation (Transmitted) Radio Frequency (RF)  Field</vt:lpstr>
      <vt:lpstr>Relaxation: Nothing Lasts Forever</vt:lpstr>
      <vt:lpstr>Ants on a Pole analogy—two different physical properties</vt:lpstr>
      <vt:lpstr>PowerPoint Presentation</vt:lpstr>
      <vt:lpstr>PowerPoint Presentation</vt:lpstr>
      <vt:lpstr>Basics of MR</vt:lpstr>
      <vt:lpstr>Basics of MR—contrast agents</vt:lpstr>
      <vt:lpstr>Clinical Applications: Multiple Sclerosis</vt:lpstr>
      <vt:lpstr>Bonus—Shelf Exam Question</vt:lpstr>
      <vt:lpstr>Fat emboli (FLAIR T2)</vt:lpstr>
      <vt:lpstr>Scanner as computer… </vt:lpstr>
      <vt:lpstr>PowerPoint Presentation</vt:lpstr>
      <vt:lpstr>MRI vs. fMRI</vt:lpstr>
      <vt:lpstr>An “anonymous” M3</vt:lpstr>
      <vt:lpstr>An “anonymous” M3</vt:lpstr>
      <vt:lpstr>PowerPoint Presentation</vt:lpstr>
      <vt:lpstr>An “anonymous” M3</vt:lpstr>
      <vt:lpstr>Metabolism </vt:lpstr>
      <vt:lpstr>Deoxygenated blood attenuates T2*-weighted MR images</vt:lpstr>
      <vt:lpstr>decrease of venous dHb during increased perfusion:</vt:lpstr>
      <vt:lpstr>Human 3T used for BOLD fMRI</vt:lpstr>
      <vt:lpstr>PowerPoint Presentation</vt:lpstr>
      <vt:lpstr>PowerPoint Presentation</vt:lpstr>
      <vt:lpstr>PowerPoint Presentation</vt:lpstr>
      <vt:lpstr>PowerPoint Presentation</vt:lpstr>
      <vt:lpstr>Diffusion Weighted Imaging—earliest post-stroke diagnosis</vt:lpstr>
      <vt:lpstr>MR Angiography</vt:lpstr>
      <vt:lpstr>Magnetic Resonance Spectroscopy</vt:lpstr>
      <vt:lpstr>Cortical Surface Models—AD/PD</vt:lpstr>
      <vt:lpstr>PowerPoint Presentation</vt:lpstr>
      <vt:lpstr>PowerPoint Presentation</vt:lpstr>
      <vt:lpstr>EEG/MEG</vt:lpstr>
      <vt:lpstr>PowerPoint Presentation</vt:lpstr>
      <vt:lpstr>EEG</vt:lpstr>
      <vt:lpstr>MEG Scanner</vt:lpstr>
      <vt:lpstr>EEG/MEG Results</vt:lpstr>
      <vt:lpstr>Taxonomy of Neuroimaging Methods</vt:lpstr>
      <vt:lpstr>Want to know more?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Wash U Post Doc Talk, 14/4/96</dc:title>
  <dc:subject/>
  <dc:creator/>
  <cp:keywords/>
  <dc:description>for talk notes, see wunotes.doc</dc:description>
  <cp:lastModifiedBy>UT NBA</cp:lastModifiedBy>
  <cp:revision>328</cp:revision>
  <cp:lastPrinted>1998-10-05T21:43:25Z</cp:lastPrinted>
  <dcterms:created xsi:type="dcterms:W3CDTF">1997-02-27T20:26:52Z</dcterms:created>
  <dcterms:modified xsi:type="dcterms:W3CDTF">2011-02-24T21:29:03Z</dcterms:modified>
</cp:coreProperties>
</file>