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1296" r:id="rId2"/>
    <p:sldId id="1710" r:id="rId3"/>
    <p:sldId id="1711" r:id="rId4"/>
    <p:sldId id="1704" r:id="rId5"/>
    <p:sldId id="1703" r:id="rId6"/>
    <p:sldId id="1668" r:id="rId7"/>
    <p:sldId id="1669" r:id="rId8"/>
    <p:sldId id="1670" r:id="rId9"/>
    <p:sldId id="1671" r:id="rId10"/>
    <p:sldId id="1712" r:id="rId11"/>
    <p:sldId id="1700" r:id="rId12"/>
    <p:sldId id="1673" r:id="rId13"/>
    <p:sldId id="1674" r:id="rId14"/>
    <p:sldId id="1675" r:id="rId15"/>
    <p:sldId id="1676" r:id="rId16"/>
    <p:sldId id="1677" r:id="rId17"/>
    <p:sldId id="1678" r:id="rId18"/>
    <p:sldId id="1679" r:id="rId19"/>
    <p:sldId id="1701" r:id="rId20"/>
    <p:sldId id="1702" r:id="rId21"/>
    <p:sldId id="1683" r:id="rId22"/>
    <p:sldId id="1684" r:id="rId23"/>
    <p:sldId id="1685" r:id="rId24"/>
    <p:sldId id="1686" r:id="rId25"/>
    <p:sldId id="1687" r:id="rId26"/>
    <p:sldId id="1688" r:id="rId27"/>
    <p:sldId id="1713" r:id="rId28"/>
    <p:sldId id="1689" r:id="rId29"/>
    <p:sldId id="1690" r:id="rId30"/>
    <p:sldId id="1691" r:id="rId31"/>
    <p:sldId id="1692" r:id="rId32"/>
    <p:sldId id="1693" r:id="rId33"/>
    <p:sldId id="1694" r:id="rId34"/>
    <p:sldId id="1695" r:id="rId35"/>
    <p:sldId id="1696" r:id="rId36"/>
    <p:sldId id="1697" r:id="rId37"/>
    <p:sldId id="1698" r:id="rId38"/>
  </p:sldIdLst>
  <p:sldSz cx="9875838" cy="6702425"/>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EAEAEA"/>
    <a:srgbClr val="384BD4"/>
    <a:srgbClr val="524CC0"/>
    <a:srgbClr val="2E3BDE"/>
    <a:srgbClr val="FC010B"/>
    <a:srgbClr val="0000FF"/>
    <a:srgbClr val="FD0B39"/>
    <a:srgbClr val="969696"/>
    <a:srgbClr val="003E00"/>
    <a:srgbClr val="4747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1" autoAdjust="0"/>
    <p:restoredTop sz="75265" autoAdjust="0"/>
  </p:normalViewPr>
  <p:slideViewPr>
    <p:cSldViewPr>
      <p:cViewPr>
        <p:scale>
          <a:sx n="60" d="100"/>
          <a:sy n="60" d="100"/>
        </p:scale>
        <p:origin x="-2814" y="-960"/>
      </p:cViewPr>
      <p:guideLst>
        <p:guide orient="horz" pos="2111"/>
        <p:guide pos="311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608" y="-4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2813" y="2428875"/>
            <a:ext cx="5032375" cy="6029325"/>
          </a:xfrm>
          <a:prstGeom prst="rect">
            <a:avLst/>
          </a:prstGeom>
          <a:noFill/>
          <a:ln w="12700">
            <a:noFill/>
            <a:miter lim="800000"/>
            <a:headEnd/>
            <a:tailEnd/>
          </a:ln>
          <a:effectLst/>
        </p:spPr>
        <p:txBody>
          <a:bodyPr vert="horz" wrap="square" lIns="90411" tIns="44412" rIns="90411" bIns="44412"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1" name="Rectangle 3"/>
          <p:cNvSpPr>
            <a:spLocks noGrp="1" noRot="1" noChangeAspect="1" noChangeArrowheads="1" noTextEdit="1"/>
          </p:cNvSpPr>
          <p:nvPr>
            <p:ph type="sldImg" idx="2"/>
          </p:nvPr>
        </p:nvSpPr>
        <p:spPr bwMode="auto">
          <a:xfrm>
            <a:off x="61913" y="177800"/>
            <a:ext cx="3217862" cy="218440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4117975" y="609600"/>
            <a:ext cx="1062038" cy="454025"/>
          </a:xfrm>
          <a:prstGeom prst="rect">
            <a:avLst/>
          </a:prstGeom>
          <a:noFill/>
          <a:ln w="12700">
            <a:noFill/>
            <a:miter lim="800000"/>
            <a:headEnd/>
            <a:tailEnd/>
          </a:ln>
          <a:effectLst/>
        </p:spPr>
        <p:txBody>
          <a:bodyPr lIns="90411" tIns="44412" rIns="90411" bIns="44412">
            <a:spAutoFit/>
          </a:bodyPr>
          <a:lstStyle/>
          <a:p>
            <a:pPr defTabSz="912813">
              <a:defRPr/>
            </a:pPr>
            <a:fld id="{DD139407-347F-48FF-8A03-345690252B75}" type="slidenum">
              <a:rPr lang="en-US" sz="2400"/>
              <a:pPr defTabSz="912813">
                <a:defRPr/>
              </a:pPr>
              <a:t>‹#›</a:t>
            </a:fld>
            <a:endParaRPr lang="en-US" sz="24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914400" y="2428875"/>
            <a:ext cx="5029200" cy="6029325"/>
          </a:xfrm>
          <a:noFill/>
          <a:ln w="9525"/>
        </p:spPr>
        <p:txBody>
          <a:bodyPr lIns="90482" tIns="44447" rIns="90482" bIns="44447"/>
          <a:lstStyle/>
          <a:p>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Introduction - Invasive studies of human neurophysiology: past, present, and future.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(Daniel Yoshor, 6 minutes)</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Michael Beauchamp</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University of Texas Health Sciences Center, Houston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Strengths and limitations of BOLD fMRI: Can invasive human studies help fill some of the gaps? (16 minute presentation + 5 minutes Q&amp;A)</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Geoffrey Ghose</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University of Minnesota, Minneapolis</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Invasive human recordings as a complement to studies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of neurophysiology in awake behaving monkeys. (16 minute presentation + 5 minutes Q&amp;A)</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r>
              <a:rPr lang="en-US" sz="1400" kern="1200" dirty="0" err="1" smtClean="0">
                <a:solidFill>
                  <a:schemeClr val="tx1"/>
                </a:solidFill>
                <a:latin typeface="Times New Roman" pitchFamily="18" charset="0"/>
                <a:ea typeface="+mn-ea"/>
                <a:cs typeface="+mn-cs"/>
              </a:rPr>
              <a:t>Itzhak</a:t>
            </a:r>
            <a:r>
              <a:rPr lang="en-US" sz="1400" kern="1200" dirty="0" smtClean="0">
                <a:solidFill>
                  <a:schemeClr val="tx1"/>
                </a:solidFill>
                <a:latin typeface="Times New Roman" pitchFamily="18" charset="0"/>
                <a:ea typeface="+mn-ea"/>
                <a:cs typeface="+mn-cs"/>
              </a:rPr>
              <a:t> Fried</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University of California, Los Angeles</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Activity of individual human neurons as a gateway to understanding perception and memory (16 minute presentation + 5 minutes Q&amp;A)</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Robert Knight</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University of California, Berkeley</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Network properties and neural coding in the human </a:t>
            </a:r>
            <a:r>
              <a:rPr lang="en-US" sz="1400" kern="1200" dirty="0" err="1" smtClean="0">
                <a:solidFill>
                  <a:schemeClr val="tx1"/>
                </a:solidFill>
                <a:latin typeface="Times New Roman" pitchFamily="18" charset="0"/>
                <a:ea typeface="+mn-ea"/>
                <a:cs typeface="+mn-cs"/>
              </a:rPr>
              <a:t>neocortex</a:t>
            </a:r>
            <a:r>
              <a:rPr lang="en-US" sz="1400" kern="1200" dirty="0" smtClean="0">
                <a:solidFill>
                  <a:schemeClr val="tx1"/>
                </a:solidFill>
                <a:latin typeface="Times New Roman" pitchFamily="18" charset="0"/>
                <a:ea typeface="+mn-ea"/>
                <a:cs typeface="+mn-cs"/>
              </a:rPr>
              <a:t> (16 minute presentation + 5 minutes Q&amp;A)</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Discussion and Wrap-up</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Workshop Participants, (30 minutes)</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Abstract:</a:t>
            </a:r>
            <a:br>
              <a:rPr lang="en-US" sz="1400" kern="1200" dirty="0" smtClean="0">
                <a:solidFill>
                  <a:schemeClr val="tx1"/>
                </a:solidFill>
                <a:latin typeface="Times New Roman" pitchFamily="18" charset="0"/>
                <a:ea typeface="+mn-ea"/>
                <a:cs typeface="+mn-cs"/>
              </a:rPr>
            </a:br>
            <a:r>
              <a:rPr lang="en-US" sz="1400" kern="1200" dirty="0" smtClean="0">
                <a:solidFill>
                  <a:schemeClr val="tx1"/>
                </a:solidFill>
                <a:latin typeface="Times New Roman" pitchFamily="18" charset="0"/>
                <a:ea typeface="+mn-ea"/>
                <a:cs typeface="+mn-cs"/>
              </a:rPr>
              <a:t>Dramatic advances in noninvasive methods for mapping cortical function have been rapidly incorporated into the clinical assessment of epilepsy surgery patients. While these techniques are valuable, direct electrical stimulation mapping is still routinely used and is considered the gold standard in the clinical arena. In recent years, a number of groups have refined methods for using electrodes implanted in patients undergoing invasive monitoring for epilepsy in order to carry out research on human cortical function. This workshop will explore how these studies can serve as a powerful adjunct to monkey invasive electrode studies and work with human fMRI, and then review examples of the application of some of the current research methods for studying higher cortical function in patients undergoing invasive monitoring, with an eye towards how the field has advanced beyond the classic methods of Penfield.</a:t>
            </a:r>
            <a:br>
              <a:rPr lang="en-US" sz="1400" kern="1200" dirty="0" smtClean="0">
                <a:solidFill>
                  <a:schemeClr val="tx1"/>
                </a:solidFill>
                <a:latin typeface="Times New Roman" pitchFamily="18" charset="0"/>
                <a:ea typeface="+mn-ea"/>
                <a:cs typeface="+mn-cs"/>
              </a:rPr>
            </a:br>
            <a:endParaRPr lang="en-US" dirty="0" smtClean="0"/>
          </a:p>
        </p:txBody>
      </p:sp>
      <p:sp>
        <p:nvSpPr>
          <p:cNvPr id="38915" name="Rectangle 3"/>
          <p:cNvSpPr>
            <a:spLocks noGrp="1" noRot="1" noChangeAspect="1" noChangeArrowheads="1" noTextEdit="1"/>
          </p:cNvSpPr>
          <p:nvPr>
            <p:ph type="sldImg"/>
          </p:nvPr>
        </p:nvSpPr>
        <p:spPr>
          <a:xfrm>
            <a:off x="63500" y="179388"/>
            <a:ext cx="3214688" cy="2181225"/>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t>Final common pathway</a:t>
            </a:r>
          </a:p>
          <a:p>
            <a:r>
              <a:rPr lang="en-US" smtClean="0"/>
              <a:t>All commands have to go through alpha motor neurons to finally make a muscle move.</a:t>
            </a:r>
          </a:p>
          <a:p>
            <a:r>
              <a:rPr lang="en-US" smtClean="0"/>
              <a:t>Isometric contraction—changes force e.g. put a heavy bag on your head</a:t>
            </a:r>
          </a:p>
          <a:p>
            <a:r>
              <a:rPr lang="en-US" smtClean="0"/>
              <a:t>Isotonic contraction—jump in the air</a:t>
            </a:r>
          </a:p>
          <a:p>
            <a:endParaRPr lang="en-US" smtClean="0"/>
          </a:p>
          <a:p>
            <a:r>
              <a:rPr lang="en-US" smtClean="0"/>
              <a:t>[[Dafny says—already got this in the first block]]</a:t>
            </a:r>
          </a:p>
        </p:txBody>
      </p:sp>
      <p:sp>
        <p:nvSpPr>
          <p:cNvPr id="40964"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CF0DE3DC-2688-4FA3-BA38-786F0493345F}" type="slidenum">
              <a:rPr lang="en-US"/>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t>1:1 relationship between a pool and a muscle</a:t>
            </a:r>
          </a:p>
        </p:txBody>
      </p:sp>
      <p:sp>
        <p:nvSpPr>
          <p:cNvPr id="41988"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B459D76E-8ED1-438C-B0E8-0CCDA6F63C45}" type="slidenum">
              <a:rPr lang="en-US"/>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t>Each muscle fiber gets input from one and only one motor neuron, but each motor unit innervates many fibers</a:t>
            </a:r>
          </a:p>
          <a:p>
            <a:endParaRPr lang="en-US" smtClean="0"/>
          </a:p>
        </p:txBody>
      </p:sp>
      <p:sp>
        <p:nvSpPr>
          <p:cNvPr id="43012"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66FD66C1-851D-4155-95DE-AA64093B922C}" type="slidenum">
              <a:rPr lang="en-US"/>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mtClean="0"/>
              <a:t>Experimental preparation</a:t>
            </a:r>
          </a:p>
          <a:p>
            <a:r>
              <a:rPr lang="en-US" smtClean="0"/>
              <a:t>Take a bit of spinal cord and the muscles it is attached to</a:t>
            </a:r>
          </a:p>
          <a:p>
            <a:r>
              <a:rPr lang="en-US" smtClean="0"/>
              <a:t>Clamp the ends of the muscles to a force meter</a:t>
            </a:r>
          </a:p>
          <a:p>
            <a:r>
              <a:rPr lang="en-US" smtClean="0"/>
              <a:t>What is the relationship between spikes and muscle force</a:t>
            </a:r>
          </a:p>
          <a:p>
            <a:r>
              <a:rPr lang="en-US" smtClean="0"/>
              <a:t>Force accumulates with nearby spikes</a:t>
            </a:r>
          </a:p>
          <a:p>
            <a:r>
              <a:rPr lang="en-US" smtClean="0"/>
              <a:t>Summation</a:t>
            </a:r>
          </a:p>
          <a:p>
            <a:r>
              <a:rPr lang="en-US" smtClean="0"/>
              <a:t>Until it maxes out</a:t>
            </a:r>
          </a:p>
          <a:p>
            <a:endParaRPr lang="en-US" smtClean="0"/>
          </a:p>
        </p:txBody>
      </p:sp>
      <p:sp>
        <p:nvSpPr>
          <p:cNvPr id="47108"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09759B59-6538-4FDD-A326-CDDE8AEBE516}" type="slidenum">
              <a:rPr lang="en-US"/>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mtClean="0"/>
              <a:t>Small neuron has less surface area, fewer ion channels, higher input resistance</a:t>
            </a:r>
          </a:p>
          <a:p>
            <a:r>
              <a:rPr lang="en-US" smtClean="0"/>
              <a:t>Means if current is the same (I) R is greater, V is greater too</a:t>
            </a:r>
          </a:p>
          <a:p>
            <a:r>
              <a:rPr lang="en-US" smtClean="0"/>
              <a:t>For larger motoneuron, need more input to fire</a:t>
            </a:r>
          </a:p>
          <a:p>
            <a:r>
              <a:rPr lang="en-US" smtClean="0"/>
              <a:t>Recruited in an orderly fashion from small to large</a:t>
            </a:r>
          </a:p>
          <a:p>
            <a:r>
              <a:rPr lang="en-US" smtClean="0"/>
              <a:t>How does this affect how much force?</a:t>
            </a:r>
          </a:p>
        </p:txBody>
      </p:sp>
      <p:sp>
        <p:nvSpPr>
          <p:cNvPr id="48132"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CCCAED09-6E64-4758-8DCC-B7E776B6EAF6}" type="slidenum">
              <a:rPr lang="en-US"/>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t>NOT as drawn (all in same pool, same motor nucleus)</a:t>
            </a:r>
          </a:p>
          <a:p>
            <a:endParaRPr lang="en-US" smtClean="0"/>
          </a:p>
          <a:p>
            <a:r>
              <a:rPr lang="en-US" smtClean="0"/>
              <a:t>As input increases, you generate activity in more and more fibers, generating increased forces</a:t>
            </a:r>
          </a:p>
          <a:p>
            <a:endParaRPr lang="en-US" smtClean="0"/>
          </a:p>
          <a:p>
            <a:r>
              <a:rPr lang="en-US" smtClean="0"/>
              <a:t>ALSO, different neurons innervate different types of muscle fibers</a:t>
            </a:r>
          </a:p>
          <a:p>
            <a:endParaRPr lang="en-US" smtClean="0"/>
          </a:p>
          <a:p>
            <a:r>
              <a:rPr lang="en-US" smtClean="0"/>
              <a:t>Slow-twitch muscle fibers for postural control</a:t>
            </a:r>
          </a:p>
          <a:p>
            <a:r>
              <a:rPr lang="en-US" smtClean="0"/>
              <a:t>Medium—used for normal movements</a:t>
            </a:r>
          </a:p>
          <a:p>
            <a:r>
              <a:rPr lang="en-US" smtClean="0"/>
              <a:t>Large—fatigue easily, burst of energy</a:t>
            </a:r>
          </a:p>
          <a:p>
            <a:endParaRPr lang="en-US" smtClean="0"/>
          </a:p>
          <a:p>
            <a:r>
              <a:rPr lang="en-US" smtClean="0"/>
              <a:t>Possible link—how do you know if you are getting tired, going to drop something?</a:t>
            </a:r>
          </a:p>
          <a:p>
            <a:endParaRPr lang="en-US" smtClean="0"/>
          </a:p>
        </p:txBody>
      </p:sp>
      <p:sp>
        <p:nvSpPr>
          <p:cNvPr id="49156"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B19D81CE-7FBA-4BE9-B45A-2026F9F68411}" type="slidenum">
              <a:rPr lang="en-US"/>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71FB940B-1DB3-437C-AB49-4F8A9F57A7BB}" type="slidenum">
              <a:rPr lang="en-US"/>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spring is a mechanical device that responds to an increase in length by generating a restoring</a:t>
            </a:r>
            <a:r>
              <a:rPr lang="en-US" baseline="0" dirty="0" smtClean="0"/>
              <a:t> force proportional to the change in length. However, this force is only develop when the length exceeds a threshold; before that, the sling is slack. </a:t>
            </a:r>
          </a:p>
          <a:p>
            <a:r>
              <a:rPr lang="en-US" baseline="0" dirty="0" smtClean="0"/>
              <a:t>In muscles, </a:t>
            </a:r>
            <a:r>
              <a:rPr lang="en-US" baseline="0" dirty="0" err="1" smtClean="0"/>
              <a:t>sarcomeres</a:t>
            </a:r>
            <a:r>
              <a:rPr lang="en-US" baseline="0" dirty="0" smtClean="0"/>
              <a:t> have both contractile and spring like properties. Thus, muscles can be represented by two elements in series: a contractile element—a rack and pinion, and an elastic element (spring).</a:t>
            </a:r>
          </a:p>
          <a:p>
            <a:r>
              <a:rPr lang="en-US" baseline="0" dirty="0" smtClean="0"/>
              <a:t>The elastic element includes a passive and an active component: tendon and connective tissue are the passive component. The muscle </a:t>
            </a:r>
            <a:r>
              <a:rPr lang="en-US" baseline="0" dirty="0" err="1" smtClean="0"/>
              <a:t>crossbridges</a:t>
            </a:r>
            <a:r>
              <a:rPr lang="en-US" baseline="0" dirty="0" smtClean="0"/>
              <a:t> are the active component.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t>Intrafusal fibers—inside the fusiform shape </a:t>
            </a:r>
          </a:p>
          <a:p>
            <a:r>
              <a:rPr lang="en-US" smtClean="0"/>
              <a:t>Don’t cause the fibers to contract, they are there to measure how contracted the muscle is</a:t>
            </a:r>
          </a:p>
          <a:p>
            <a:endParaRPr lang="en-US" smtClean="0"/>
          </a:p>
        </p:txBody>
      </p:sp>
      <p:sp>
        <p:nvSpPr>
          <p:cNvPr id="51204"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85369DC8-8F72-4992-B3AA-4C9205D81322}" type="slidenum">
              <a:rPr lang="en-US"/>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t>Multinucleated cells</a:t>
            </a:r>
          </a:p>
          <a:p>
            <a:endParaRPr lang="en-US" dirty="0" smtClean="0"/>
          </a:p>
          <a:p>
            <a:r>
              <a:rPr lang="en-US" dirty="0" smtClean="0"/>
              <a:t>Nuclear chain fiber—nuclei are all in a row (static state)</a:t>
            </a:r>
          </a:p>
          <a:p>
            <a:r>
              <a:rPr lang="en-US" dirty="0" smtClean="0"/>
              <a:t>Static nuclear bag fiber—static state (currently contracted or relaxed)</a:t>
            </a:r>
          </a:p>
          <a:p>
            <a:r>
              <a:rPr lang="en-US" dirty="0" smtClean="0"/>
              <a:t>Dynamic—changing right now</a:t>
            </a:r>
          </a:p>
          <a:p>
            <a:endParaRPr lang="en-US" dirty="0" smtClean="0"/>
          </a:p>
          <a:p>
            <a:r>
              <a:rPr lang="en-US" dirty="0" smtClean="0"/>
              <a:t>Different types of afferents</a:t>
            </a:r>
          </a:p>
          <a:p>
            <a:r>
              <a:rPr lang="en-US" dirty="0" smtClean="0"/>
              <a:t>1a—annulo-spiral endings</a:t>
            </a:r>
          </a:p>
          <a:p>
            <a:r>
              <a:rPr lang="en-US" dirty="0" smtClean="0"/>
              <a:t>They have stretch receptors on the afferents, so when they get stretched, channels open and cause open </a:t>
            </a:r>
            <a:r>
              <a:rPr lang="en-US" dirty="0" err="1" smtClean="0"/>
              <a:t>potentions</a:t>
            </a:r>
            <a:endParaRPr lang="en-US" dirty="0" smtClean="0"/>
          </a:p>
          <a:p>
            <a:r>
              <a:rPr lang="en-US" dirty="0" smtClean="0"/>
              <a:t>1a-dynamic and static (velocity and length)</a:t>
            </a:r>
          </a:p>
          <a:p>
            <a:r>
              <a:rPr lang="en-US" dirty="0" smtClean="0"/>
              <a:t>2—only dynamic (only velocity)</a:t>
            </a:r>
          </a:p>
          <a:p>
            <a:endParaRPr lang="en-US" dirty="0" smtClean="0"/>
          </a:p>
          <a:p>
            <a:r>
              <a:rPr lang="en-US" dirty="0" smtClean="0"/>
              <a:t>Talk about gamma motor neuron later</a:t>
            </a:r>
          </a:p>
        </p:txBody>
      </p:sp>
      <p:sp>
        <p:nvSpPr>
          <p:cNvPr id="52228"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9294E9D0-127A-4504-8BEA-1CF01F840991}" type="slidenum">
              <a:rPr lang="en-US"/>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spring is a mechanical device that responds to an increase in length by generating a restoring</a:t>
            </a:r>
            <a:r>
              <a:rPr lang="en-US" baseline="0" dirty="0" smtClean="0"/>
              <a:t> force proportional to the change in length. However, this force is only develop when the length exceeds a threshold; before that, the sling is slack. </a:t>
            </a:r>
          </a:p>
          <a:p>
            <a:r>
              <a:rPr lang="en-US" baseline="0" dirty="0" smtClean="0"/>
              <a:t>In muscles, </a:t>
            </a:r>
            <a:r>
              <a:rPr lang="en-US" baseline="0" dirty="0" err="1" smtClean="0"/>
              <a:t>sarcomeres</a:t>
            </a:r>
            <a:r>
              <a:rPr lang="en-US" baseline="0" dirty="0" smtClean="0"/>
              <a:t> have both contractile and spring like properties. Thus, muscles can be represented by two elements in series: a contractile element—a rack and pinion, and an elastic element (spring).</a:t>
            </a:r>
          </a:p>
          <a:p>
            <a:r>
              <a:rPr lang="en-US" baseline="0" dirty="0" smtClean="0"/>
              <a:t>The elastic element includes a passive and an active component: tendon and connective tissue are the passive component. The muscle </a:t>
            </a:r>
            <a:r>
              <a:rPr lang="en-US" baseline="0" dirty="0" err="1" smtClean="0"/>
              <a:t>crossbridges</a:t>
            </a:r>
            <a:r>
              <a:rPr lang="en-US" baseline="0" dirty="0" smtClean="0"/>
              <a:t> are the active component.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NOT the same as primary secondary in sensory systems (first order, second order, number of synapses in periphery)</a:t>
            </a:r>
          </a:p>
          <a:p>
            <a:endParaRPr lang="en-US" smtClean="0"/>
          </a:p>
        </p:txBody>
      </p:sp>
      <p:sp>
        <p:nvSpPr>
          <p:cNvPr id="53252"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5081826F-583B-4665-9CAC-E33250E817A4}" type="slidenum">
              <a:rPr lang="en-US"/>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t>Signalling different kinds of information</a:t>
            </a:r>
          </a:p>
        </p:txBody>
      </p:sp>
      <p:sp>
        <p:nvSpPr>
          <p:cNvPr id="54276"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B80C0D9E-3437-42CD-95E6-9AC0F4150EE2}" type="slidenum">
              <a:rPr lang="en-US"/>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t>Extrafusal fibers generate forces</a:t>
            </a:r>
          </a:p>
          <a:p>
            <a:endParaRPr lang="en-US" smtClean="0"/>
          </a:p>
          <a:p>
            <a:r>
              <a:rPr lang="en-US" smtClean="0"/>
              <a:t>Need gamma motor neurons to contract back</a:t>
            </a:r>
          </a:p>
          <a:p>
            <a:endParaRPr lang="en-US" smtClean="0"/>
          </a:p>
          <a:p>
            <a:r>
              <a:rPr lang="en-US" smtClean="0"/>
              <a:t>Stretched muscle spindle has lost its tightness, can’t measure tightness any more </a:t>
            </a:r>
          </a:p>
          <a:p>
            <a:endParaRPr lang="en-US" smtClean="0"/>
          </a:p>
          <a:p>
            <a:r>
              <a:rPr lang="en-US" smtClean="0"/>
              <a:t>In order to tighten it back, fire gamma motor neurons to tighten it back up.</a:t>
            </a:r>
          </a:p>
          <a:p>
            <a:endParaRPr lang="en-US" smtClean="0"/>
          </a:p>
        </p:txBody>
      </p:sp>
      <p:sp>
        <p:nvSpPr>
          <p:cNvPr id="55300"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DAB3773D-F80C-41BB-88E3-4D9981F9F890}" type="slidenum">
              <a:rPr lang="en-US"/>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smtClean="0"/>
              <a:t>Golgi</a:t>
            </a:r>
            <a:r>
              <a:rPr lang="en-US" baseline="0" dirty="0" smtClean="0"/>
              <a:t> tendon organs: specialized structures found at the junctions between muscle and tendon. A single 1b afferent </a:t>
            </a:r>
            <a:r>
              <a:rPr lang="en-US" baseline="0" dirty="0" err="1" smtClean="0"/>
              <a:t>axone</a:t>
            </a:r>
            <a:r>
              <a:rPr lang="en-US" baseline="0" dirty="0" smtClean="0"/>
              <a:t> enters the capsule and branches into many endings that </a:t>
            </a:r>
          </a:p>
          <a:p>
            <a:r>
              <a:rPr lang="en-US" baseline="0" dirty="0" smtClean="0"/>
              <a:t>Wrap around the fibers. When it is stretch (usually by contraction of the muscle) the axon is compressed and fires.</a:t>
            </a:r>
            <a:endParaRPr lang="en-US" dirty="0" smtClean="0"/>
          </a:p>
          <a:p>
            <a:r>
              <a:rPr lang="en-US" dirty="0" smtClean="0"/>
              <a:t>Collagen </a:t>
            </a:r>
            <a:r>
              <a:rPr lang="en-US" dirty="0" smtClean="0"/>
              <a:t>fibers on </a:t>
            </a:r>
            <a:r>
              <a:rPr lang="en-US" dirty="0" err="1" smtClean="0"/>
              <a:t>golgi</a:t>
            </a:r>
            <a:r>
              <a:rPr lang="en-US" dirty="0" smtClean="0"/>
              <a:t> tendon</a:t>
            </a:r>
          </a:p>
          <a:p>
            <a:r>
              <a:rPr lang="en-US" dirty="0" err="1" smtClean="0"/>
              <a:t>Groub</a:t>
            </a:r>
            <a:r>
              <a:rPr lang="en-US" dirty="0" smtClean="0"/>
              <a:t> 1b afferents innervate the </a:t>
            </a:r>
            <a:r>
              <a:rPr lang="en-US" dirty="0" err="1" smtClean="0"/>
              <a:t>goldi</a:t>
            </a:r>
            <a:r>
              <a:rPr lang="en-US" dirty="0" smtClean="0"/>
              <a:t> tendon organ</a:t>
            </a:r>
          </a:p>
          <a:p>
            <a:r>
              <a:rPr lang="en-US" dirty="0" smtClean="0"/>
              <a:t>Sends out processes that weave between these collagen fibrils</a:t>
            </a:r>
          </a:p>
          <a:p>
            <a:r>
              <a:rPr lang="en-US" dirty="0" smtClean="0"/>
              <a:t>Collagen fiber squeeze together and pinch terminal</a:t>
            </a:r>
          </a:p>
          <a:p>
            <a:r>
              <a:rPr lang="en-US" dirty="0" smtClean="0"/>
              <a:t>Receptors sense that squeeze and fiber</a:t>
            </a:r>
          </a:p>
          <a:p>
            <a:endParaRPr lang="en-US" dirty="0" smtClean="0"/>
          </a:p>
        </p:txBody>
      </p:sp>
      <p:sp>
        <p:nvSpPr>
          <p:cNvPr id="56324"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3821E336-D3FA-4EAD-B763-418984EC8B17}" type="slidenum">
              <a:rPr lang="en-US"/>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t>Why do you need both?</a:t>
            </a:r>
          </a:p>
          <a:p>
            <a:r>
              <a:rPr lang="en-US" smtClean="0"/>
              <a:t>Hold hand out, place balloon on hand, raise hand</a:t>
            </a:r>
          </a:p>
          <a:p>
            <a:r>
              <a:rPr lang="en-US" smtClean="0"/>
              <a:t>Fiber velocity and length</a:t>
            </a:r>
          </a:p>
          <a:p>
            <a:r>
              <a:rPr lang="en-US" smtClean="0"/>
              <a:t>Fire more and more and more as triceps contract</a:t>
            </a:r>
          </a:p>
          <a:p>
            <a:r>
              <a:rPr lang="en-US" smtClean="0"/>
              <a:t>But but a weight on the hand</a:t>
            </a:r>
          </a:p>
          <a:p>
            <a:r>
              <a:rPr lang="en-US" smtClean="0"/>
              <a:t>What happens now?</a:t>
            </a:r>
          </a:p>
          <a:p>
            <a:r>
              <a:rPr lang="en-US" smtClean="0"/>
              <a:t>Muscle spindles fire the same as before</a:t>
            </a:r>
          </a:p>
          <a:p>
            <a:r>
              <a:rPr lang="en-US" smtClean="0"/>
              <a:t>But Golgi tendon organs will fire differently</a:t>
            </a:r>
          </a:p>
        </p:txBody>
      </p:sp>
      <p:sp>
        <p:nvSpPr>
          <p:cNvPr id="57348"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A9E81E03-B964-4E5C-85C0-A760F74CBFE1}" type="slidenum">
              <a:rPr lang="en-US"/>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t>STOP at 9:50, give them a break</a:t>
            </a:r>
          </a:p>
          <a:p>
            <a:r>
              <a:rPr lang="en-US" smtClean="0"/>
              <a:t>Dafny stands up 10 minutes before the end to signal you</a:t>
            </a:r>
          </a:p>
          <a:p>
            <a:endParaRPr lang="en-US" smtClean="0"/>
          </a:p>
        </p:txBody>
      </p:sp>
      <p:sp>
        <p:nvSpPr>
          <p:cNvPr id="58372"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652D80B9-170F-428B-9345-0D4F2BDF8FC4}" type="slidenum">
              <a:rPr lang="en-US"/>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elbow</a:t>
            </a:r>
            <a:r>
              <a:rPr lang="en-US" baseline="0" dirty="0" smtClean="0"/>
              <a:t> flexor muscle (biceps)</a:t>
            </a:r>
          </a:p>
          <a:p>
            <a:r>
              <a:rPr lang="en-US" dirty="0" smtClean="0"/>
              <a:t>Changes in limb position result from changes in stiffness of the muscle. </a:t>
            </a:r>
          </a:p>
          <a:p>
            <a:r>
              <a:rPr lang="en-US" dirty="0" smtClean="0"/>
              <a:t>Rotation of the gear</a:t>
            </a:r>
            <a:r>
              <a:rPr lang="en-US" baseline="0" dirty="0" smtClean="0"/>
              <a:t> resulting from increased neural activity pulls on the spring which flexes the forearm.</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3885051" y="8685856"/>
            <a:ext cx="2971382" cy="456570"/>
          </a:xfrm>
          <a:prstGeom prst="rect">
            <a:avLst/>
          </a:prstGeom>
          <a:noFill/>
        </p:spPr>
        <p:txBody>
          <a:bodyPr lIns="90498" tIns="45249" rIns="90498" bIns="45249"/>
          <a:lstStyle/>
          <a:p>
            <a:fld id="{61427E4F-1AFF-403F-8332-3762D7A46B39}" type="slidenum">
              <a:rPr lang="en-US"/>
              <a:pPr/>
              <a:t>6</a:t>
            </a:fld>
            <a:endParaRPr lang="en-US"/>
          </a:p>
        </p:txBody>
      </p:sp>
      <p:sp>
        <p:nvSpPr>
          <p:cNvPr id="34819" name="Rectangle 2"/>
          <p:cNvSpPr>
            <a:spLocks noGrp="1" noRot="1" noChangeAspect="1" noChangeArrowheads="1" noTextEdit="1"/>
          </p:cNvSpPr>
          <p:nvPr>
            <p:ph type="sldImg"/>
          </p:nvPr>
        </p:nvSpPr>
        <p:spPr>
          <a:xfrm>
            <a:off x="903288" y="687388"/>
            <a:ext cx="5051425" cy="3429000"/>
          </a:xfrm>
          <a:ln/>
        </p:spPr>
      </p:sp>
      <p:sp>
        <p:nvSpPr>
          <p:cNvPr id="34820" name="Rectangle 3"/>
          <p:cNvSpPr>
            <a:spLocks noGrp="1" noChangeArrowheads="1"/>
          </p:cNvSpPr>
          <p:nvPr>
            <p:ph type="body" idx="1"/>
          </p:nvPr>
        </p:nvSpPr>
        <p:spPr>
          <a:xfrm>
            <a:off x="686427" y="4343715"/>
            <a:ext cx="5485146" cy="4112281"/>
          </a:xfrm>
          <a:noFill/>
          <a:ln/>
        </p:spPr>
        <p:txBody>
          <a:bodyPr/>
          <a:lstStyle/>
          <a:p>
            <a:r>
              <a:rPr lang="en-US" smtClean="0"/>
              <a:t>Complicated sensory processing useless without action</a:t>
            </a:r>
          </a:p>
          <a:p>
            <a:r>
              <a:rPr lang="en-US" smtClean="0"/>
              <a:t>Can have simple reflezes</a:t>
            </a:r>
          </a:p>
          <a:p>
            <a:r>
              <a:rPr lang="en-US" smtClean="0"/>
              <a:t>But almost all actions are under cognitive control</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smtClean="0"/>
              <a:t>Jeret Peterson—silver medalist in freestyle men’s aerials</a:t>
            </a:r>
          </a:p>
          <a:p>
            <a:r>
              <a:rPr lang="en-US" smtClean="0"/>
              <a:t>Performing a jump called a Hurricane</a:t>
            </a:r>
          </a:p>
          <a:p>
            <a:endParaRPr lang="en-US" smtClean="0"/>
          </a:p>
        </p:txBody>
      </p:sp>
      <p:sp>
        <p:nvSpPr>
          <p:cNvPr id="35844"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7AFCC5C8-E9CB-446B-BC38-E41C2FC66C89}"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mtClean="0"/>
              <a:t>Volition—decision to make a movement</a:t>
            </a:r>
          </a:p>
          <a:p>
            <a:r>
              <a:rPr lang="en-US" smtClean="0"/>
              <a:t>Almost all movements require coordination of many muscles</a:t>
            </a:r>
          </a:p>
          <a:p>
            <a:r>
              <a:rPr lang="en-US" smtClean="0"/>
              <a:t>Proprioception—receptors in muscles and joints help you know where your arms are</a:t>
            </a:r>
          </a:p>
          <a:p>
            <a:r>
              <a:rPr lang="en-US" smtClean="0"/>
              <a:t>Postural adjustments—automatic so we don’t fall over when we reach for something</a:t>
            </a:r>
          </a:p>
          <a:p>
            <a:r>
              <a:rPr lang="en-US" smtClean="0"/>
              <a:t>Other Sensory feedback—e.g. vision</a:t>
            </a:r>
          </a:p>
          <a:p>
            <a:r>
              <a:rPr lang="en-US" smtClean="0"/>
              <a:t>Compensation for body and muscles—to lift coffee cup, have to account for weight of arm</a:t>
            </a:r>
          </a:p>
          <a:p>
            <a:r>
              <a:rPr lang="en-US" smtClean="0"/>
              <a:t>Unconscious processing—conscious can only handle a few things, so need to offload a lot of it </a:t>
            </a:r>
          </a:p>
          <a:p>
            <a:r>
              <a:rPr lang="en-US" smtClean="0"/>
              <a:t>Adaptability—learn how to do new things—piano, microsurgery, baseball</a:t>
            </a:r>
          </a:p>
          <a:p>
            <a:r>
              <a:rPr lang="en-US" smtClean="0"/>
              <a:t>Especially important during development (plasticity)</a:t>
            </a:r>
          </a:p>
        </p:txBody>
      </p:sp>
      <p:sp>
        <p:nvSpPr>
          <p:cNvPr id="36868"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B6E2944D-740E-4BBF-98CC-2637BEF30899}"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dirty="0" smtClean="0"/>
              <a:t>One day woke up, was unable to make any movements </a:t>
            </a:r>
          </a:p>
          <a:p>
            <a:r>
              <a:rPr lang="en-US" dirty="0" smtClean="0"/>
              <a:t>“Large Fiber Sensory Neuropathy”</a:t>
            </a:r>
          </a:p>
          <a:p>
            <a:r>
              <a:rPr lang="en-US" dirty="0" smtClean="0"/>
              <a:t>No ability to make a movement because lacks </a:t>
            </a:r>
            <a:r>
              <a:rPr lang="en-US" dirty="0" err="1" smtClean="0"/>
              <a:t>neccesary</a:t>
            </a:r>
            <a:r>
              <a:rPr lang="en-US" dirty="0" smtClean="0"/>
              <a:t> information to make a movement</a:t>
            </a:r>
          </a:p>
          <a:p>
            <a:r>
              <a:rPr lang="en-US" dirty="0" smtClean="0"/>
              <a:t>Most people are effectively </a:t>
            </a:r>
            <a:r>
              <a:rPr lang="en-US" dirty="0" err="1" smtClean="0"/>
              <a:t>parazlyed</a:t>
            </a:r>
            <a:r>
              <a:rPr lang="en-US" dirty="0" smtClean="0"/>
              <a:t>—can make </a:t>
            </a:r>
            <a:r>
              <a:rPr lang="en-US" dirty="0" err="1" smtClean="0"/>
              <a:t>movements,but</a:t>
            </a:r>
            <a:r>
              <a:rPr lang="en-US" dirty="0" smtClean="0"/>
              <a:t> not purposeful effortful movements</a:t>
            </a:r>
          </a:p>
          <a:p>
            <a:endParaRPr lang="en-US" dirty="0" smtClean="0"/>
          </a:p>
          <a:p>
            <a:r>
              <a:rPr lang="en-US" dirty="0" smtClean="0"/>
              <a:t>Just to keep standing requires constant </a:t>
            </a:r>
            <a:r>
              <a:rPr lang="en-US" dirty="0" err="1" smtClean="0"/>
              <a:t>effortt-hence,”daily</a:t>
            </a:r>
            <a:r>
              <a:rPr lang="en-US" dirty="0" smtClean="0"/>
              <a:t> marathon”</a:t>
            </a:r>
          </a:p>
          <a:p>
            <a:endParaRPr lang="en-US" dirty="0" smtClean="0"/>
          </a:p>
          <a:p>
            <a:r>
              <a:rPr lang="en-US" dirty="0" smtClean="0"/>
              <a:t>19 years old at the </a:t>
            </a:r>
            <a:r>
              <a:rPr lang="en-US" dirty="0" smtClean="0"/>
              <a:t>time</a:t>
            </a:r>
            <a:endParaRPr lang="en-US" dirty="0" smtClean="0"/>
          </a:p>
        </p:txBody>
      </p:sp>
      <p:sp>
        <p:nvSpPr>
          <p:cNvPr id="37892"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562F5BC5-91E7-403C-B6D6-CDAEDA1F8E43}" type="slidenum">
              <a:rPr lang="en-US"/>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903288" y="685800"/>
            <a:ext cx="5051425" cy="3429000"/>
          </a:xfrm>
          <a:ln/>
        </p:spPr>
      </p:sp>
      <p:sp>
        <p:nvSpPr>
          <p:cNvPr id="38915" name="Notes Placeholder 2"/>
          <p:cNvSpPr>
            <a:spLocks noGrp="1"/>
          </p:cNvSpPr>
          <p:nvPr>
            <p:ph type="body" idx="1"/>
          </p:nvPr>
        </p:nvSpPr>
        <p:spPr>
          <a:noFill/>
          <a:ln/>
        </p:spPr>
        <p:txBody>
          <a:bodyPr/>
          <a:lstStyle/>
          <a:p>
            <a:r>
              <a:rPr lang="en-US" smtClean="0"/>
              <a:t>Higher-level areas—what do I want to do</a:t>
            </a:r>
          </a:p>
          <a:p>
            <a:r>
              <a:rPr lang="en-US" smtClean="0"/>
              <a:t>Lower level—what muscles have to contract to do the movements</a:t>
            </a:r>
          </a:p>
          <a:p>
            <a:r>
              <a:rPr lang="en-US" smtClean="0"/>
              <a:t>Side loops—separate lectures on each of them</a:t>
            </a:r>
          </a:p>
          <a:p>
            <a:r>
              <a:rPr lang="en-US" smtClean="0"/>
              <a:t>Start with the lower levels</a:t>
            </a:r>
          </a:p>
          <a:p>
            <a:endParaRPr lang="en-US" smtClean="0"/>
          </a:p>
        </p:txBody>
      </p:sp>
      <p:sp>
        <p:nvSpPr>
          <p:cNvPr id="38916"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6419E6C6-CC6E-43AD-8236-030519CAD04B}" type="slidenum">
              <a:rPr lang="en-US"/>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t>Elaborate dendritic processing—lots of complicated processing even at the spinal cord</a:t>
            </a:r>
          </a:p>
          <a:p>
            <a:endParaRPr lang="en-US" smtClean="0"/>
          </a:p>
        </p:txBody>
      </p:sp>
      <p:sp>
        <p:nvSpPr>
          <p:cNvPr id="39940" name="Slide Number Placeholder 3"/>
          <p:cNvSpPr>
            <a:spLocks noGrp="1"/>
          </p:cNvSpPr>
          <p:nvPr>
            <p:ph type="sldNum" sz="quarter" idx="5"/>
          </p:nvPr>
        </p:nvSpPr>
        <p:spPr>
          <a:xfrm>
            <a:off x="3885051" y="8685856"/>
            <a:ext cx="2971382" cy="456570"/>
          </a:xfrm>
          <a:prstGeom prst="rect">
            <a:avLst/>
          </a:prstGeom>
          <a:noFill/>
        </p:spPr>
        <p:txBody>
          <a:bodyPr lIns="90498" tIns="45249" rIns="90498" bIns="45249"/>
          <a:lstStyle/>
          <a:p>
            <a:fld id="{0EAA17D1-FBA4-4120-B5A0-E6DD98770FD5}"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1363" y="2082800"/>
            <a:ext cx="8393112" cy="1436688"/>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1138" y="3797300"/>
            <a:ext cx="6913562" cy="17129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2138" y="206375"/>
            <a:ext cx="1898650" cy="5751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41425" y="206375"/>
            <a:ext cx="5548313" cy="5751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463" y="4306888"/>
            <a:ext cx="8394700" cy="133191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79463" y="2840038"/>
            <a:ext cx="8394700" cy="1466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41425" y="1935163"/>
            <a:ext cx="372268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935163"/>
            <a:ext cx="372427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13" y="268288"/>
            <a:ext cx="8888412" cy="111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3713" y="1500188"/>
            <a:ext cx="4364037"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3713" y="2125663"/>
            <a:ext cx="4364037"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6500" y="1500188"/>
            <a:ext cx="4365625"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6500" y="2125663"/>
            <a:ext cx="4365625"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13" y="266700"/>
            <a:ext cx="3249612" cy="1135063"/>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60800" y="266700"/>
            <a:ext cx="5521325" cy="571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3713" y="1401763"/>
            <a:ext cx="3249612"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5163" y="4691063"/>
            <a:ext cx="5926137" cy="5540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35163" y="598488"/>
            <a:ext cx="5926137" cy="4021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35163" y="5245100"/>
            <a:ext cx="5926137" cy="78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1241425" y="206375"/>
            <a:ext cx="7599363" cy="1060450"/>
          </a:xfrm>
          <a:prstGeom prst="rect">
            <a:avLst/>
          </a:prstGeom>
          <a:noFill/>
          <a:ln w="12700">
            <a:noFill/>
            <a:miter lim="800000"/>
            <a:headEnd/>
            <a:tailEnd/>
          </a:ln>
        </p:spPr>
        <p:txBody>
          <a:bodyPr vert="horz" wrap="square" lIns="87312" tIns="44450" rIns="87312" bIns="44450" numCol="1" anchor="b"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1241425" y="1935163"/>
            <a:ext cx="7599363" cy="4022725"/>
          </a:xfrm>
          <a:prstGeom prst="rect">
            <a:avLst/>
          </a:prstGeom>
          <a:noFill/>
          <a:ln w="12700">
            <a:noFill/>
            <a:miter lim="800000"/>
            <a:headEnd/>
            <a:tailEnd/>
          </a:ln>
          <a:effectLst/>
        </p:spPr>
        <p:txBody>
          <a:bodyPr vert="horz" wrap="square" lIns="87312" tIns="44450" rIns="87312"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46138" rtl="0" eaLnBrk="0" fontAlgn="base" hangingPunct="0">
        <a:spcBef>
          <a:spcPct val="0"/>
        </a:spcBef>
        <a:spcAft>
          <a:spcPct val="0"/>
        </a:spcAft>
        <a:defRPr sz="3400">
          <a:solidFill>
            <a:schemeClr val="tx2"/>
          </a:solidFill>
          <a:latin typeface="+mj-lt"/>
          <a:ea typeface="+mj-ea"/>
          <a:cs typeface="+mj-cs"/>
        </a:defRPr>
      </a:lvl1pPr>
      <a:lvl2pPr algn="l" defTabSz="846138" rtl="0" eaLnBrk="0" fontAlgn="base" hangingPunct="0">
        <a:spcBef>
          <a:spcPct val="0"/>
        </a:spcBef>
        <a:spcAft>
          <a:spcPct val="0"/>
        </a:spcAft>
        <a:defRPr sz="3400">
          <a:solidFill>
            <a:schemeClr val="tx2"/>
          </a:solidFill>
          <a:latin typeface="Arial" charset="0"/>
        </a:defRPr>
      </a:lvl2pPr>
      <a:lvl3pPr algn="l" defTabSz="846138" rtl="0" eaLnBrk="0" fontAlgn="base" hangingPunct="0">
        <a:spcBef>
          <a:spcPct val="0"/>
        </a:spcBef>
        <a:spcAft>
          <a:spcPct val="0"/>
        </a:spcAft>
        <a:defRPr sz="3400">
          <a:solidFill>
            <a:schemeClr val="tx2"/>
          </a:solidFill>
          <a:latin typeface="Arial" charset="0"/>
        </a:defRPr>
      </a:lvl3pPr>
      <a:lvl4pPr algn="l" defTabSz="846138" rtl="0" eaLnBrk="0" fontAlgn="base" hangingPunct="0">
        <a:spcBef>
          <a:spcPct val="0"/>
        </a:spcBef>
        <a:spcAft>
          <a:spcPct val="0"/>
        </a:spcAft>
        <a:defRPr sz="3400">
          <a:solidFill>
            <a:schemeClr val="tx2"/>
          </a:solidFill>
          <a:latin typeface="Arial" charset="0"/>
        </a:defRPr>
      </a:lvl4pPr>
      <a:lvl5pPr algn="l" defTabSz="846138" rtl="0" eaLnBrk="0" fontAlgn="base" hangingPunct="0">
        <a:spcBef>
          <a:spcPct val="0"/>
        </a:spcBef>
        <a:spcAft>
          <a:spcPct val="0"/>
        </a:spcAft>
        <a:defRPr sz="3400">
          <a:solidFill>
            <a:schemeClr val="tx2"/>
          </a:solidFill>
          <a:latin typeface="Arial" charset="0"/>
        </a:defRPr>
      </a:lvl5pPr>
      <a:lvl6pPr marL="457200" algn="l" defTabSz="846138" rtl="0" eaLnBrk="0" fontAlgn="base" hangingPunct="0">
        <a:spcBef>
          <a:spcPct val="0"/>
        </a:spcBef>
        <a:spcAft>
          <a:spcPct val="0"/>
        </a:spcAft>
        <a:defRPr sz="3400">
          <a:solidFill>
            <a:schemeClr val="tx2"/>
          </a:solidFill>
          <a:latin typeface="Arial" charset="0"/>
        </a:defRPr>
      </a:lvl6pPr>
      <a:lvl7pPr marL="914400" algn="l" defTabSz="846138" rtl="0" eaLnBrk="0" fontAlgn="base" hangingPunct="0">
        <a:spcBef>
          <a:spcPct val="0"/>
        </a:spcBef>
        <a:spcAft>
          <a:spcPct val="0"/>
        </a:spcAft>
        <a:defRPr sz="3400">
          <a:solidFill>
            <a:schemeClr val="tx2"/>
          </a:solidFill>
          <a:latin typeface="Arial" charset="0"/>
        </a:defRPr>
      </a:lvl7pPr>
      <a:lvl8pPr marL="1371600" algn="l" defTabSz="846138" rtl="0" eaLnBrk="0" fontAlgn="base" hangingPunct="0">
        <a:spcBef>
          <a:spcPct val="0"/>
        </a:spcBef>
        <a:spcAft>
          <a:spcPct val="0"/>
        </a:spcAft>
        <a:defRPr sz="3400">
          <a:solidFill>
            <a:schemeClr val="tx2"/>
          </a:solidFill>
          <a:latin typeface="Arial" charset="0"/>
        </a:defRPr>
      </a:lvl8pPr>
      <a:lvl9pPr marL="1828800" algn="l" defTabSz="846138" rtl="0" eaLnBrk="0" fontAlgn="base" hangingPunct="0">
        <a:spcBef>
          <a:spcPct val="0"/>
        </a:spcBef>
        <a:spcAft>
          <a:spcPct val="0"/>
        </a:spcAft>
        <a:defRPr sz="3400">
          <a:solidFill>
            <a:schemeClr val="tx2"/>
          </a:solidFill>
          <a:latin typeface="Arial" charset="0"/>
        </a:defRPr>
      </a:lvl9pPr>
    </p:titleStyle>
    <p:bodyStyle>
      <a:lvl1pPr marL="317500" indent="-317500" algn="l" defTabSz="846138" rtl="0" eaLnBrk="0" fontAlgn="base" hangingPunct="0">
        <a:spcBef>
          <a:spcPct val="20000"/>
        </a:spcBef>
        <a:spcAft>
          <a:spcPct val="0"/>
        </a:spcAft>
        <a:buClr>
          <a:schemeClr val="accent2"/>
        </a:buClr>
        <a:buFont typeface="Wingdings" pitchFamily="2" charset="2"/>
        <a:buChar char="§"/>
        <a:defRPr sz="3000">
          <a:solidFill>
            <a:schemeClr val="tx1"/>
          </a:solidFill>
          <a:effectLst>
            <a:outerShdw blurRad="38100" dist="38100" dir="2700000" algn="tl">
              <a:srgbClr val="000000"/>
            </a:outerShdw>
          </a:effectLst>
          <a:latin typeface="+mn-lt"/>
          <a:ea typeface="+mn-ea"/>
          <a:cs typeface="+mn-cs"/>
        </a:defRPr>
      </a:lvl1pPr>
      <a:lvl2pPr marL="690563" indent="-258763" algn="l" defTabSz="846138" rtl="0" eaLnBrk="0" fontAlgn="base" hangingPunct="0">
        <a:spcBef>
          <a:spcPct val="20000"/>
        </a:spcBef>
        <a:spcAft>
          <a:spcPct val="0"/>
        </a:spcAft>
        <a:buClr>
          <a:schemeClr val="tx1"/>
        </a:buClr>
        <a:buSzPct val="100000"/>
        <a:buChar char="–"/>
        <a:defRPr sz="2600">
          <a:solidFill>
            <a:schemeClr val="tx1"/>
          </a:solidFill>
          <a:effectLst>
            <a:outerShdw blurRad="38100" dist="38100" dir="2700000" algn="tl">
              <a:srgbClr val="000000"/>
            </a:outerShdw>
          </a:effectLst>
          <a:latin typeface="+mn-lt"/>
        </a:defRPr>
      </a:lvl2pPr>
      <a:lvl3pPr marL="1060450" indent="-214313" algn="l" defTabSz="846138" rtl="0" eaLnBrk="0" fontAlgn="base" hangingPunct="0">
        <a:spcBef>
          <a:spcPct val="20000"/>
        </a:spcBef>
        <a:spcAft>
          <a:spcPct val="0"/>
        </a:spcAft>
        <a:buClr>
          <a:schemeClr val="tx1"/>
        </a:buClr>
        <a:buSzPct val="100000"/>
        <a:buChar char="»"/>
        <a:defRPr sz="2300">
          <a:solidFill>
            <a:schemeClr val="tx1"/>
          </a:solidFill>
          <a:effectLst>
            <a:outerShdw blurRad="38100" dist="38100" dir="2700000" algn="tl">
              <a:srgbClr val="000000"/>
            </a:outerShdw>
          </a:effectLst>
          <a:latin typeface="+mn-lt"/>
        </a:defRPr>
      </a:lvl3pPr>
      <a:lvl4pPr marL="1484313" indent="-212725" algn="l" defTabSz="846138" rtl="0" eaLnBrk="0" fontAlgn="base" hangingPunct="0">
        <a:spcBef>
          <a:spcPct val="20000"/>
        </a:spcBef>
        <a:spcAft>
          <a:spcPct val="0"/>
        </a:spcAft>
        <a:buClr>
          <a:schemeClr val="accent2"/>
        </a:buClr>
        <a:buFont typeface="Wingdings" pitchFamily="2" charset="2"/>
        <a:buChar char="§"/>
        <a:defRPr sz="1900">
          <a:solidFill>
            <a:schemeClr val="tx1"/>
          </a:solidFill>
          <a:effectLst>
            <a:outerShdw blurRad="38100" dist="38100" dir="2700000" algn="tl">
              <a:srgbClr val="000000"/>
            </a:outerShdw>
          </a:effectLst>
          <a:latin typeface="+mn-lt"/>
        </a:defRPr>
      </a:lvl4pPr>
      <a:lvl5pPr marL="19081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5pPr>
      <a:lvl6pPr marL="23653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6pPr>
      <a:lvl7pPr marL="28225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7pPr>
      <a:lvl8pPr marL="32797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8pPr>
      <a:lvl9pPr marL="37369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2163" name="Rectangle 3"/>
          <p:cNvSpPr>
            <a:spLocks noChangeArrowheads="1"/>
          </p:cNvSpPr>
          <p:nvPr/>
        </p:nvSpPr>
        <p:spPr bwMode="auto">
          <a:xfrm>
            <a:off x="1585119" y="1827212"/>
            <a:ext cx="5927725" cy="1676400"/>
          </a:xfrm>
          <a:prstGeom prst="rect">
            <a:avLst/>
          </a:prstGeom>
          <a:noFill/>
          <a:ln w="12700">
            <a:noFill/>
            <a:miter lim="800000"/>
            <a:headEnd/>
            <a:tailEnd/>
          </a:ln>
          <a:effectLst/>
        </p:spPr>
        <p:txBody>
          <a:bodyPr lIns="87312" tIns="44450" rIns="87312" bIns="44450"/>
          <a:lstStyle/>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Michael S. Beauchamp, Ph.D.</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Assistant Professor</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Department of Neurobiology and Anatomy</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University of Texas Health Science Center at Houston</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Houston, TX</a:t>
            </a:r>
          </a:p>
          <a:p>
            <a:pPr marL="317500" indent="-317500" defTabSz="846138">
              <a:lnSpc>
                <a:spcPct val="80000"/>
              </a:lnSpc>
              <a:spcBef>
                <a:spcPct val="20000"/>
              </a:spcBef>
              <a:buClr>
                <a:schemeClr val="accent2"/>
              </a:buClr>
              <a:buFont typeface="Wingdings" pitchFamily="2" charset="2"/>
              <a:buNone/>
              <a:defRPr/>
            </a:pPr>
            <a:endParaRPr lang="en-US" sz="2100" dirty="0">
              <a:effectLst>
                <a:outerShdw blurRad="38100" dist="38100" dir="2700000" algn="tl">
                  <a:srgbClr val="000000"/>
                </a:outerShdw>
              </a:effectLst>
              <a:latin typeface="Arial" charset="0"/>
            </a:endParaRPr>
          </a:p>
          <a:p>
            <a:pPr marL="317500" indent="-317500" defTabSz="846138">
              <a:lnSpc>
                <a:spcPct val="80000"/>
              </a:lnSpc>
              <a:spcBef>
                <a:spcPct val="20000"/>
              </a:spcBef>
              <a:buClr>
                <a:schemeClr val="accent2"/>
              </a:buClr>
              <a:buFont typeface="Wingdings" pitchFamily="2" charset="2"/>
              <a:buNone/>
              <a:defRPr/>
            </a:pPr>
            <a:endParaRPr lang="en-US" sz="2100" dirty="0">
              <a:effectLst>
                <a:outerShdw blurRad="38100" dist="38100" dir="2700000" algn="tl">
                  <a:srgbClr val="000000"/>
                </a:outerShdw>
              </a:effectLst>
              <a:latin typeface="Arial" charset="0"/>
            </a:endParaRPr>
          </a:p>
        </p:txBody>
      </p:sp>
      <p:pic>
        <p:nvPicPr>
          <p:cNvPr id="2052" name="Picture 4" descr="utmsh_logo_centered"/>
          <p:cNvPicPr>
            <a:picLocks noChangeAspect="1" noChangeArrowheads="1"/>
          </p:cNvPicPr>
          <p:nvPr/>
        </p:nvPicPr>
        <p:blipFill>
          <a:blip r:embed="rId3" cstate="print"/>
          <a:srcRect l="37950" t="12962" r="38374" b="52245"/>
          <a:stretch>
            <a:fillRect/>
          </a:stretch>
        </p:blipFill>
        <p:spPr bwMode="auto">
          <a:xfrm>
            <a:off x="289719" y="2208212"/>
            <a:ext cx="1188068" cy="1049955"/>
          </a:xfrm>
          <a:prstGeom prst="rect">
            <a:avLst/>
          </a:prstGeom>
          <a:noFill/>
          <a:ln w="9525">
            <a:noFill/>
            <a:miter lim="800000"/>
            <a:headEnd/>
            <a:tailEnd/>
          </a:ln>
        </p:spPr>
      </p:pic>
      <p:sp>
        <p:nvSpPr>
          <p:cNvPr id="2012165" name="Rectangle 5"/>
          <p:cNvSpPr>
            <a:spLocks noChangeArrowheads="1"/>
          </p:cNvSpPr>
          <p:nvPr/>
        </p:nvSpPr>
        <p:spPr bwMode="auto">
          <a:xfrm>
            <a:off x="289719" y="3884612"/>
            <a:ext cx="6096000" cy="437043"/>
          </a:xfrm>
          <a:prstGeom prst="rect">
            <a:avLst/>
          </a:prstGeom>
          <a:noFill/>
          <a:ln w="12700">
            <a:noFill/>
            <a:miter lim="800000"/>
            <a:headEnd/>
            <a:tailEnd/>
          </a:ln>
          <a:effectLst/>
        </p:spPr>
        <p:txBody>
          <a:bodyPr wrap="square">
            <a:spAutoFit/>
          </a:bodyPr>
          <a:lstStyle/>
          <a:p>
            <a:pPr>
              <a:lnSpc>
                <a:spcPct val="80000"/>
              </a:lnSpc>
              <a:spcBef>
                <a:spcPct val="20000"/>
              </a:spcBef>
              <a:buClr>
                <a:schemeClr val="accent2"/>
              </a:buClr>
              <a:buFont typeface="Wingdings" pitchFamily="2" charset="2"/>
              <a:buNone/>
              <a:defRPr/>
            </a:pPr>
            <a:r>
              <a:rPr lang="en-US" sz="2800" b="1" dirty="0">
                <a:effectLst>
                  <a:outerShdw blurRad="38100" dist="38100" dir="2700000" algn="tl">
                    <a:srgbClr val="000000"/>
                  </a:outerShdw>
                </a:effectLst>
              </a:rPr>
              <a:t>Michael.S.Beauchamp@uth.tmc.edu</a:t>
            </a:r>
          </a:p>
        </p:txBody>
      </p:sp>
      <p:sp>
        <p:nvSpPr>
          <p:cNvPr id="2054" name="Rectangle 6"/>
          <p:cNvSpPr>
            <a:spLocks noGrp="1" noChangeArrowheads="1"/>
          </p:cNvSpPr>
          <p:nvPr>
            <p:ph type="title"/>
          </p:nvPr>
        </p:nvSpPr>
        <p:spPr>
          <a:xfrm>
            <a:off x="366713" y="614362"/>
            <a:ext cx="9509125" cy="1060450"/>
          </a:xfrm>
          <a:noFill/>
        </p:spPr>
        <p:txBody>
          <a:bodyPr/>
          <a:lstStyle/>
          <a:p>
            <a:r>
              <a:rPr lang="en-US" dirty="0" smtClean="0"/>
              <a:t>Motor Control: Lecture 1</a:t>
            </a:r>
            <a:endParaRPr lang="en-US" dirty="0"/>
          </a:p>
        </p:txBody>
      </p:sp>
      <p:pic>
        <p:nvPicPr>
          <p:cNvPr id="2055" name="Picture 7" descr="utmsh_logo_centered"/>
          <p:cNvPicPr>
            <a:picLocks noChangeAspect="1" noChangeArrowheads="1"/>
          </p:cNvPicPr>
          <p:nvPr/>
        </p:nvPicPr>
        <p:blipFill>
          <a:blip r:embed="rId4" cstate="print"/>
          <a:srcRect l="7573" t="48091" r="7736" b="24164"/>
          <a:stretch>
            <a:fillRect/>
          </a:stretch>
        </p:blipFill>
        <p:spPr bwMode="auto">
          <a:xfrm>
            <a:off x="289719" y="1979612"/>
            <a:ext cx="1188068" cy="230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29195" y="372357"/>
            <a:ext cx="9217449" cy="4216539"/>
          </a:xfrm>
          <a:prstGeom prst="rect">
            <a:avLst/>
          </a:prstGeom>
          <a:noFill/>
          <a:ln w="9525">
            <a:noFill/>
            <a:miter lim="800000"/>
            <a:headEnd/>
            <a:tailEnd/>
          </a:ln>
        </p:spPr>
        <p:txBody>
          <a:bodyPr>
            <a:spAutoFit/>
          </a:bodyPr>
          <a:lstStyle/>
          <a:p>
            <a:r>
              <a:rPr lang="en-US" sz="3600" b="1" dirty="0" smtClean="0">
                <a:solidFill>
                  <a:srgbClr val="FFFF66"/>
                </a:solidFill>
                <a:latin typeface="Helvetica (PCL6)" pitchFamily="34" charset="0"/>
              </a:rPr>
              <a:t>The Man Who Lost His Body</a:t>
            </a:r>
            <a:endParaRPr lang="en-US" sz="3600" b="1" dirty="0">
              <a:latin typeface="Helvetica (PCL6)" pitchFamily="34" charset="0"/>
            </a:endParaRPr>
          </a:p>
          <a:p>
            <a:r>
              <a:rPr lang="en-US" sz="3600" b="1" dirty="0">
                <a:latin typeface="Helvetica (PCL6)" pitchFamily="34" charset="0"/>
              </a:rPr>
              <a:t> </a:t>
            </a:r>
          </a:p>
          <a:p>
            <a:r>
              <a:rPr lang="en-US" sz="2000" b="1" dirty="0" smtClean="0">
                <a:latin typeface="+mj-lt"/>
              </a:rPr>
              <a:t>1998 BBC documentary</a:t>
            </a:r>
          </a:p>
          <a:p>
            <a:r>
              <a:rPr lang="en-US" sz="2000" b="1" dirty="0" smtClean="0">
                <a:latin typeface="+mj-lt"/>
              </a:rPr>
              <a:t>Ian Waterman, age 19 </a:t>
            </a:r>
            <a:endParaRPr lang="en-US" sz="2000" b="1" dirty="0">
              <a:latin typeface="+mj-lt"/>
            </a:endParaRPr>
          </a:p>
          <a:p>
            <a:pPr lvl="1">
              <a:buFontTx/>
              <a:buChar char="•"/>
            </a:pPr>
            <a:r>
              <a:rPr lang="en-US" sz="2000" b="1" dirty="0">
                <a:latin typeface="+mj-lt"/>
              </a:rPr>
              <a:t> Lost all somatosensory and proprioceptive input</a:t>
            </a:r>
          </a:p>
          <a:p>
            <a:pPr lvl="1">
              <a:buFontTx/>
              <a:buChar char="•"/>
            </a:pPr>
            <a:r>
              <a:rPr lang="en-US" sz="2000" b="1" dirty="0">
                <a:latin typeface="+mj-lt"/>
              </a:rPr>
              <a:t> Initially unable to make any coordinated movement</a:t>
            </a:r>
          </a:p>
          <a:p>
            <a:pPr lvl="1">
              <a:buFontTx/>
              <a:buChar char="•"/>
            </a:pPr>
            <a:r>
              <a:rPr lang="en-US" sz="2000" b="1" dirty="0">
                <a:latin typeface="+mj-lt"/>
              </a:rPr>
              <a:t> After years of practice he trained himself to make movement under visual guidance</a:t>
            </a:r>
          </a:p>
          <a:p>
            <a:pPr lvl="1">
              <a:buFontTx/>
              <a:buChar char="•"/>
            </a:pPr>
            <a:r>
              <a:rPr lang="en-US" sz="2000" b="1" dirty="0">
                <a:latin typeface="+mj-lt"/>
              </a:rPr>
              <a:t> Requires total concentration to move and even maintain posture</a:t>
            </a:r>
          </a:p>
          <a:p>
            <a:pPr lvl="1">
              <a:buFontTx/>
              <a:buChar char="•"/>
            </a:pPr>
            <a:r>
              <a:rPr lang="en-US" sz="2000" b="1" dirty="0">
                <a:latin typeface="+mj-lt"/>
              </a:rPr>
              <a:t> Collapses to ground when lights unexpectedly go out</a:t>
            </a:r>
          </a:p>
          <a:p>
            <a:pPr lvl="1"/>
            <a:endParaRPr lang="en-US" sz="2000" b="1" dirty="0">
              <a:latin typeface="+mj-lt"/>
            </a:endParaRPr>
          </a:p>
          <a:p>
            <a:pPr lvl="1"/>
            <a:endParaRPr lang="en-US" b="1" dirty="0">
              <a:latin typeface="Helvetica (PCL6)"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053"/>
          <p:cNvSpPr txBox="1">
            <a:spLocks noChangeArrowheads="1"/>
          </p:cNvSpPr>
          <p:nvPr/>
        </p:nvSpPr>
        <p:spPr bwMode="auto">
          <a:xfrm>
            <a:off x="551915" y="148944"/>
            <a:ext cx="8547404" cy="954107"/>
          </a:xfrm>
          <a:prstGeom prst="rect">
            <a:avLst/>
          </a:prstGeom>
          <a:noFill/>
          <a:ln w="9525">
            <a:noFill/>
            <a:miter lim="800000"/>
            <a:headEnd/>
            <a:tailEnd/>
          </a:ln>
        </p:spPr>
        <p:txBody>
          <a:bodyPr wrap="none">
            <a:spAutoFit/>
          </a:bodyPr>
          <a:lstStyle/>
          <a:p>
            <a:pPr algn="ctr"/>
            <a:r>
              <a:rPr lang="en-US" sz="2800" b="1"/>
              <a:t>Hierarchical Organization and Functional Segregation</a:t>
            </a:r>
          </a:p>
          <a:p>
            <a:pPr algn="ctr"/>
            <a:r>
              <a:rPr lang="en-US" sz="2800" b="1"/>
              <a:t>of Central Motor Structures</a:t>
            </a:r>
          </a:p>
        </p:txBody>
      </p:sp>
      <p:sp>
        <p:nvSpPr>
          <p:cNvPr id="6149" name="Text Box 2056"/>
          <p:cNvSpPr txBox="1">
            <a:spLocks noChangeArrowheads="1"/>
          </p:cNvSpPr>
          <p:nvPr/>
        </p:nvSpPr>
        <p:spPr bwMode="auto">
          <a:xfrm>
            <a:off x="822988" y="1340486"/>
            <a:ext cx="4278158" cy="448070"/>
          </a:xfrm>
          <a:prstGeom prst="rect">
            <a:avLst/>
          </a:prstGeom>
          <a:noFill/>
          <a:ln w="38100">
            <a:solidFill>
              <a:schemeClr val="tx1"/>
            </a:solidFill>
            <a:miter lim="800000"/>
            <a:headEnd/>
            <a:tailEnd/>
          </a:ln>
        </p:spPr>
        <p:txBody>
          <a:bodyPr/>
          <a:lstStyle/>
          <a:p>
            <a:pPr algn="ctr"/>
            <a:r>
              <a:rPr lang="en-US" sz="1600">
                <a:latin typeface="Arial" charset="0"/>
              </a:rPr>
              <a:t>Level 4: Association Cortex</a:t>
            </a:r>
            <a:endParaRPr lang="en-US"/>
          </a:p>
        </p:txBody>
      </p:sp>
      <p:sp>
        <p:nvSpPr>
          <p:cNvPr id="6150" name="Text Box 2057"/>
          <p:cNvSpPr txBox="1">
            <a:spLocks noChangeArrowheads="1"/>
          </p:cNvSpPr>
          <p:nvPr/>
        </p:nvSpPr>
        <p:spPr bwMode="auto">
          <a:xfrm>
            <a:off x="1810572" y="3798042"/>
            <a:ext cx="2715170" cy="1228157"/>
          </a:xfrm>
          <a:prstGeom prst="rect">
            <a:avLst/>
          </a:prstGeom>
          <a:noFill/>
          <a:ln w="38100">
            <a:solidFill>
              <a:schemeClr val="tx1"/>
            </a:solidFill>
            <a:miter lim="800000"/>
            <a:headEnd/>
            <a:tailEnd/>
          </a:ln>
        </p:spPr>
        <p:txBody>
          <a:bodyPr/>
          <a:lstStyle/>
          <a:p>
            <a:pPr algn="ctr"/>
            <a:r>
              <a:rPr lang="en-US" sz="1600">
                <a:latin typeface="Arial" charset="0"/>
              </a:rPr>
              <a:t>Level 2: Brain Stem</a:t>
            </a:r>
          </a:p>
          <a:p>
            <a:pPr algn="ctr"/>
            <a:r>
              <a:rPr lang="en-US" sz="1600">
                <a:latin typeface="Arial" charset="0"/>
              </a:rPr>
              <a:t> </a:t>
            </a:r>
          </a:p>
          <a:p>
            <a:pPr algn="ctr"/>
            <a:r>
              <a:rPr lang="en-US" sz="1200">
                <a:latin typeface="Arial" charset="0"/>
              </a:rPr>
              <a:t>(Red Nucleus, Reticular Formation, Vestibular Nuclei, Tectum, Pontine Nuclei, Inferior Olive)</a:t>
            </a:r>
            <a:endParaRPr lang="en-US"/>
          </a:p>
        </p:txBody>
      </p:sp>
      <p:sp>
        <p:nvSpPr>
          <p:cNvPr id="6151" name="Text Box 2058"/>
          <p:cNvSpPr txBox="1">
            <a:spLocks noChangeArrowheads="1"/>
          </p:cNvSpPr>
          <p:nvPr/>
        </p:nvSpPr>
        <p:spPr bwMode="auto">
          <a:xfrm>
            <a:off x="1317465" y="5585355"/>
            <a:ext cx="3702754" cy="449311"/>
          </a:xfrm>
          <a:prstGeom prst="rect">
            <a:avLst/>
          </a:prstGeom>
          <a:noFill/>
          <a:ln w="38100">
            <a:solidFill>
              <a:schemeClr val="tx1"/>
            </a:solidFill>
            <a:miter lim="800000"/>
            <a:headEnd/>
            <a:tailEnd/>
          </a:ln>
        </p:spPr>
        <p:txBody>
          <a:bodyPr/>
          <a:lstStyle/>
          <a:p>
            <a:pPr algn="ctr"/>
            <a:r>
              <a:rPr lang="en-US" sz="1600">
                <a:latin typeface="Arial" charset="0"/>
              </a:rPr>
              <a:t>Level 1: Spinal Cord</a:t>
            </a:r>
            <a:endParaRPr lang="en-US"/>
          </a:p>
        </p:txBody>
      </p:sp>
      <p:sp>
        <p:nvSpPr>
          <p:cNvPr id="6152" name="Text Box 2059"/>
          <p:cNvSpPr txBox="1">
            <a:spLocks noChangeArrowheads="1"/>
          </p:cNvSpPr>
          <p:nvPr/>
        </p:nvSpPr>
        <p:spPr bwMode="auto">
          <a:xfrm>
            <a:off x="822988" y="2122436"/>
            <a:ext cx="3621141" cy="445587"/>
          </a:xfrm>
          <a:prstGeom prst="rect">
            <a:avLst/>
          </a:prstGeom>
          <a:noFill/>
          <a:ln w="38100">
            <a:solidFill>
              <a:schemeClr val="tx1"/>
            </a:solidFill>
            <a:miter lim="800000"/>
            <a:headEnd/>
            <a:tailEnd/>
          </a:ln>
        </p:spPr>
        <p:txBody>
          <a:bodyPr/>
          <a:lstStyle/>
          <a:p>
            <a:pPr algn="ctr"/>
            <a:r>
              <a:rPr lang="en-US" sz="1600">
                <a:latin typeface="Arial" charset="0"/>
              </a:rPr>
              <a:t>Level 3: Motor Cortex</a:t>
            </a:r>
            <a:endParaRPr lang="en-US"/>
          </a:p>
        </p:txBody>
      </p:sp>
      <p:sp>
        <p:nvSpPr>
          <p:cNvPr id="6153" name="Line 2060"/>
          <p:cNvSpPr>
            <a:spLocks noChangeShapeType="1"/>
          </p:cNvSpPr>
          <p:nvPr/>
        </p:nvSpPr>
        <p:spPr bwMode="auto">
          <a:xfrm>
            <a:off x="1645974" y="2568643"/>
            <a:ext cx="1372" cy="3017332"/>
          </a:xfrm>
          <a:prstGeom prst="line">
            <a:avLst/>
          </a:prstGeom>
          <a:noFill/>
          <a:ln w="9525">
            <a:solidFill>
              <a:schemeClr val="tx1"/>
            </a:solidFill>
            <a:round/>
            <a:headEnd/>
            <a:tailEnd type="triangle" w="med" len="med"/>
          </a:ln>
        </p:spPr>
        <p:txBody>
          <a:bodyPr/>
          <a:lstStyle/>
          <a:p>
            <a:endParaRPr lang="en-US"/>
          </a:p>
        </p:txBody>
      </p:sp>
      <p:sp>
        <p:nvSpPr>
          <p:cNvPr id="6154" name="Line 2061"/>
          <p:cNvSpPr>
            <a:spLocks noChangeShapeType="1"/>
          </p:cNvSpPr>
          <p:nvPr/>
        </p:nvSpPr>
        <p:spPr bwMode="auto">
          <a:xfrm flipH="1">
            <a:off x="2962067" y="2568643"/>
            <a:ext cx="1372" cy="1228778"/>
          </a:xfrm>
          <a:prstGeom prst="line">
            <a:avLst/>
          </a:prstGeom>
          <a:noFill/>
          <a:ln w="9525">
            <a:solidFill>
              <a:schemeClr val="tx1"/>
            </a:solidFill>
            <a:round/>
            <a:headEnd/>
            <a:tailEnd type="triangle" w="med" len="med"/>
          </a:ln>
        </p:spPr>
        <p:txBody>
          <a:bodyPr/>
          <a:lstStyle/>
          <a:p>
            <a:endParaRPr lang="en-US"/>
          </a:p>
        </p:txBody>
      </p:sp>
      <p:sp>
        <p:nvSpPr>
          <p:cNvPr id="6155" name="Line 2062"/>
          <p:cNvSpPr>
            <a:spLocks noChangeShapeType="1"/>
          </p:cNvSpPr>
          <p:nvPr/>
        </p:nvSpPr>
        <p:spPr bwMode="auto">
          <a:xfrm flipH="1" flipV="1">
            <a:off x="2962067" y="5026199"/>
            <a:ext cx="1372" cy="559156"/>
          </a:xfrm>
          <a:prstGeom prst="line">
            <a:avLst/>
          </a:prstGeom>
          <a:noFill/>
          <a:ln w="9525">
            <a:solidFill>
              <a:schemeClr val="tx1"/>
            </a:solidFill>
            <a:round/>
            <a:headEnd/>
            <a:tailEnd type="triangle" w="med" len="med"/>
          </a:ln>
        </p:spPr>
        <p:txBody>
          <a:bodyPr/>
          <a:lstStyle/>
          <a:p>
            <a:endParaRPr lang="en-US"/>
          </a:p>
        </p:txBody>
      </p:sp>
      <p:sp>
        <p:nvSpPr>
          <p:cNvPr id="6156" name="Line 2063"/>
          <p:cNvSpPr>
            <a:spLocks noChangeShapeType="1"/>
          </p:cNvSpPr>
          <p:nvPr/>
        </p:nvSpPr>
        <p:spPr bwMode="auto">
          <a:xfrm>
            <a:off x="3456545" y="5026199"/>
            <a:ext cx="1372" cy="559156"/>
          </a:xfrm>
          <a:prstGeom prst="line">
            <a:avLst/>
          </a:prstGeom>
          <a:noFill/>
          <a:ln w="9525">
            <a:solidFill>
              <a:schemeClr val="tx1"/>
            </a:solidFill>
            <a:round/>
            <a:headEnd/>
            <a:tailEnd type="triangle" w="med" len="med"/>
          </a:ln>
        </p:spPr>
        <p:txBody>
          <a:bodyPr/>
          <a:lstStyle/>
          <a:p>
            <a:endParaRPr lang="en-US"/>
          </a:p>
        </p:txBody>
      </p:sp>
      <p:sp>
        <p:nvSpPr>
          <p:cNvPr id="6157" name="Line 2064"/>
          <p:cNvSpPr>
            <a:spLocks noChangeShapeType="1"/>
          </p:cNvSpPr>
          <p:nvPr/>
        </p:nvSpPr>
        <p:spPr bwMode="auto">
          <a:xfrm>
            <a:off x="4114934" y="3574628"/>
            <a:ext cx="1234480" cy="1241"/>
          </a:xfrm>
          <a:prstGeom prst="line">
            <a:avLst/>
          </a:prstGeom>
          <a:noFill/>
          <a:ln w="9525">
            <a:solidFill>
              <a:schemeClr val="tx1"/>
            </a:solidFill>
            <a:round/>
            <a:headEnd/>
            <a:tailEnd/>
          </a:ln>
        </p:spPr>
        <p:txBody>
          <a:bodyPr/>
          <a:lstStyle/>
          <a:p>
            <a:endParaRPr lang="en-US"/>
          </a:p>
        </p:txBody>
      </p:sp>
      <p:sp>
        <p:nvSpPr>
          <p:cNvPr id="6158" name="Line 2065"/>
          <p:cNvSpPr>
            <a:spLocks noChangeShapeType="1"/>
          </p:cNvSpPr>
          <p:nvPr/>
        </p:nvSpPr>
        <p:spPr bwMode="auto">
          <a:xfrm flipH="1" flipV="1">
            <a:off x="4114934" y="2568643"/>
            <a:ext cx="1372" cy="1005984"/>
          </a:xfrm>
          <a:prstGeom prst="line">
            <a:avLst/>
          </a:prstGeom>
          <a:noFill/>
          <a:ln w="9525">
            <a:solidFill>
              <a:schemeClr val="tx1"/>
            </a:solidFill>
            <a:round/>
            <a:headEnd/>
            <a:tailEnd type="triangle" w="med" len="med"/>
          </a:ln>
        </p:spPr>
        <p:txBody>
          <a:bodyPr/>
          <a:lstStyle/>
          <a:p>
            <a:endParaRPr lang="en-US"/>
          </a:p>
        </p:txBody>
      </p:sp>
      <p:sp>
        <p:nvSpPr>
          <p:cNvPr id="6159" name="Line 2066"/>
          <p:cNvSpPr>
            <a:spLocks noChangeShapeType="1"/>
          </p:cNvSpPr>
          <p:nvPr/>
        </p:nvSpPr>
        <p:spPr bwMode="auto">
          <a:xfrm>
            <a:off x="3950337" y="2568643"/>
            <a:ext cx="686" cy="1117691"/>
          </a:xfrm>
          <a:prstGeom prst="line">
            <a:avLst/>
          </a:prstGeom>
          <a:noFill/>
          <a:ln w="9525">
            <a:solidFill>
              <a:schemeClr val="tx1"/>
            </a:solidFill>
            <a:round/>
            <a:headEnd/>
            <a:tailEnd/>
          </a:ln>
        </p:spPr>
        <p:txBody>
          <a:bodyPr/>
          <a:lstStyle/>
          <a:p>
            <a:endParaRPr lang="en-US"/>
          </a:p>
        </p:txBody>
      </p:sp>
      <p:sp>
        <p:nvSpPr>
          <p:cNvPr id="6160" name="Line 2067"/>
          <p:cNvSpPr>
            <a:spLocks noChangeShapeType="1"/>
          </p:cNvSpPr>
          <p:nvPr/>
        </p:nvSpPr>
        <p:spPr bwMode="auto">
          <a:xfrm flipV="1">
            <a:off x="2963439" y="1787314"/>
            <a:ext cx="686" cy="335121"/>
          </a:xfrm>
          <a:prstGeom prst="line">
            <a:avLst/>
          </a:prstGeom>
          <a:noFill/>
          <a:ln w="9525">
            <a:solidFill>
              <a:schemeClr val="tx1"/>
            </a:solidFill>
            <a:round/>
            <a:headEnd/>
            <a:tailEnd type="triangle" w="med" len="med"/>
          </a:ln>
        </p:spPr>
        <p:txBody>
          <a:bodyPr/>
          <a:lstStyle/>
          <a:p>
            <a:endParaRPr lang="en-US"/>
          </a:p>
        </p:txBody>
      </p:sp>
      <p:sp>
        <p:nvSpPr>
          <p:cNvPr id="6161" name="Line 2068"/>
          <p:cNvSpPr>
            <a:spLocks noChangeShapeType="1"/>
          </p:cNvSpPr>
          <p:nvPr/>
        </p:nvSpPr>
        <p:spPr bwMode="auto">
          <a:xfrm>
            <a:off x="3456545" y="1787314"/>
            <a:ext cx="686" cy="335121"/>
          </a:xfrm>
          <a:prstGeom prst="line">
            <a:avLst/>
          </a:prstGeom>
          <a:noFill/>
          <a:ln w="9525">
            <a:solidFill>
              <a:schemeClr val="tx1"/>
            </a:solidFill>
            <a:round/>
            <a:headEnd/>
            <a:tailEnd type="triangle" w="med" len="med"/>
          </a:ln>
        </p:spPr>
        <p:txBody>
          <a:bodyPr/>
          <a:lstStyle/>
          <a:p>
            <a:endParaRPr lang="en-US"/>
          </a:p>
        </p:txBody>
      </p:sp>
      <p:sp>
        <p:nvSpPr>
          <p:cNvPr id="6162" name="Line 2069"/>
          <p:cNvSpPr>
            <a:spLocks noChangeShapeType="1"/>
          </p:cNvSpPr>
          <p:nvPr/>
        </p:nvSpPr>
        <p:spPr bwMode="auto">
          <a:xfrm flipV="1">
            <a:off x="5267115" y="2792678"/>
            <a:ext cx="1069882" cy="621"/>
          </a:xfrm>
          <a:prstGeom prst="line">
            <a:avLst/>
          </a:prstGeom>
          <a:noFill/>
          <a:ln w="9525">
            <a:solidFill>
              <a:schemeClr val="tx1"/>
            </a:solidFill>
            <a:round/>
            <a:headEnd/>
            <a:tailEnd/>
          </a:ln>
        </p:spPr>
        <p:txBody>
          <a:bodyPr/>
          <a:lstStyle/>
          <a:p>
            <a:endParaRPr lang="en-US"/>
          </a:p>
        </p:txBody>
      </p:sp>
      <p:sp>
        <p:nvSpPr>
          <p:cNvPr id="6163" name="Freeform 2070"/>
          <p:cNvSpPr>
            <a:spLocks/>
          </p:cNvSpPr>
          <p:nvPr/>
        </p:nvSpPr>
        <p:spPr bwMode="auto">
          <a:xfrm>
            <a:off x="4691024" y="2680971"/>
            <a:ext cx="576091" cy="111707"/>
          </a:xfrm>
          <a:custGeom>
            <a:avLst/>
            <a:gdLst>
              <a:gd name="T0" fmla="*/ 0 w 480"/>
              <a:gd name="T1" fmla="*/ 180 h 180"/>
              <a:gd name="T2" fmla="*/ 420 w 480"/>
              <a:gd name="T3" fmla="*/ 0 h 180"/>
              <a:gd name="T4" fmla="*/ 840 w 480"/>
              <a:gd name="T5" fmla="*/ 180 h 180"/>
              <a:gd name="T6" fmla="*/ 0 60000 65536"/>
              <a:gd name="T7" fmla="*/ 0 60000 65536"/>
              <a:gd name="T8" fmla="*/ 0 60000 65536"/>
              <a:gd name="T9" fmla="*/ 0 w 480"/>
              <a:gd name="T10" fmla="*/ 0 h 180"/>
              <a:gd name="T11" fmla="*/ 480 w 480"/>
              <a:gd name="T12" fmla="*/ 180 h 180"/>
            </a:gdLst>
            <a:ahLst/>
            <a:cxnLst>
              <a:cxn ang="T6">
                <a:pos x="T0" y="T1"/>
              </a:cxn>
              <a:cxn ang="T7">
                <a:pos x="T2" y="T3"/>
              </a:cxn>
              <a:cxn ang="T8">
                <a:pos x="T4" y="T5"/>
              </a:cxn>
            </a:cxnLst>
            <a:rect l="T9" t="T10" r="T11" b="T12"/>
            <a:pathLst>
              <a:path w="480" h="180">
                <a:moveTo>
                  <a:pt x="0" y="180"/>
                </a:moveTo>
                <a:cubicBezTo>
                  <a:pt x="80" y="90"/>
                  <a:pt x="160" y="0"/>
                  <a:pt x="240" y="0"/>
                </a:cubicBezTo>
                <a:cubicBezTo>
                  <a:pt x="320" y="0"/>
                  <a:pt x="440" y="150"/>
                  <a:pt x="480" y="180"/>
                </a:cubicBezTo>
              </a:path>
            </a:pathLst>
          </a:custGeom>
          <a:noFill/>
          <a:ln w="9525">
            <a:solidFill>
              <a:schemeClr val="tx1"/>
            </a:solidFill>
            <a:round/>
            <a:headEnd/>
            <a:tailEnd/>
          </a:ln>
        </p:spPr>
        <p:txBody>
          <a:bodyPr/>
          <a:lstStyle/>
          <a:p>
            <a:endParaRPr lang="en-US"/>
          </a:p>
        </p:txBody>
      </p:sp>
      <p:sp>
        <p:nvSpPr>
          <p:cNvPr id="6164" name="Line 2071"/>
          <p:cNvSpPr>
            <a:spLocks noChangeShapeType="1"/>
          </p:cNvSpPr>
          <p:nvPr/>
        </p:nvSpPr>
        <p:spPr bwMode="auto">
          <a:xfrm>
            <a:off x="3539529" y="2792678"/>
            <a:ext cx="245524" cy="621"/>
          </a:xfrm>
          <a:prstGeom prst="line">
            <a:avLst/>
          </a:prstGeom>
          <a:noFill/>
          <a:ln w="9525">
            <a:solidFill>
              <a:schemeClr val="tx1"/>
            </a:solidFill>
            <a:round/>
            <a:headEnd/>
            <a:tailEnd/>
          </a:ln>
        </p:spPr>
        <p:txBody>
          <a:bodyPr/>
          <a:lstStyle/>
          <a:p>
            <a:endParaRPr lang="en-US"/>
          </a:p>
        </p:txBody>
      </p:sp>
      <p:sp>
        <p:nvSpPr>
          <p:cNvPr id="6165" name="Line 2072"/>
          <p:cNvSpPr>
            <a:spLocks noChangeShapeType="1"/>
          </p:cNvSpPr>
          <p:nvPr/>
        </p:nvSpPr>
        <p:spPr bwMode="auto">
          <a:xfrm flipH="1">
            <a:off x="3539529" y="2792678"/>
            <a:ext cx="686" cy="1004743"/>
          </a:xfrm>
          <a:prstGeom prst="line">
            <a:avLst/>
          </a:prstGeom>
          <a:noFill/>
          <a:ln w="9525">
            <a:solidFill>
              <a:schemeClr val="tx1"/>
            </a:solidFill>
            <a:round/>
            <a:headEnd/>
            <a:tailEnd type="triangle" w="med" len="med"/>
          </a:ln>
        </p:spPr>
        <p:txBody>
          <a:bodyPr/>
          <a:lstStyle/>
          <a:p>
            <a:endParaRPr lang="en-US"/>
          </a:p>
        </p:txBody>
      </p:sp>
      <p:sp>
        <p:nvSpPr>
          <p:cNvPr id="6166" name="Freeform 2073"/>
          <p:cNvSpPr>
            <a:spLocks/>
          </p:cNvSpPr>
          <p:nvPr/>
        </p:nvSpPr>
        <p:spPr bwMode="auto">
          <a:xfrm>
            <a:off x="5020219" y="2234143"/>
            <a:ext cx="82984" cy="223414"/>
          </a:xfrm>
          <a:custGeom>
            <a:avLst/>
            <a:gdLst>
              <a:gd name="T0" fmla="*/ 0 w 240"/>
              <a:gd name="T1" fmla="*/ 0 h 360"/>
              <a:gd name="T2" fmla="*/ 121 w 240"/>
              <a:gd name="T3" fmla="*/ 180 h 360"/>
              <a:gd name="T4" fmla="*/ 0 w 240"/>
              <a:gd name="T5" fmla="*/ 360 h 360"/>
              <a:gd name="T6" fmla="*/ 0 60000 65536"/>
              <a:gd name="T7" fmla="*/ 0 60000 65536"/>
              <a:gd name="T8" fmla="*/ 0 60000 65536"/>
              <a:gd name="T9" fmla="*/ 0 w 240"/>
              <a:gd name="T10" fmla="*/ 0 h 360"/>
              <a:gd name="T11" fmla="*/ 240 w 240"/>
              <a:gd name="T12" fmla="*/ 360 h 360"/>
            </a:gdLst>
            <a:ahLst/>
            <a:cxnLst>
              <a:cxn ang="T6">
                <a:pos x="T0" y="T1"/>
              </a:cxn>
              <a:cxn ang="T7">
                <a:pos x="T2" y="T3"/>
              </a:cxn>
              <a:cxn ang="T8">
                <a:pos x="T4" y="T5"/>
              </a:cxn>
            </a:cxnLst>
            <a:rect l="T9" t="T10" r="T11" b="T12"/>
            <a:pathLst>
              <a:path w="240" h="360">
                <a:moveTo>
                  <a:pt x="0" y="0"/>
                </a:moveTo>
                <a:cubicBezTo>
                  <a:pt x="120" y="60"/>
                  <a:pt x="240" y="120"/>
                  <a:pt x="240" y="180"/>
                </a:cubicBezTo>
                <a:cubicBezTo>
                  <a:pt x="240" y="240"/>
                  <a:pt x="40" y="330"/>
                  <a:pt x="0" y="360"/>
                </a:cubicBezTo>
              </a:path>
            </a:pathLst>
          </a:custGeom>
          <a:noFill/>
          <a:ln w="9525">
            <a:solidFill>
              <a:schemeClr val="tx1"/>
            </a:solidFill>
            <a:round/>
            <a:headEnd/>
            <a:tailEnd/>
          </a:ln>
        </p:spPr>
        <p:txBody>
          <a:bodyPr/>
          <a:lstStyle/>
          <a:p>
            <a:endParaRPr lang="en-US"/>
          </a:p>
        </p:txBody>
      </p:sp>
      <p:sp>
        <p:nvSpPr>
          <p:cNvPr id="6167" name="Text Box 2074"/>
          <p:cNvSpPr txBox="1">
            <a:spLocks noChangeArrowheads="1"/>
          </p:cNvSpPr>
          <p:nvPr/>
        </p:nvSpPr>
        <p:spPr bwMode="auto">
          <a:xfrm>
            <a:off x="6336997" y="1563900"/>
            <a:ext cx="2798154" cy="1341106"/>
          </a:xfrm>
          <a:prstGeom prst="rect">
            <a:avLst/>
          </a:prstGeom>
          <a:noFill/>
          <a:ln w="38100">
            <a:solidFill>
              <a:schemeClr val="tx1"/>
            </a:solidFill>
            <a:miter lim="800000"/>
            <a:headEnd/>
            <a:tailEnd/>
          </a:ln>
        </p:spPr>
        <p:txBody>
          <a:bodyPr/>
          <a:lstStyle/>
          <a:p>
            <a:pPr algn="ctr"/>
            <a:r>
              <a:rPr lang="en-US" sz="1600" dirty="0">
                <a:latin typeface="Arial" charset="0"/>
              </a:rPr>
              <a:t>Side Loop 1:</a:t>
            </a:r>
          </a:p>
          <a:p>
            <a:pPr algn="ctr"/>
            <a:r>
              <a:rPr lang="en-US" sz="1600" dirty="0">
                <a:latin typeface="Arial" charset="0"/>
              </a:rPr>
              <a:t>Basal Ganglia</a:t>
            </a:r>
          </a:p>
          <a:p>
            <a:pPr algn="ctr"/>
            <a:endParaRPr lang="en-US" sz="1600" dirty="0">
              <a:latin typeface="Arial" charset="0"/>
            </a:endParaRPr>
          </a:p>
          <a:p>
            <a:pPr algn="ctr"/>
            <a:r>
              <a:rPr lang="en-US" sz="1200" dirty="0">
                <a:latin typeface="Arial" charset="0"/>
              </a:rPr>
              <a:t>(Caudate Nucleus, </a:t>
            </a:r>
            <a:r>
              <a:rPr lang="en-US" sz="1200" dirty="0" err="1">
                <a:latin typeface="Arial" charset="0"/>
              </a:rPr>
              <a:t>Putamen</a:t>
            </a:r>
            <a:r>
              <a:rPr lang="en-US" sz="1200" dirty="0">
                <a:latin typeface="Arial" charset="0"/>
              </a:rPr>
              <a:t>, </a:t>
            </a:r>
            <a:r>
              <a:rPr lang="en-US" sz="1200" dirty="0" err="1">
                <a:latin typeface="Arial" charset="0"/>
              </a:rPr>
              <a:t>Globus</a:t>
            </a:r>
            <a:r>
              <a:rPr lang="en-US" sz="1200" dirty="0">
                <a:latin typeface="Arial" charset="0"/>
              </a:rPr>
              <a:t> </a:t>
            </a:r>
            <a:r>
              <a:rPr lang="en-US" sz="1200" dirty="0" err="1">
                <a:latin typeface="Arial" charset="0"/>
              </a:rPr>
              <a:t>Pallidus</a:t>
            </a:r>
            <a:r>
              <a:rPr lang="en-US" sz="1200" dirty="0">
                <a:latin typeface="Arial" charset="0"/>
              </a:rPr>
              <a:t>, </a:t>
            </a:r>
            <a:r>
              <a:rPr lang="en-US" sz="1200" dirty="0" err="1">
                <a:latin typeface="Arial" charset="0"/>
              </a:rPr>
              <a:t>Substantia</a:t>
            </a:r>
            <a:r>
              <a:rPr lang="en-US" sz="1200" dirty="0">
                <a:latin typeface="Arial" charset="0"/>
              </a:rPr>
              <a:t> </a:t>
            </a:r>
            <a:r>
              <a:rPr lang="en-US" sz="1200" dirty="0" err="1">
                <a:latin typeface="Arial" charset="0"/>
              </a:rPr>
              <a:t>Nigra</a:t>
            </a:r>
            <a:r>
              <a:rPr lang="en-US" sz="1200" dirty="0">
                <a:latin typeface="Arial" charset="0"/>
              </a:rPr>
              <a:t>, </a:t>
            </a:r>
            <a:r>
              <a:rPr lang="en-US" sz="1200" dirty="0" err="1">
                <a:latin typeface="Arial" charset="0"/>
              </a:rPr>
              <a:t>Subthalamic</a:t>
            </a:r>
            <a:r>
              <a:rPr lang="en-US" sz="1200" dirty="0">
                <a:latin typeface="Arial" charset="0"/>
              </a:rPr>
              <a:t> Nucleus)</a:t>
            </a:r>
            <a:endParaRPr lang="en-US" dirty="0"/>
          </a:p>
        </p:txBody>
      </p:sp>
      <p:sp>
        <p:nvSpPr>
          <p:cNvPr id="6168" name="Text Box 2075"/>
          <p:cNvSpPr txBox="1">
            <a:spLocks noChangeArrowheads="1"/>
          </p:cNvSpPr>
          <p:nvPr/>
        </p:nvSpPr>
        <p:spPr bwMode="auto">
          <a:xfrm>
            <a:off x="5349414" y="3127799"/>
            <a:ext cx="1728272" cy="1004743"/>
          </a:xfrm>
          <a:prstGeom prst="rect">
            <a:avLst/>
          </a:prstGeom>
          <a:noFill/>
          <a:ln w="38100">
            <a:solidFill>
              <a:schemeClr val="tx1"/>
            </a:solidFill>
            <a:miter lim="800000"/>
            <a:headEnd/>
            <a:tailEnd/>
          </a:ln>
        </p:spPr>
        <p:txBody>
          <a:bodyPr/>
          <a:lstStyle/>
          <a:p>
            <a:pPr algn="ctr"/>
            <a:endParaRPr lang="en-US" sz="1600">
              <a:latin typeface="Arial" charset="0"/>
            </a:endParaRPr>
          </a:p>
          <a:p>
            <a:pPr algn="ctr"/>
            <a:r>
              <a:rPr lang="en-US" sz="1600">
                <a:latin typeface="Arial" charset="0"/>
              </a:rPr>
              <a:t>Thalamus</a:t>
            </a:r>
          </a:p>
          <a:p>
            <a:pPr algn="ctr"/>
            <a:endParaRPr lang="en-US" sz="1600">
              <a:latin typeface="Arial" charset="0"/>
            </a:endParaRPr>
          </a:p>
          <a:p>
            <a:pPr algn="ctr"/>
            <a:r>
              <a:rPr lang="en-US" sz="1200">
                <a:latin typeface="Arial" charset="0"/>
              </a:rPr>
              <a:t>(VA,VL,CM)</a:t>
            </a:r>
            <a:endParaRPr lang="en-US"/>
          </a:p>
        </p:txBody>
      </p:sp>
      <p:sp>
        <p:nvSpPr>
          <p:cNvPr id="6169" name="Text Box 2076"/>
          <p:cNvSpPr txBox="1">
            <a:spLocks noChangeArrowheads="1"/>
          </p:cNvSpPr>
          <p:nvPr/>
        </p:nvSpPr>
        <p:spPr bwMode="auto">
          <a:xfrm>
            <a:off x="6666192" y="4356577"/>
            <a:ext cx="2385975" cy="669622"/>
          </a:xfrm>
          <a:prstGeom prst="rect">
            <a:avLst/>
          </a:prstGeom>
          <a:noFill/>
          <a:ln w="38100">
            <a:solidFill>
              <a:schemeClr val="tx1"/>
            </a:solidFill>
            <a:miter lim="800000"/>
            <a:headEnd/>
            <a:tailEnd/>
          </a:ln>
        </p:spPr>
        <p:txBody>
          <a:bodyPr/>
          <a:lstStyle/>
          <a:p>
            <a:pPr algn="ctr"/>
            <a:r>
              <a:rPr lang="en-US" sz="1600">
                <a:latin typeface="Arial" charset="0"/>
              </a:rPr>
              <a:t>Side Loop 2: Cerebellum</a:t>
            </a:r>
            <a:endParaRPr lang="en-US"/>
          </a:p>
        </p:txBody>
      </p:sp>
      <p:sp>
        <p:nvSpPr>
          <p:cNvPr id="6170" name="Line 2077"/>
          <p:cNvSpPr>
            <a:spLocks noChangeShapeType="1"/>
          </p:cNvSpPr>
          <p:nvPr/>
        </p:nvSpPr>
        <p:spPr bwMode="auto">
          <a:xfrm>
            <a:off x="5102518" y="1674987"/>
            <a:ext cx="1234480" cy="621"/>
          </a:xfrm>
          <a:prstGeom prst="line">
            <a:avLst/>
          </a:prstGeom>
          <a:noFill/>
          <a:ln w="9525">
            <a:solidFill>
              <a:schemeClr val="tx1"/>
            </a:solidFill>
            <a:round/>
            <a:headEnd/>
            <a:tailEnd type="triangle" w="med" len="med"/>
          </a:ln>
        </p:spPr>
        <p:txBody>
          <a:bodyPr/>
          <a:lstStyle/>
          <a:p>
            <a:endParaRPr lang="en-US"/>
          </a:p>
        </p:txBody>
      </p:sp>
      <p:sp>
        <p:nvSpPr>
          <p:cNvPr id="6171" name="Line 2078"/>
          <p:cNvSpPr>
            <a:spLocks noChangeShapeType="1"/>
          </p:cNvSpPr>
          <p:nvPr/>
        </p:nvSpPr>
        <p:spPr bwMode="auto">
          <a:xfrm>
            <a:off x="4444128" y="2345850"/>
            <a:ext cx="1892869" cy="621"/>
          </a:xfrm>
          <a:prstGeom prst="line">
            <a:avLst/>
          </a:prstGeom>
          <a:noFill/>
          <a:ln w="9525">
            <a:solidFill>
              <a:schemeClr val="tx1"/>
            </a:solidFill>
            <a:round/>
            <a:headEnd/>
            <a:tailEnd type="triangle" w="med" len="med"/>
          </a:ln>
        </p:spPr>
        <p:txBody>
          <a:bodyPr/>
          <a:lstStyle/>
          <a:p>
            <a:endParaRPr lang="en-US"/>
          </a:p>
        </p:txBody>
      </p:sp>
      <p:sp>
        <p:nvSpPr>
          <p:cNvPr id="6172" name="Freeform 2079"/>
          <p:cNvSpPr>
            <a:spLocks/>
          </p:cNvSpPr>
          <p:nvPr/>
        </p:nvSpPr>
        <p:spPr bwMode="auto">
          <a:xfrm>
            <a:off x="4855622" y="2234143"/>
            <a:ext cx="80241" cy="223414"/>
          </a:xfrm>
          <a:custGeom>
            <a:avLst/>
            <a:gdLst>
              <a:gd name="T0" fmla="*/ 0 w 240"/>
              <a:gd name="T1" fmla="*/ 0 h 360"/>
              <a:gd name="T2" fmla="*/ 117 w 240"/>
              <a:gd name="T3" fmla="*/ 180 h 360"/>
              <a:gd name="T4" fmla="*/ 0 w 240"/>
              <a:gd name="T5" fmla="*/ 360 h 360"/>
              <a:gd name="T6" fmla="*/ 0 60000 65536"/>
              <a:gd name="T7" fmla="*/ 0 60000 65536"/>
              <a:gd name="T8" fmla="*/ 0 60000 65536"/>
              <a:gd name="T9" fmla="*/ 0 w 240"/>
              <a:gd name="T10" fmla="*/ 0 h 360"/>
              <a:gd name="T11" fmla="*/ 240 w 240"/>
              <a:gd name="T12" fmla="*/ 360 h 360"/>
            </a:gdLst>
            <a:ahLst/>
            <a:cxnLst>
              <a:cxn ang="T6">
                <a:pos x="T0" y="T1"/>
              </a:cxn>
              <a:cxn ang="T7">
                <a:pos x="T2" y="T3"/>
              </a:cxn>
              <a:cxn ang="T8">
                <a:pos x="T4" y="T5"/>
              </a:cxn>
            </a:cxnLst>
            <a:rect l="T9" t="T10" r="T11" b="T12"/>
            <a:pathLst>
              <a:path w="240" h="360">
                <a:moveTo>
                  <a:pt x="0" y="0"/>
                </a:moveTo>
                <a:cubicBezTo>
                  <a:pt x="120" y="60"/>
                  <a:pt x="240" y="120"/>
                  <a:pt x="240" y="180"/>
                </a:cubicBezTo>
                <a:cubicBezTo>
                  <a:pt x="240" y="240"/>
                  <a:pt x="40" y="330"/>
                  <a:pt x="0" y="360"/>
                </a:cubicBezTo>
              </a:path>
            </a:pathLst>
          </a:custGeom>
          <a:noFill/>
          <a:ln w="9525">
            <a:solidFill>
              <a:schemeClr val="tx1"/>
            </a:solidFill>
            <a:round/>
            <a:headEnd/>
            <a:tailEnd/>
          </a:ln>
        </p:spPr>
        <p:txBody>
          <a:bodyPr/>
          <a:lstStyle/>
          <a:p>
            <a:endParaRPr lang="en-US"/>
          </a:p>
        </p:txBody>
      </p:sp>
      <p:sp>
        <p:nvSpPr>
          <p:cNvPr id="6173" name="Line 2080"/>
          <p:cNvSpPr>
            <a:spLocks noChangeShapeType="1"/>
          </p:cNvSpPr>
          <p:nvPr/>
        </p:nvSpPr>
        <p:spPr bwMode="auto">
          <a:xfrm>
            <a:off x="5020219" y="2457557"/>
            <a:ext cx="686" cy="782570"/>
          </a:xfrm>
          <a:prstGeom prst="line">
            <a:avLst/>
          </a:prstGeom>
          <a:noFill/>
          <a:ln w="9525">
            <a:solidFill>
              <a:schemeClr val="tx1"/>
            </a:solidFill>
            <a:round/>
            <a:headEnd/>
            <a:tailEnd/>
          </a:ln>
        </p:spPr>
        <p:txBody>
          <a:bodyPr/>
          <a:lstStyle/>
          <a:p>
            <a:endParaRPr lang="en-US"/>
          </a:p>
        </p:txBody>
      </p:sp>
      <p:sp>
        <p:nvSpPr>
          <p:cNvPr id="6174" name="Line 2081"/>
          <p:cNvSpPr>
            <a:spLocks noChangeShapeType="1"/>
          </p:cNvSpPr>
          <p:nvPr/>
        </p:nvSpPr>
        <p:spPr bwMode="auto">
          <a:xfrm>
            <a:off x="4855622" y="2457557"/>
            <a:ext cx="686" cy="893657"/>
          </a:xfrm>
          <a:prstGeom prst="line">
            <a:avLst/>
          </a:prstGeom>
          <a:noFill/>
          <a:ln w="9525">
            <a:solidFill>
              <a:schemeClr val="tx1"/>
            </a:solidFill>
            <a:round/>
            <a:headEnd/>
            <a:tailEnd/>
          </a:ln>
        </p:spPr>
        <p:txBody>
          <a:bodyPr/>
          <a:lstStyle/>
          <a:p>
            <a:endParaRPr lang="en-US"/>
          </a:p>
        </p:txBody>
      </p:sp>
      <p:sp>
        <p:nvSpPr>
          <p:cNvPr id="6175" name="Line 2082"/>
          <p:cNvSpPr>
            <a:spLocks noChangeShapeType="1"/>
          </p:cNvSpPr>
          <p:nvPr/>
        </p:nvSpPr>
        <p:spPr bwMode="auto">
          <a:xfrm>
            <a:off x="4855622" y="1787314"/>
            <a:ext cx="686" cy="447449"/>
          </a:xfrm>
          <a:prstGeom prst="line">
            <a:avLst/>
          </a:prstGeom>
          <a:noFill/>
          <a:ln w="9525">
            <a:solidFill>
              <a:schemeClr val="tx1"/>
            </a:solidFill>
            <a:round/>
            <a:headEnd/>
            <a:tailEnd/>
          </a:ln>
        </p:spPr>
        <p:txBody>
          <a:bodyPr/>
          <a:lstStyle/>
          <a:p>
            <a:endParaRPr lang="en-US"/>
          </a:p>
        </p:txBody>
      </p:sp>
      <p:sp>
        <p:nvSpPr>
          <p:cNvPr id="6176" name="Line 2083"/>
          <p:cNvSpPr>
            <a:spLocks noChangeShapeType="1"/>
          </p:cNvSpPr>
          <p:nvPr/>
        </p:nvSpPr>
        <p:spPr bwMode="auto">
          <a:xfrm flipV="1">
            <a:off x="5020219" y="1787314"/>
            <a:ext cx="686" cy="446828"/>
          </a:xfrm>
          <a:prstGeom prst="line">
            <a:avLst/>
          </a:prstGeom>
          <a:noFill/>
          <a:ln w="9525">
            <a:solidFill>
              <a:schemeClr val="tx1"/>
            </a:solidFill>
            <a:round/>
            <a:headEnd/>
            <a:tailEnd type="triangle" w="med" len="med"/>
          </a:ln>
        </p:spPr>
        <p:txBody>
          <a:bodyPr/>
          <a:lstStyle/>
          <a:p>
            <a:endParaRPr lang="en-US"/>
          </a:p>
        </p:txBody>
      </p:sp>
      <p:sp>
        <p:nvSpPr>
          <p:cNvPr id="6177" name="Line 2084"/>
          <p:cNvSpPr>
            <a:spLocks noChangeShapeType="1"/>
          </p:cNvSpPr>
          <p:nvPr/>
        </p:nvSpPr>
        <p:spPr bwMode="auto">
          <a:xfrm>
            <a:off x="4855622" y="3351214"/>
            <a:ext cx="493792" cy="621"/>
          </a:xfrm>
          <a:prstGeom prst="line">
            <a:avLst/>
          </a:prstGeom>
          <a:noFill/>
          <a:ln w="9525">
            <a:solidFill>
              <a:schemeClr val="tx1"/>
            </a:solidFill>
            <a:round/>
            <a:headEnd/>
            <a:tailEnd type="triangle" w="med" len="med"/>
          </a:ln>
        </p:spPr>
        <p:txBody>
          <a:bodyPr/>
          <a:lstStyle/>
          <a:p>
            <a:endParaRPr lang="en-US"/>
          </a:p>
        </p:txBody>
      </p:sp>
      <p:sp>
        <p:nvSpPr>
          <p:cNvPr id="6178" name="Line 2085"/>
          <p:cNvSpPr>
            <a:spLocks noChangeShapeType="1"/>
          </p:cNvSpPr>
          <p:nvPr/>
        </p:nvSpPr>
        <p:spPr bwMode="auto">
          <a:xfrm>
            <a:off x="5020219" y="3240127"/>
            <a:ext cx="329195" cy="621"/>
          </a:xfrm>
          <a:prstGeom prst="line">
            <a:avLst/>
          </a:prstGeom>
          <a:noFill/>
          <a:ln w="9525">
            <a:solidFill>
              <a:schemeClr val="tx1"/>
            </a:solidFill>
            <a:round/>
            <a:headEnd/>
            <a:tailEnd/>
          </a:ln>
        </p:spPr>
        <p:txBody>
          <a:bodyPr/>
          <a:lstStyle/>
          <a:p>
            <a:endParaRPr lang="en-US"/>
          </a:p>
        </p:txBody>
      </p:sp>
      <p:sp>
        <p:nvSpPr>
          <p:cNvPr id="6179" name="Line 2086"/>
          <p:cNvSpPr>
            <a:spLocks noChangeShapeType="1"/>
          </p:cNvSpPr>
          <p:nvPr/>
        </p:nvSpPr>
        <p:spPr bwMode="auto">
          <a:xfrm>
            <a:off x="3950337" y="3686335"/>
            <a:ext cx="1399077" cy="1241"/>
          </a:xfrm>
          <a:prstGeom prst="line">
            <a:avLst/>
          </a:prstGeom>
          <a:noFill/>
          <a:ln w="9525">
            <a:solidFill>
              <a:schemeClr val="tx1"/>
            </a:solidFill>
            <a:round/>
            <a:headEnd/>
            <a:tailEnd type="triangle" w="med" len="med"/>
          </a:ln>
        </p:spPr>
        <p:txBody>
          <a:bodyPr/>
          <a:lstStyle/>
          <a:p>
            <a:endParaRPr lang="en-US"/>
          </a:p>
        </p:txBody>
      </p:sp>
      <p:sp>
        <p:nvSpPr>
          <p:cNvPr id="6180" name="Line 2087"/>
          <p:cNvSpPr>
            <a:spLocks noChangeShapeType="1"/>
          </p:cNvSpPr>
          <p:nvPr/>
        </p:nvSpPr>
        <p:spPr bwMode="auto">
          <a:xfrm>
            <a:off x="7571477" y="2905006"/>
            <a:ext cx="686" cy="446208"/>
          </a:xfrm>
          <a:prstGeom prst="line">
            <a:avLst/>
          </a:prstGeom>
          <a:noFill/>
          <a:ln w="9525">
            <a:solidFill>
              <a:schemeClr val="tx1"/>
            </a:solidFill>
            <a:round/>
            <a:headEnd/>
            <a:tailEnd/>
          </a:ln>
        </p:spPr>
        <p:txBody>
          <a:bodyPr/>
          <a:lstStyle/>
          <a:p>
            <a:endParaRPr lang="en-US"/>
          </a:p>
        </p:txBody>
      </p:sp>
      <p:sp>
        <p:nvSpPr>
          <p:cNvPr id="6181" name="Line 2088"/>
          <p:cNvSpPr>
            <a:spLocks noChangeShapeType="1"/>
          </p:cNvSpPr>
          <p:nvPr/>
        </p:nvSpPr>
        <p:spPr bwMode="auto">
          <a:xfrm flipH="1">
            <a:off x="7077685" y="3351214"/>
            <a:ext cx="493792" cy="621"/>
          </a:xfrm>
          <a:prstGeom prst="line">
            <a:avLst/>
          </a:prstGeom>
          <a:noFill/>
          <a:ln w="9525">
            <a:solidFill>
              <a:schemeClr val="tx1"/>
            </a:solidFill>
            <a:round/>
            <a:headEnd/>
            <a:tailEnd type="triangle" w="med" len="med"/>
          </a:ln>
        </p:spPr>
        <p:txBody>
          <a:bodyPr/>
          <a:lstStyle/>
          <a:p>
            <a:endParaRPr lang="en-US"/>
          </a:p>
        </p:txBody>
      </p:sp>
      <p:sp>
        <p:nvSpPr>
          <p:cNvPr id="6182" name="Line 2089"/>
          <p:cNvSpPr>
            <a:spLocks noChangeShapeType="1"/>
          </p:cNvSpPr>
          <p:nvPr/>
        </p:nvSpPr>
        <p:spPr bwMode="auto">
          <a:xfrm>
            <a:off x="7077685" y="3462921"/>
            <a:ext cx="658389" cy="621"/>
          </a:xfrm>
          <a:prstGeom prst="line">
            <a:avLst/>
          </a:prstGeom>
          <a:noFill/>
          <a:ln w="9525">
            <a:solidFill>
              <a:schemeClr val="tx1"/>
            </a:solidFill>
            <a:round/>
            <a:headEnd/>
            <a:tailEnd/>
          </a:ln>
        </p:spPr>
        <p:txBody>
          <a:bodyPr/>
          <a:lstStyle/>
          <a:p>
            <a:endParaRPr lang="en-US"/>
          </a:p>
        </p:txBody>
      </p:sp>
      <p:sp>
        <p:nvSpPr>
          <p:cNvPr id="6183" name="Line 2090"/>
          <p:cNvSpPr>
            <a:spLocks noChangeShapeType="1"/>
          </p:cNvSpPr>
          <p:nvPr/>
        </p:nvSpPr>
        <p:spPr bwMode="auto">
          <a:xfrm flipV="1">
            <a:off x="7736075" y="2905006"/>
            <a:ext cx="1372" cy="557915"/>
          </a:xfrm>
          <a:prstGeom prst="line">
            <a:avLst/>
          </a:prstGeom>
          <a:noFill/>
          <a:ln w="9525">
            <a:solidFill>
              <a:schemeClr val="tx1"/>
            </a:solidFill>
            <a:round/>
            <a:headEnd/>
            <a:tailEnd type="triangle" w="med" len="med"/>
          </a:ln>
        </p:spPr>
        <p:txBody>
          <a:bodyPr/>
          <a:lstStyle/>
          <a:p>
            <a:endParaRPr lang="en-US"/>
          </a:p>
        </p:txBody>
      </p:sp>
      <p:sp>
        <p:nvSpPr>
          <p:cNvPr id="6184" name="Line 2091"/>
          <p:cNvSpPr>
            <a:spLocks noChangeShapeType="1"/>
          </p:cNvSpPr>
          <p:nvPr/>
        </p:nvSpPr>
        <p:spPr bwMode="auto">
          <a:xfrm flipV="1">
            <a:off x="7653090" y="3909749"/>
            <a:ext cx="1372" cy="446828"/>
          </a:xfrm>
          <a:prstGeom prst="line">
            <a:avLst/>
          </a:prstGeom>
          <a:noFill/>
          <a:ln w="9525">
            <a:solidFill>
              <a:schemeClr val="tx1"/>
            </a:solidFill>
            <a:round/>
            <a:headEnd/>
            <a:tailEnd/>
          </a:ln>
        </p:spPr>
        <p:txBody>
          <a:bodyPr/>
          <a:lstStyle/>
          <a:p>
            <a:endParaRPr lang="en-US"/>
          </a:p>
        </p:txBody>
      </p:sp>
      <p:sp>
        <p:nvSpPr>
          <p:cNvPr id="6185" name="Line 2092"/>
          <p:cNvSpPr>
            <a:spLocks noChangeShapeType="1"/>
          </p:cNvSpPr>
          <p:nvPr/>
        </p:nvSpPr>
        <p:spPr bwMode="auto">
          <a:xfrm flipH="1">
            <a:off x="7077685" y="3909749"/>
            <a:ext cx="575405" cy="1241"/>
          </a:xfrm>
          <a:prstGeom prst="line">
            <a:avLst/>
          </a:prstGeom>
          <a:noFill/>
          <a:ln w="9525">
            <a:solidFill>
              <a:schemeClr val="tx1"/>
            </a:solidFill>
            <a:round/>
            <a:headEnd/>
            <a:tailEnd type="triangle" w="med" len="med"/>
          </a:ln>
        </p:spPr>
        <p:txBody>
          <a:bodyPr/>
          <a:lstStyle/>
          <a:p>
            <a:endParaRPr lang="en-US"/>
          </a:p>
        </p:txBody>
      </p:sp>
      <p:sp>
        <p:nvSpPr>
          <p:cNvPr id="6186" name="Line 2093"/>
          <p:cNvSpPr>
            <a:spLocks noChangeShapeType="1"/>
          </p:cNvSpPr>
          <p:nvPr/>
        </p:nvSpPr>
        <p:spPr bwMode="auto">
          <a:xfrm>
            <a:off x="5020219" y="5808769"/>
            <a:ext cx="2633557" cy="621"/>
          </a:xfrm>
          <a:prstGeom prst="line">
            <a:avLst/>
          </a:prstGeom>
          <a:noFill/>
          <a:ln w="9525">
            <a:solidFill>
              <a:schemeClr val="tx1"/>
            </a:solidFill>
            <a:round/>
            <a:headEnd/>
            <a:tailEnd/>
          </a:ln>
        </p:spPr>
        <p:txBody>
          <a:bodyPr/>
          <a:lstStyle/>
          <a:p>
            <a:endParaRPr lang="en-US"/>
          </a:p>
        </p:txBody>
      </p:sp>
      <p:sp>
        <p:nvSpPr>
          <p:cNvPr id="6187" name="Line 2094"/>
          <p:cNvSpPr>
            <a:spLocks noChangeShapeType="1"/>
          </p:cNvSpPr>
          <p:nvPr/>
        </p:nvSpPr>
        <p:spPr bwMode="auto">
          <a:xfrm flipV="1">
            <a:off x="7653776" y="5026820"/>
            <a:ext cx="686" cy="782570"/>
          </a:xfrm>
          <a:prstGeom prst="line">
            <a:avLst/>
          </a:prstGeom>
          <a:noFill/>
          <a:ln w="9525">
            <a:solidFill>
              <a:schemeClr val="tx1"/>
            </a:solidFill>
            <a:round/>
            <a:headEnd/>
            <a:tailEnd type="triangle" w="med" len="med"/>
          </a:ln>
        </p:spPr>
        <p:txBody>
          <a:bodyPr/>
          <a:lstStyle/>
          <a:p>
            <a:endParaRPr lang="en-US"/>
          </a:p>
        </p:txBody>
      </p:sp>
      <p:sp>
        <p:nvSpPr>
          <p:cNvPr id="6188" name="Line 2095"/>
          <p:cNvSpPr>
            <a:spLocks noChangeShapeType="1"/>
          </p:cNvSpPr>
          <p:nvPr/>
        </p:nvSpPr>
        <p:spPr bwMode="auto">
          <a:xfrm flipH="1">
            <a:off x="4526427" y="4579991"/>
            <a:ext cx="2139765" cy="621"/>
          </a:xfrm>
          <a:prstGeom prst="line">
            <a:avLst/>
          </a:prstGeom>
          <a:noFill/>
          <a:ln w="9525">
            <a:solidFill>
              <a:schemeClr val="tx1"/>
            </a:solidFill>
            <a:round/>
            <a:headEnd/>
            <a:tailEnd type="triangle" w="med" len="med"/>
          </a:ln>
        </p:spPr>
        <p:txBody>
          <a:bodyPr/>
          <a:lstStyle/>
          <a:p>
            <a:endParaRPr lang="en-US"/>
          </a:p>
        </p:txBody>
      </p:sp>
      <p:sp>
        <p:nvSpPr>
          <p:cNvPr id="6189" name="Line 2096"/>
          <p:cNvSpPr>
            <a:spLocks noChangeShapeType="1"/>
          </p:cNvSpPr>
          <p:nvPr/>
        </p:nvSpPr>
        <p:spPr bwMode="auto">
          <a:xfrm>
            <a:off x="4526427" y="4803406"/>
            <a:ext cx="2139765" cy="621"/>
          </a:xfrm>
          <a:prstGeom prst="line">
            <a:avLst/>
          </a:prstGeom>
          <a:noFill/>
          <a:ln w="9525">
            <a:solidFill>
              <a:schemeClr val="tx1"/>
            </a:solidFill>
            <a:round/>
            <a:headEnd/>
            <a:tailEnd type="triangle" w="med" len="med"/>
          </a:ln>
        </p:spPr>
        <p:txBody>
          <a:bodyPr/>
          <a:lstStyle/>
          <a:p>
            <a:endParaRPr lang="en-US"/>
          </a:p>
        </p:txBody>
      </p:sp>
      <p:sp>
        <p:nvSpPr>
          <p:cNvPr id="6190" name="Freeform 2097"/>
          <p:cNvSpPr>
            <a:spLocks/>
          </p:cNvSpPr>
          <p:nvPr/>
        </p:nvSpPr>
        <p:spPr bwMode="auto">
          <a:xfrm>
            <a:off x="3785053" y="2680971"/>
            <a:ext cx="577462" cy="111707"/>
          </a:xfrm>
          <a:custGeom>
            <a:avLst/>
            <a:gdLst>
              <a:gd name="T0" fmla="*/ 0 w 480"/>
              <a:gd name="T1" fmla="*/ 180 h 180"/>
              <a:gd name="T2" fmla="*/ 421 w 480"/>
              <a:gd name="T3" fmla="*/ 0 h 180"/>
              <a:gd name="T4" fmla="*/ 842 w 480"/>
              <a:gd name="T5" fmla="*/ 180 h 180"/>
              <a:gd name="T6" fmla="*/ 0 60000 65536"/>
              <a:gd name="T7" fmla="*/ 0 60000 65536"/>
              <a:gd name="T8" fmla="*/ 0 60000 65536"/>
              <a:gd name="T9" fmla="*/ 0 w 480"/>
              <a:gd name="T10" fmla="*/ 0 h 180"/>
              <a:gd name="T11" fmla="*/ 480 w 480"/>
              <a:gd name="T12" fmla="*/ 180 h 180"/>
            </a:gdLst>
            <a:ahLst/>
            <a:cxnLst>
              <a:cxn ang="T6">
                <a:pos x="T0" y="T1"/>
              </a:cxn>
              <a:cxn ang="T7">
                <a:pos x="T2" y="T3"/>
              </a:cxn>
              <a:cxn ang="T8">
                <a:pos x="T4" y="T5"/>
              </a:cxn>
            </a:cxnLst>
            <a:rect l="T9" t="T10" r="T11" b="T12"/>
            <a:pathLst>
              <a:path w="480" h="180">
                <a:moveTo>
                  <a:pt x="0" y="180"/>
                </a:moveTo>
                <a:cubicBezTo>
                  <a:pt x="80" y="90"/>
                  <a:pt x="160" y="0"/>
                  <a:pt x="240" y="0"/>
                </a:cubicBezTo>
                <a:cubicBezTo>
                  <a:pt x="320" y="0"/>
                  <a:pt x="440" y="150"/>
                  <a:pt x="480" y="180"/>
                </a:cubicBezTo>
              </a:path>
            </a:pathLst>
          </a:custGeom>
          <a:noFill/>
          <a:ln w="9525">
            <a:solidFill>
              <a:schemeClr val="tx1"/>
            </a:solidFill>
            <a:round/>
            <a:headEnd/>
            <a:tailEnd/>
          </a:ln>
        </p:spPr>
        <p:txBody>
          <a:bodyPr/>
          <a:lstStyle/>
          <a:p>
            <a:endParaRPr lang="en-US"/>
          </a:p>
        </p:txBody>
      </p:sp>
      <p:sp>
        <p:nvSpPr>
          <p:cNvPr id="6191" name="Line 2098"/>
          <p:cNvSpPr>
            <a:spLocks noChangeShapeType="1"/>
          </p:cNvSpPr>
          <p:nvPr/>
        </p:nvSpPr>
        <p:spPr bwMode="auto">
          <a:xfrm>
            <a:off x="4362516" y="2792678"/>
            <a:ext cx="328509" cy="621"/>
          </a:xfrm>
          <a:prstGeom prst="line">
            <a:avLst/>
          </a:prstGeom>
          <a:noFill/>
          <a:ln w="9525">
            <a:solidFill>
              <a:schemeClr val="tx1"/>
            </a:solidFill>
            <a:round/>
            <a:headEnd/>
            <a:tailEnd/>
          </a:ln>
        </p:spPr>
        <p:txBody>
          <a:bodyPr/>
          <a:lstStyle/>
          <a:p>
            <a:endParaRPr lang="en-US"/>
          </a:p>
        </p:txBody>
      </p:sp>
      <p:sp>
        <p:nvSpPr>
          <p:cNvPr id="6192" name="Line 2099"/>
          <p:cNvSpPr>
            <a:spLocks noChangeShapeType="1"/>
          </p:cNvSpPr>
          <p:nvPr/>
        </p:nvSpPr>
        <p:spPr bwMode="auto">
          <a:xfrm>
            <a:off x="5020219" y="5697062"/>
            <a:ext cx="576091" cy="0"/>
          </a:xfrm>
          <a:prstGeom prst="line">
            <a:avLst/>
          </a:prstGeom>
          <a:noFill/>
          <a:ln w="9525">
            <a:solidFill>
              <a:schemeClr val="tx1"/>
            </a:solidFill>
            <a:round/>
            <a:headEnd/>
            <a:tailEnd/>
          </a:ln>
        </p:spPr>
        <p:txBody>
          <a:bodyPr/>
          <a:lstStyle/>
          <a:p>
            <a:endParaRPr lang="en-US"/>
          </a:p>
        </p:txBody>
      </p:sp>
      <p:sp>
        <p:nvSpPr>
          <p:cNvPr id="6193" name="Line 2100"/>
          <p:cNvSpPr>
            <a:spLocks noChangeShapeType="1"/>
          </p:cNvSpPr>
          <p:nvPr/>
        </p:nvSpPr>
        <p:spPr bwMode="auto">
          <a:xfrm flipV="1">
            <a:off x="5596310" y="4915113"/>
            <a:ext cx="0" cy="781950"/>
          </a:xfrm>
          <a:prstGeom prst="line">
            <a:avLst/>
          </a:prstGeom>
          <a:noFill/>
          <a:ln w="9525">
            <a:solidFill>
              <a:schemeClr val="tx1"/>
            </a:solidFill>
            <a:round/>
            <a:headEnd/>
            <a:tailEnd/>
          </a:ln>
        </p:spPr>
        <p:txBody>
          <a:bodyPr/>
          <a:lstStyle/>
          <a:p>
            <a:endParaRPr lang="en-US"/>
          </a:p>
        </p:txBody>
      </p:sp>
      <p:sp>
        <p:nvSpPr>
          <p:cNvPr id="6194" name="Freeform 2101"/>
          <p:cNvSpPr>
            <a:spLocks/>
          </p:cNvSpPr>
          <p:nvPr/>
        </p:nvSpPr>
        <p:spPr bwMode="auto">
          <a:xfrm>
            <a:off x="5596310" y="4468284"/>
            <a:ext cx="164597" cy="446828"/>
          </a:xfrm>
          <a:custGeom>
            <a:avLst/>
            <a:gdLst>
              <a:gd name="T0" fmla="*/ 0 w 240"/>
              <a:gd name="T1" fmla="*/ 0 h 360"/>
              <a:gd name="T2" fmla="*/ 240 w 240"/>
              <a:gd name="T3" fmla="*/ 360 h 360"/>
              <a:gd name="T4" fmla="*/ 0 w 240"/>
              <a:gd name="T5" fmla="*/ 720 h 360"/>
              <a:gd name="T6" fmla="*/ 0 60000 65536"/>
              <a:gd name="T7" fmla="*/ 0 60000 65536"/>
              <a:gd name="T8" fmla="*/ 0 60000 65536"/>
              <a:gd name="T9" fmla="*/ 0 w 240"/>
              <a:gd name="T10" fmla="*/ 0 h 360"/>
              <a:gd name="T11" fmla="*/ 240 w 240"/>
              <a:gd name="T12" fmla="*/ 360 h 360"/>
            </a:gdLst>
            <a:ahLst/>
            <a:cxnLst>
              <a:cxn ang="T6">
                <a:pos x="T0" y="T1"/>
              </a:cxn>
              <a:cxn ang="T7">
                <a:pos x="T2" y="T3"/>
              </a:cxn>
              <a:cxn ang="T8">
                <a:pos x="T4" y="T5"/>
              </a:cxn>
            </a:cxnLst>
            <a:rect l="T9" t="T10" r="T11" b="T12"/>
            <a:pathLst>
              <a:path w="240" h="360">
                <a:moveTo>
                  <a:pt x="0" y="0"/>
                </a:moveTo>
                <a:cubicBezTo>
                  <a:pt x="120" y="60"/>
                  <a:pt x="240" y="120"/>
                  <a:pt x="240" y="180"/>
                </a:cubicBezTo>
                <a:cubicBezTo>
                  <a:pt x="240" y="240"/>
                  <a:pt x="40" y="330"/>
                  <a:pt x="0" y="360"/>
                </a:cubicBezTo>
              </a:path>
            </a:pathLst>
          </a:custGeom>
          <a:noFill/>
          <a:ln w="9525">
            <a:solidFill>
              <a:schemeClr val="tx1"/>
            </a:solidFill>
            <a:round/>
            <a:headEnd/>
            <a:tailEnd/>
          </a:ln>
        </p:spPr>
        <p:txBody>
          <a:bodyPr/>
          <a:lstStyle/>
          <a:p>
            <a:endParaRPr lang="en-US"/>
          </a:p>
        </p:txBody>
      </p:sp>
      <p:sp>
        <p:nvSpPr>
          <p:cNvPr id="6195" name="Line 2102"/>
          <p:cNvSpPr>
            <a:spLocks noChangeShapeType="1"/>
          </p:cNvSpPr>
          <p:nvPr/>
        </p:nvSpPr>
        <p:spPr bwMode="auto">
          <a:xfrm flipV="1">
            <a:off x="5596310" y="4133163"/>
            <a:ext cx="0" cy="335121"/>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G_19"/>
          <p:cNvPicPr>
            <a:picLocks noChangeAspect="1" noChangeArrowheads="1"/>
          </p:cNvPicPr>
          <p:nvPr/>
        </p:nvPicPr>
        <p:blipFill>
          <a:blip r:embed="rId2" cstate="print"/>
          <a:srcRect/>
          <a:stretch>
            <a:fillRect/>
          </a:stretch>
        </p:blipFill>
        <p:spPr bwMode="auto">
          <a:xfrm>
            <a:off x="0" y="670243"/>
            <a:ext cx="9875838" cy="47118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The image “https://oac22.hsc.uth.tmc.edu/courses/nba/s3/Knierim/fig1.jpg” cannot be displayed, because it contains errors."/>
          <p:cNvPicPr>
            <a:picLocks noChangeAspect="1" noChangeArrowheads="1"/>
          </p:cNvPicPr>
          <p:nvPr/>
        </p:nvPicPr>
        <p:blipFill>
          <a:blip r:embed="rId3" cstate="print">
            <a:lum bright="-24000" contrast="42000"/>
          </a:blip>
          <a:srcRect/>
          <a:stretch>
            <a:fillRect/>
          </a:stretch>
        </p:blipFill>
        <p:spPr bwMode="auto">
          <a:xfrm>
            <a:off x="1892869" y="1340485"/>
            <a:ext cx="5925503" cy="4201428"/>
          </a:xfrm>
          <a:prstGeom prst="rect">
            <a:avLst/>
          </a:prstGeom>
          <a:noFill/>
          <a:ln w="9525">
            <a:noFill/>
            <a:miter lim="800000"/>
            <a:headEnd/>
            <a:tailEnd/>
          </a:ln>
        </p:spPr>
      </p:pic>
      <p:sp>
        <p:nvSpPr>
          <p:cNvPr id="8195" name="Text Box 5"/>
          <p:cNvSpPr txBox="1">
            <a:spLocks noChangeArrowheads="1"/>
          </p:cNvSpPr>
          <p:nvPr/>
        </p:nvSpPr>
        <p:spPr bwMode="auto">
          <a:xfrm>
            <a:off x="2880453" y="297886"/>
            <a:ext cx="4100803" cy="584775"/>
          </a:xfrm>
          <a:prstGeom prst="rect">
            <a:avLst/>
          </a:prstGeom>
          <a:noFill/>
          <a:ln w="9525">
            <a:noFill/>
            <a:miter lim="800000"/>
            <a:headEnd/>
            <a:tailEnd/>
          </a:ln>
        </p:spPr>
        <p:txBody>
          <a:bodyPr wrap="none">
            <a:spAutoFit/>
          </a:bodyPr>
          <a:lstStyle/>
          <a:p>
            <a:r>
              <a:rPr lang="en-US" sz="3200" b="1">
                <a:latin typeface="Arial" charset="0"/>
              </a:rPr>
              <a:t>Alpha motor neuron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152181" y="1042600"/>
            <a:ext cx="7489177" cy="4893647"/>
          </a:xfrm>
          <a:prstGeom prst="rect">
            <a:avLst/>
          </a:prstGeom>
          <a:noFill/>
          <a:ln w="9525">
            <a:noFill/>
            <a:miter lim="800000"/>
            <a:headEnd/>
            <a:tailEnd/>
          </a:ln>
        </p:spPr>
        <p:txBody>
          <a:bodyPr>
            <a:spAutoFit/>
          </a:bodyPr>
          <a:lstStyle/>
          <a:p>
            <a:pPr algn="ctr">
              <a:spcBef>
                <a:spcPct val="50000"/>
              </a:spcBef>
            </a:pPr>
            <a:r>
              <a:rPr lang="en-US" sz="3200" b="1" dirty="0">
                <a:solidFill>
                  <a:srgbClr val="FFFF00"/>
                </a:solidFill>
                <a:latin typeface="Arial" charset="0"/>
              </a:rPr>
              <a:t>Alpha Motor Neurons</a:t>
            </a:r>
          </a:p>
          <a:p>
            <a:pPr>
              <a:spcBef>
                <a:spcPct val="50000"/>
              </a:spcBef>
              <a:buFontTx/>
              <a:buChar char="•"/>
            </a:pPr>
            <a:r>
              <a:rPr lang="en-US" sz="3200" b="1" dirty="0">
                <a:latin typeface="Arial" charset="0"/>
              </a:rPr>
              <a:t> Innervate skeletal muscle and cause muscle contractions</a:t>
            </a:r>
          </a:p>
          <a:p>
            <a:pPr lvl="1">
              <a:spcBef>
                <a:spcPct val="50000"/>
              </a:spcBef>
              <a:buFontTx/>
              <a:buChar char="•"/>
            </a:pPr>
            <a:r>
              <a:rPr lang="en-US" sz="3200" b="1" dirty="0">
                <a:latin typeface="Arial" charset="0"/>
              </a:rPr>
              <a:t> Isometric contraction (equal size)</a:t>
            </a:r>
          </a:p>
          <a:p>
            <a:pPr lvl="1">
              <a:spcBef>
                <a:spcPct val="50000"/>
              </a:spcBef>
              <a:buFontTx/>
              <a:buChar char="•"/>
            </a:pPr>
            <a:r>
              <a:rPr lang="en-US" sz="3200" b="1" dirty="0">
                <a:latin typeface="Arial" charset="0"/>
              </a:rPr>
              <a:t> Isotonic contraction (equal force)</a:t>
            </a:r>
          </a:p>
          <a:p>
            <a:pPr>
              <a:spcBef>
                <a:spcPct val="50000"/>
              </a:spcBef>
              <a:buFontTx/>
              <a:buChar char="•"/>
            </a:pPr>
            <a:r>
              <a:rPr lang="en-US" sz="3200" b="1" dirty="0">
                <a:latin typeface="Arial" charset="0"/>
              </a:rPr>
              <a:t> Release acetylcholine at the neuromuscular junction</a:t>
            </a:r>
          </a:p>
          <a:p>
            <a:pPr>
              <a:spcBef>
                <a:spcPct val="50000"/>
              </a:spcBef>
            </a:pPr>
            <a:endParaRPr lang="en-US"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58390" y="297886"/>
            <a:ext cx="8329309" cy="6370975"/>
          </a:xfrm>
          <a:prstGeom prst="rect">
            <a:avLst/>
          </a:prstGeom>
          <a:noFill/>
          <a:ln w="9525">
            <a:noFill/>
            <a:miter lim="800000"/>
            <a:headEnd/>
            <a:tailEnd/>
          </a:ln>
        </p:spPr>
        <p:txBody>
          <a:bodyPr>
            <a:spAutoFit/>
          </a:bodyPr>
          <a:lstStyle/>
          <a:p>
            <a:r>
              <a:rPr lang="en-US" sz="3200" b="1" dirty="0">
                <a:solidFill>
                  <a:srgbClr val="FFFF00"/>
                </a:solidFill>
                <a:latin typeface="Helvetica (PCL6)" pitchFamily="34" charset="0"/>
              </a:rPr>
              <a:t>Motor Neuron Pool (Motor Nucleus)</a:t>
            </a:r>
            <a:endParaRPr lang="en-US" sz="3200" b="1" dirty="0">
              <a:latin typeface="Helvetica (PCL6)" pitchFamily="34" charset="0"/>
            </a:endParaRPr>
          </a:p>
          <a:p>
            <a:endParaRPr lang="en-US" b="1" dirty="0">
              <a:latin typeface="Helvetica (PCL6)" pitchFamily="34" charset="0"/>
            </a:endParaRPr>
          </a:p>
          <a:p>
            <a:r>
              <a:rPr lang="en-US" b="1" dirty="0">
                <a:latin typeface="Helvetica (PCL6)" pitchFamily="34" charset="0"/>
              </a:rPr>
              <a:t>	</a:t>
            </a:r>
            <a:r>
              <a:rPr lang="en-US" sz="3600" b="1" dirty="0">
                <a:latin typeface="+mj-lt"/>
              </a:rPr>
              <a:t>The group of motor neurons that 	</a:t>
            </a:r>
            <a:r>
              <a:rPr lang="en-US" sz="3600" b="1" dirty="0" smtClean="0">
                <a:latin typeface="+mj-lt"/>
              </a:rPr>
              <a:t>innervate </a:t>
            </a:r>
            <a:r>
              <a:rPr lang="en-US" sz="3600" b="1" dirty="0">
                <a:latin typeface="+mj-lt"/>
              </a:rPr>
              <a:t>an individual muscle</a:t>
            </a:r>
          </a:p>
          <a:p>
            <a:endParaRPr lang="en-US" b="1" dirty="0">
              <a:solidFill>
                <a:schemeClr val="bg1"/>
              </a:solidFill>
              <a:latin typeface="Helvetica (PCL6)" pitchFamily="34" charset="0"/>
            </a:endParaRPr>
          </a:p>
          <a:p>
            <a:endParaRPr lang="en-US" b="1" dirty="0">
              <a:latin typeface="Helvetica (PCL6)" pitchFamily="34" charset="0"/>
            </a:endParaRPr>
          </a:p>
          <a:p>
            <a:endParaRPr lang="en-US" sz="3200" b="1" dirty="0">
              <a:solidFill>
                <a:srgbClr val="FFFF00"/>
              </a:solidFill>
              <a:latin typeface="Helvetica (PCL6)" pitchFamily="34" charset="0"/>
            </a:endParaRPr>
          </a:p>
          <a:p>
            <a:endParaRPr lang="en-US" sz="3200" b="1" dirty="0">
              <a:solidFill>
                <a:srgbClr val="FFFF00"/>
              </a:solidFill>
              <a:latin typeface="Helvetica (PCL6)" pitchFamily="34" charset="0"/>
            </a:endParaRPr>
          </a:p>
          <a:p>
            <a:endParaRPr lang="en-US" sz="3200" b="1" dirty="0">
              <a:solidFill>
                <a:srgbClr val="FFFF00"/>
              </a:solidFill>
              <a:latin typeface="Helvetica (PCL6)" pitchFamily="34" charset="0"/>
            </a:endParaRPr>
          </a:p>
          <a:p>
            <a:endParaRPr lang="en-US" sz="3200" b="1" dirty="0">
              <a:solidFill>
                <a:srgbClr val="FFFF00"/>
              </a:solidFill>
              <a:latin typeface="Helvetica (PCL6)" pitchFamily="34" charset="0"/>
            </a:endParaRPr>
          </a:p>
          <a:p>
            <a:endParaRPr lang="en-US" sz="3200" b="1" dirty="0">
              <a:solidFill>
                <a:srgbClr val="FFFF00"/>
              </a:solidFill>
              <a:latin typeface="Helvetica (PCL6)" pitchFamily="34" charset="0"/>
            </a:endParaRPr>
          </a:p>
          <a:p>
            <a:endParaRPr lang="en-US" sz="3200" b="1" dirty="0">
              <a:solidFill>
                <a:srgbClr val="FFFF00"/>
              </a:solidFill>
              <a:latin typeface="Helvetica (PCL6)" pitchFamily="34" charset="0"/>
            </a:endParaRPr>
          </a:p>
          <a:p>
            <a:endParaRPr lang="en-US" sz="3200" b="1" dirty="0">
              <a:solidFill>
                <a:srgbClr val="FFFF00"/>
              </a:solidFill>
              <a:latin typeface="Helvetica (PCL6)" pitchFamily="34" charset="0"/>
            </a:endParaRPr>
          </a:p>
          <a:p>
            <a:endParaRPr lang="en-US" sz="3200" b="1" dirty="0">
              <a:solidFill>
                <a:srgbClr val="FFFF00"/>
              </a:solidFill>
              <a:latin typeface="Helvetica (PCL6)"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otorpool"/>
          <p:cNvPicPr>
            <a:picLocks noChangeAspect="1" noChangeArrowheads="1"/>
          </p:cNvPicPr>
          <p:nvPr/>
        </p:nvPicPr>
        <p:blipFill>
          <a:blip r:embed="rId2" cstate="print"/>
          <a:srcRect/>
          <a:stretch>
            <a:fillRect/>
          </a:stretch>
        </p:blipFill>
        <p:spPr bwMode="auto">
          <a:xfrm>
            <a:off x="1810570" y="0"/>
            <a:ext cx="5123091" cy="6702425"/>
          </a:xfrm>
          <a:prstGeom prst="rect">
            <a:avLst/>
          </a:prstGeom>
          <a:noFill/>
          <a:ln w="9525">
            <a:noFill/>
            <a:miter lim="800000"/>
            <a:headEnd/>
            <a:tailEnd/>
          </a:ln>
        </p:spPr>
      </p:pic>
      <p:sp>
        <p:nvSpPr>
          <p:cNvPr id="11267" name="Text Box 3"/>
          <p:cNvSpPr txBox="1">
            <a:spLocks noChangeArrowheads="1"/>
          </p:cNvSpPr>
          <p:nvPr/>
        </p:nvSpPr>
        <p:spPr bwMode="auto">
          <a:xfrm>
            <a:off x="7159983" y="6181125"/>
            <a:ext cx="2715855" cy="461665"/>
          </a:xfrm>
          <a:prstGeom prst="rect">
            <a:avLst/>
          </a:prstGeom>
          <a:noFill/>
          <a:ln w="9525">
            <a:noFill/>
            <a:miter lim="800000"/>
            <a:headEnd/>
            <a:tailEnd/>
          </a:ln>
        </p:spPr>
        <p:txBody>
          <a:bodyPr>
            <a:spAutoFit/>
          </a:bodyPr>
          <a:lstStyle/>
          <a:p>
            <a:pPr>
              <a:spcBef>
                <a:spcPct val="50000"/>
              </a:spcBef>
            </a:pPr>
            <a:r>
              <a:rPr lang="en-US" sz="1200">
                <a:latin typeface="Helvetica" charset="0"/>
              </a:rPr>
              <a:t>From J. Nolte (2002) </a:t>
            </a:r>
            <a:r>
              <a:rPr lang="en-US" sz="1200" i="1">
                <a:latin typeface="Helvetica" charset="0"/>
              </a:rPr>
              <a:t>The Human Brain, 5</a:t>
            </a:r>
            <a:r>
              <a:rPr lang="en-US" sz="1200" i="1" baseline="30000">
                <a:latin typeface="Helvetica" charset="0"/>
              </a:rPr>
              <a:t>th</a:t>
            </a:r>
            <a:r>
              <a:rPr lang="en-US" sz="1200" i="1">
                <a:latin typeface="Helvetica" charset="0"/>
              </a:rPr>
              <a:t> Edition</a:t>
            </a:r>
          </a:p>
        </p:txBody>
      </p:sp>
      <p:sp>
        <p:nvSpPr>
          <p:cNvPr id="11268" name="Text Box 4"/>
          <p:cNvSpPr txBox="1">
            <a:spLocks noChangeArrowheads="1"/>
          </p:cNvSpPr>
          <p:nvPr/>
        </p:nvSpPr>
        <p:spPr bwMode="auto">
          <a:xfrm>
            <a:off x="7242281" y="446828"/>
            <a:ext cx="2304362" cy="954107"/>
          </a:xfrm>
          <a:prstGeom prst="rect">
            <a:avLst/>
          </a:prstGeom>
          <a:noFill/>
          <a:ln w="9525">
            <a:noFill/>
            <a:miter lim="800000"/>
            <a:headEnd/>
            <a:tailEnd/>
          </a:ln>
        </p:spPr>
        <p:txBody>
          <a:bodyPr>
            <a:spAutoFit/>
          </a:bodyPr>
          <a:lstStyle/>
          <a:p>
            <a:pPr>
              <a:spcBef>
                <a:spcPct val="50000"/>
              </a:spcBef>
            </a:pPr>
            <a:r>
              <a:rPr lang="en-US" sz="2800" b="1">
                <a:latin typeface="Arial" charset="0"/>
              </a:rPr>
              <a:t>Motor Neuron Pool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58390" y="297886"/>
            <a:ext cx="8927729" cy="6001643"/>
          </a:xfrm>
          <a:prstGeom prst="rect">
            <a:avLst/>
          </a:prstGeom>
          <a:solidFill>
            <a:schemeClr val="bg2"/>
          </a:solidFill>
          <a:ln w="9525">
            <a:noFill/>
            <a:miter lim="800000"/>
            <a:headEnd/>
            <a:tailEnd/>
          </a:ln>
        </p:spPr>
        <p:txBody>
          <a:bodyPr wrap="square">
            <a:spAutoFit/>
          </a:bodyPr>
          <a:lstStyle/>
          <a:p>
            <a:r>
              <a:rPr lang="en-US" sz="3200" b="1" dirty="0">
                <a:solidFill>
                  <a:srgbClr val="FFFF00"/>
                </a:solidFill>
                <a:latin typeface="+mj-lt"/>
              </a:rPr>
              <a:t>Motor Neuron Pool (Motor Nucleus)</a:t>
            </a:r>
            <a:endParaRPr lang="en-US" sz="3200" b="1" dirty="0">
              <a:latin typeface="+mj-lt"/>
            </a:endParaRPr>
          </a:p>
          <a:p>
            <a:endParaRPr lang="en-US" b="1" dirty="0">
              <a:latin typeface="+mj-lt"/>
            </a:endParaRPr>
          </a:p>
          <a:p>
            <a:endParaRPr lang="en-US" b="1" dirty="0" smtClean="0">
              <a:latin typeface="+mj-lt"/>
            </a:endParaRPr>
          </a:p>
          <a:p>
            <a:r>
              <a:rPr lang="en-US" sz="2800" b="1" dirty="0" smtClean="0">
                <a:latin typeface="+mj-lt"/>
              </a:rPr>
              <a:t>The </a:t>
            </a:r>
            <a:r>
              <a:rPr lang="en-US" sz="2800" b="1" dirty="0">
                <a:latin typeface="+mj-lt"/>
              </a:rPr>
              <a:t>group of motor neurons that </a:t>
            </a:r>
            <a:r>
              <a:rPr lang="en-US" sz="2800" b="1" dirty="0" smtClean="0">
                <a:latin typeface="+mj-lt"/>
              </a:rPr>
              <a:t>innervate </a:t>
            </a:r>
            <a:r>
              <a:rPr lang="en-US" sz="2800" b="1" dirty="0">
                <a:latin typeface="+mj-lt"/>
              </a:rPr>
              <a:t>an individual muscle</a:t>
            </a:r>
          </a:p>
          <a:p>
            <a:endParaRPr lang="en-US" b="1" dirty="0">
              <a:solidFill>
                <a:schemeClr val="bg1"/>
              </a:solidFill>
              <a:latin typeface="+mj-lt"/>
            </a:endParaRPr>
          </a:p>
          <a:p>
            <a:endParaRPr lang="en-US" b="1" dirty="0">
              <a:latin typeface="+mj-lt"/>
            </a:endParaRPr>
          </a:p>
          <a:p>
            <a:r>
              <a:rPr lang="en-US" sz="3200" b="1" dirty="0">
                <a:solidFill>
                  <a:srgbClr val="FFFF00"/>
                </a:solidFill>
                <a:latin typeface="+mj-lt"/>
              </a:rPr>
              <a:t>Motor Unit</a:t>
            </a:r>
            <a:endParaRPr lang="en-US" b="1" dirty="0">
              <a:latin typeface="+mj-lt"/>
            </a:endParaRPr>
          </a:p>
          <a:p>
            <a:endParaRPr lang="en-US" b="1" dirty="0" smtClean="0">
              <a:latin typeface="+mj-lt"/>
            </a:endParaRPr>
          </a:p>
          <a:p>
            <a:endParaRPr lang="en-US" b="1" dirty="0" smtClean="0">
              <a:latin typeface="+mj-lt"/>
            </a:endParaRPr>
          </a:p>
          <a:p>
            <a:r>
              <a:rPr lang="en-US" sz="2800" b="1" dirty="0" smtClean="0">
                <a:latin typeface="+mj-lt"/>
              </a:rPr>
              <a:t>An </a:t>
            </a:r>
            <a:r>
              <a:rPr lang="en-US" sz="2800" b="1" dirty="0">
                <a:latin typeface="+mj-lt"/>
              </a:rPr>
              <a:t>individual motor neuron and </a:t>
            </a:r>
            <a:r>
              <a:rPr lang="en-US" sz="2800" b="1" dirty="0" smtClean="0">
                <a:latin typeface="+mj-lt"/>
              </a:rPr>
              <a:t>all </a:t>
            </a:r>
            <a:r>
              <a:rPr lang="en-US" sz="2800" b="1" dirty="0">
                <a:latin typeface="+mj-lt"/>
              </a:rPr>
              <a:t>the muscle fibers that it </a:t>
            </a:r>
            <a:r>
              <a:rPr lang="en-US" sz="2800" b="1" dirty="0" smtClean="0">
                <a:latin typeface="+mj-lt"/>
              </a:rPr>
              <a:t>innervates</a:t>
            </a:r>
            <a:endParaRPr lang="en-US" sz="2800" b="1" dirty="0">
              <a:latin typeface="+mj-lt"/>
            </a:endParaRPr>
          </a:p>
          <a:p>
            <a:endParaRPr lang="en-US" b="1" dirty="0">
              <a:solidFill>
                <a:schemeClr val="bg1"/>
              </a:solidFill>
              <a:latin typeface="Helvetica (PCL6)" pitchFamily="34" charset="0"/>
            </a:endParaRPr>
          </a:p>
          <a:p>
            <a:endParaRPr lang="en-US" sz="3200" b="1" dirty="0">
              <a:solidFill>
                <a:srgbClr val="FFFF00"/>
              </a:solidFill>
              <a:latin typeface="Helvetica (PCL6)" pitchFamily="34" charset="0"/>
            </a:endParaRPr>
          </a:p>
          <a:p>
            <a:endParaRPr lang="en-US" sz="3200" b="1" dirty="0">
              <a:solidFill>
                <a:srgbClr val="FFFF00"/>
              </a:solidFill>
              <a:latin typeface="Helvetica (PCL6)" pitchFamily="34" charset="0"/>
            </a:endParaRPr>
          </a:p>
          <a:p>
            <a:endParaRPr lang="en-US" sz="3200" b="1" dirty="0">
              <a:solidFill>
                <a:srgbClr val="FFFF00"/>
              </a:solidFill>
              <a:latin typeface="Helvetica (PCL6)"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518319" y="1522412"/>
            <a:ext cx="8763000" cy="4876800"/>
            <a:chOff x="624" y="1104"/>
            <a:chExt cx="4320" cy="2208"/>
          </a:xfrm>
        </p:grpSpPr>
        <p:grpSp>
          <p:nvGrpSpPr>
            <p:cNvPr id="3" name="Group 24"/>
            <p:cNvGrpSpPr>
              <a:grpSpLocks/>
            </p:cNvGrpSpPr>
            <p:nvPr/>
          </p:nvGrpSpPr>
          <p:grpSpPr bwMode="auto">
            <a:xfrm>
              <a:off x="624" y="1104"/>
              <a:ext cx="4320" cy="2208"/>
              <a:chOff x="576" y="2892"/>
              <a:chExt cx="2922" cy="1350"/>
            </a:xfrm>
          </p:grpSpPr>
          <p:pic>
            <p:nvPicPr>
              <p:cNvPr id="13318" name="Picture 23" descr="motorunit"/>
              <p:cNvPicPr>
                <a:picLocks noChangeAspect="1" noChangeArrowheads="1"/>
              </p:cNvPicPr>
              <p:nvPr/>
            </p:nvPicPr>
            <p:blipFill>
              <a:blip r:embed="rId3" cstate="print">
                <a:lum bright="-18000" contrast="42000"/>
              </a:blip>
              <a:srcRect l="725" r="55128" b="62434"/>
              <a:stretch>
                <a:fillRect/>
              </a:stretch>
            </p:blipFill>
            <p:spPr bwMode="auto">
              <a:xfrm>
                <a:off x="576" y="2892"/>
                <a:ext cx="2922" cy="1350"/>
              </a:xfrm>
              <a:prstGeom prst="rect">
                <a:avLst/>
              </a:prstGeom>
              <a:noFill/>
              <a:ln w="9525">
                <a:noFill/>
                <a:miter lim="800000"/>
                <a:headEnd/>
                <a:tailEnd/>
              </a:ln>
            </p:spPr>
          </p:pic>
          <p:sp>
            <p:nvSpPr>
              <p:cNvPr id="13319" name="AutoShape 18"/>
              <p:cNvSpPr>
                <a:spLocks noChangeArrowheads="1"/>
              </p:cNvSpPr>
              <p:nvPr/>
            </p:nvSpPr>
            <p:spPr bwMode="auto">
              <a:xfrm flipH="1">
                <a:off x="1032" y="3202"/>
                <a:ext cx="53" cy="480"/>
              </a:xfrm>
              <a:prstGeom prst="roundRect">
                <a:avLst>
                  <a:gd name="adj" fmla="val 16667"/>
                </a:avLst>
              </a:prstGeom>
              <a:noFill/>
              <a:ln w="12700">
                <a:solidFill>
                  <a:srgbClr val="000000"/>
                </a:solidFill>
                <a:round/>
                <a:headEnd/>
                <a:tailEnd/>
              </a:ln>
            </p:spPr>
            <p:txBody>
              <a:bodyPr/>
              <a:lstStyle/>
              <a:p>
                <a:endParaRPr lang="en-US"/>
              </a:p>
            </p:txBody>
          </p:sp>
          <p:sp>
            <p:nvSpPr>
              <p:cNvPr id="13320" name="Line 19"/>
              <p:cNvSpPr>
                <a:spLocks noChangeShapeType="1"/>
              </p:cNvSpPr>
              <p:nvPr/>
            </p:nvSpPr>
            <p:spPr bwMode="auto">
              <a:xfrm flipH="1">
                <a:off x="1579" y="3322"/>
                <a:ext cx="101" cy="264"/>
              </a:xfrm>
              <a:prstGeom prst="line">
                <a:avLst/>
              </a:prstGeom>
              <a:noFill/>
              <a:ln w="9525">
                <a:solidFill>
                  <a:srgbClr val="000000"/>
                </a:solidFill>
                <a:round/>
                <a:headEnd/>
                <a:tailEnd type="triangle" w="med" len="med"/>
              </a:ln>
            </p:spPr>
            <p:txBody>
              <a:bodyPr/>
              <a:lstStyle/>
              <a:p>
                <a:endParaRPr lang="en-US"/>
              </a:p>
            </p:txBody>
          </p:sp>
          <p:sp>
            <p:nvSpPr>
              <p:cNvPr id="13321" name="Line 20"/>
              <p:cNvSpPr>
                <a:spLocks noChangeShapeType="1"/>
              </p:cNvSpPr>
              <p:nvPr/>
            </p:nvSpPr>
            <p:spPr bwMode="auto">
              <a:xfrm>
                <a:off x="1680" y="3322"/>
                <a:ext cx="638" cy="576"/>
              </a:xfrm>
              <a:prstGeom prst="line">
                <a:avLst/>
              </a:prstGeom>
              <a:noFill/>
              <a:ln w="9525">
                <a:solidFill>
                  <a:srgbClr val="000000"/>
                </a:solidFill>
                <a:round/>
                <a:headEnd/>
                <a:tailEnd type="triangle" w="med" len="med"/>
              </a:ln>
            </p:spPr>
            <p:txBody>
              <a:bodyPr/>
              <a:lstStyle/>
              <a:p>
                <a:endParaRPr lang="en-US"/>
              </a:p>
            </p:txBody>
          </p:sp>
          <p:sp>
            <p:nvSpPr>
              <p:cNvPr id="13322" name="Line 21"/>
              <p:cNvSpPr>
                <a:spLocks noChangeShapeType="1"/>
              </p:cNvSpPr>
              <p:nvPr/>
            </p:nvSpPr>
            <p:spPr bwMode="auto">
              <a:xfrm>
                <a:off x="1680" y="3322"/>
                <a:ext cx="528" cy="648"/>
              </a:xfrm>
              <a:prstGeom prst="line">
                <a:avLst/>
              </a:prstGeom>
              <a:noFill/>
              <a:ln w="9525">
                <a:solidFill>
                  <a:srgbClr val="000000"/>
                </a:solidFill>
                <a:round/>
                <a:headEnd/>
                <a:tailEnd type="triangle" w="med" len="med"/>
              </a:ln>
            </p:spPr>
            <p:txBody>
              <a:bodyPr/>
              <a:lstStyle/>
              <a:p>
                <a:endParaRPr lang="en-US"/>
              </a:p>
            </p:txBody>
          </p:sp>
          <p:sp>
            <p:nvSpPr>
              <p:cNvPr id="13323" name="Line 22"/>
              <p:cNvSpPr>
                <a:spLocks noChangeShapeType="1"/>
              </p:cNvSpPr>
              <p:nvPr/>
            </p:nvSpPr>
            <p:spPr bwMode="auto">
              <a:xfrm>
                <a:off x="1680" y="3322"/>
                <a:ext cx="677" cy="705"/>
              </a:xfrm>
              <a:prstGeom prst="line">
                <a:avLst/>
              </a:prstGeom>
              <a:noFill/>
              <a:ln w="9525">
                <a:solidFill>
                  <a:srgbClr val="000000"/>
                </a:solidFill>
                <a:round/>
                <a:headEnd/>
                <a:tailEnd type="triangle" w="med" len="med"/>
              </a:ln>
            </p:spPr>
            <p:txBody>
              <a:bodyPr/>
              <a:lstStyle/>
              <a:p>
                <a:endParaRPr lang="en-US"/>
              </a:p>
            </p:txBody>
          </p:sp>
        </p:grpSp>
        <p:sp>
          <p:nvSpPr>
            <p:cNvPr id="13317" name="Line 25"/>
            <p:cNvSpPr>
              <a:spLocks noChangeShapeType="1"/>
            </p:cNvSpPr>
            <p:nvPr/>
          </p:nvSpPr>
          <p:spPr bwMode="auto">
            <a:xfrm flipH="1">
              <a:off x="1344" y="1488"/>
              <a:ext cx="528" cy="432"/>
            </a:xfrm>
            <a:prstGeom prst="line">
              <a:avLst/>
            </a:prstGeom>
            <a:noFill/>
            <a:ln w="9525">
              <a:solidFill>
                <a:schemeClr val="tx1"/>
              </a:solidFill>
              <a:round/>
              <a:headEnd/>
              <a:tailEnd type="triangle" w="med" len="med"/>
            </a:ln>
          </p:spPr>
          <p:txBody>
            <a:bodyPr/>
            <a:lstStyle/>
            <a:p>
              <a:endParaRPr lang="en-US"/>
            </a:p>
          </p:txBody>
        </p:sp>
      </p:grpSp>
      <p:sp>
        <p:nvSpPr>
          <p:cNvPr id="13315" name="Text Box 27"/>
          <p:cNvSpPr txBox="1">
            <a:spLocks noChangeArrowheads="1"/>
          </p:cNvSpPr>
          <p:nvPr/>
        </p:nvSpPr>
        <p:spPr bwMode="auto">
          <a:xfrm>
            <a:off x="973664" y="595771"/>
            <a:ext cx="7545655" cy="646331"/>
          </a:xfrm>
          <a:prstGeom prst="rect">
            <a:avLst/>
          </a:prstGeom>
          <a:noFill/>
          <a:ln w="9525">
            <a:noFill/>
            <a:miter lim="800000"/>
            <a:headEnd/>
            <a:tailEnd/>
          </a:ln>
        </p:spPr>
        <p:txBody>
          <a:bodyPr wrap="none">
            <a:spAutoFit/>
          </a:bodyPr>
          <a:lstStyle/>
          <a:p>
            <a:r>
              <a:rPr lang="en-US" sz="3600" b="1" dirty="0">
                <a:solidFill>
                  <a:schemeClr val="tx2"/>
                </a:solidFill>
                <a:latin typeface="Arial" charset="0"/>
              </a:rPr>
              <a:t>Motor Neuron Pool vs. Motor Unit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42119" y="74612"/>
            <a:ext cx="8927729" cy="6432530"/>
          </a:xfrm>
          <a:prstGeom prst="rect">
            <a:avLst/>
          </a:prstGeom>
          <a:solidFill>
            <a:schemeClr val="bg2"/>
          </a:solidFill>
          <a:ln w="9525">
            <a:noFill/>
            <a:miter lim="800000"/>
            <a:headEnd/>
            <a:tailEnd/>
          </a:ln>
        </p:spPr>
        <p:txBody>
          <a:bodyPr wrap="square">
            <a:spAutoFit/>
          </a:bodyPr>
          <a:lstStyle/>
          <a:p>
            <a:r>
              <a:rPr lang="en-US" sz="3200" b="1" dirty="0">
                <a:solidFill>
                  <a:srgbClr val="FFFF00"/>
                </a:solidFill>
                <a:latin typeface="+mj-lt"/>
              </a:rPr>
              <a:t>Motor Neuron Pool (Motor Nucleus)</a:t>
            </a:r>
            <a:endParaRPr lang="en-US" sz="3200" b="1" dirty="0">
              <a:latin typeface="+mj-lt"/>
            </a:endParaRPr>
          </a:p>
          <a:p>
            <a:endParaRPr lang="en-US" b="1" dirty="0">
              <a:latin typeface="+mj-lt"/>
            </a:endParaRPr>
          </a:p>
          <a:p>
            <a:endParaRPr lang="en-US" b="1" dirty="0" smtClean="0">
              <a:latin typeface="+mj-lt"/>
            </a:endParaRPr>
          </a:p>
          <a:p>
            <a:r>
              <a:rPr lang="en-US" sz="2800" b="1" dirty="0" smtClean="0">
                <a:latin typeface="+mj-lt"/>
              </a:rPr>
              <a:t>The </a:t>
            </a:r>
            <a:r>
              <a:rPr lang="en-US" sz="2800" b="1" dirty="0">
                <a:latin typeface="+mj-lt"/>
              </a:rPr>
              <a:t>group of motor neurons that </a:t>
            </a:r>
            <a:r>
              <a:rPr lang="en-US" sz="2800" b="1" dirty="0" smtClean="0">
                <a:latin typeface="+mj-lt"/>
              </a:rPr>
              <a:t>innervate </a:t>
            </a:r>
            <a:r>
              <a:rPr lang="en-US" sz="2800" b="1" dirty="0">
                <a:latin typeface="+mj-lt"/>
              </a:rPr>
              <a:t>an individual muscle</a:t>
            </a:r>
          </a:p>
          <a:p>
            <a:endParaRPr lang="en-US" b="1" dirty="0">
              <a:solidFill>
                <a:schemeClr val="bg1"/>
              </a:solidFill>
              <a:latin typeface="+mj-lt"/>
            </a:endParaRPr>
          </a:p>
          <a:p>
            <a:endParaRPr lang="en-US" b="1" dirty="0">
              <a:latin typeface="+mj-lt"/>
            </a:endParaRPr>
          </a:p>
          <a:p>
            <a:r>
              <a:rPr lang="en-US" sz="3200" b="1" dirty="0">
                <a:solidFill>
                  <a:srgbClr val="FFFF00"/>
                </a:solidFill>
                <a:latin typeface="+mj-lt"/>
              </a:rPr>
              <a:t>Motor Unit</a:t>
            </a:r>
            <a:endParaRPr lang="en-US" b="1" dirty="0">
              <a:latin typeface="+mj-lt"/>
            </a:endParaRPr>
          </a:p>
          <a:p>
            <a:endParaRPr lang="en-US" b="1" dirty="0" smtClean="0">
              <a:latin typeface="+mj-lt"/>
            </a:endParaRPr>
          </a:p>
          <a:p>
            <a:endParaRPr lang="en-US" b="1" dirty="0" smtClean="0">
              <a:latin typeface="+mj-lt"/>
            </a:endParaRPr>
          </a:p>
          <a:p>
            <a:r>
              <a:rPr lang="en-US" sz="2800" b="1" dirty="0" smtClean="0">
                <a:latin typeface="+mj-lt"/>
              </a:rPr>
              <a:t>An </a:t>
            </a:r>
            <a:r>
              <a:rPr lang="en-US" sz="2800" b="1" dirty="0">
                <a:latin typeface="+mj-lt"/>
              </a:rPr>
              <a:t>individual motor neuron and </a:t>
            </a:r>
            <a:r>
              <a:rPr lang="en-US" sz="2800" b="1" dirty="0" smtClean="0">
                <a:latin typeface="+mj-lt"/>
              </a:rPr>
              <a:t>all </a:t>
            </a:r>
            <a:r>
              <a:rPr lang="en-US" sz="2800" b="1" dirty="0">
                <a:latin typeface="+mj-lt"/>
              </a:rPr>
              <a:t>the muscle fibers that it </a:t>
            </a:r>
            <a:r>
              <a:rPr lang="en-US" sz="2800" b="1" dirty="0" smtClean="0">
                <a:latin typeface="+mj-lt"/>
              </a:rPr>
              <a:t>innervates</a:t>
            </a:r>
          </a:p>
          <a:p>
            <a:endParaRPr lang="en-US" sz="2800" b="1" dirty="0" smtClean="0">
              <a:latin typeface="+mj-lt"/>
            </a:endParaRPr>
          </a:p>
          <a:p>
            <a:r>
              <a:rPr lang="en-US" sz="2800" b="1" dirty="0" err="1" smtClean="0">
                <a:solidFill>
                  <a:srgbClr val="FFFF00"/>
                </a:solidFill>
                <a:latin typeface="+mj-lt"/>
              </a:rPr>
              <a:t>Innervation</a:t>
            </a:r>
            <a:r>
              <a:rPr lang="en-US" sz="2800" b="1" dirty="0" smtClean="0">
                <a:latin typeface="+mj-lt"/>
              </a:rPr>
              <a:t> </a:t>
            </a:r>
            <a:r>
              <a:rPr lang="en-US" sz="2800" b="1" dirty="0" smtClean="0">
                <a:solidFill>
                  <a:srgbClr val="FFFF00"/>
                </a:solidFill>
                <a:latin typeface="+mj-lt"/>
              </a:rPr>
              <a:t>Ratio</a:t>
            </a:r>
          </a:p>
          <a:p>
            <a:endParaRPr lang="en-US" sz="2800" b="1" dirty="0" smtClean="0">
              <a:solidFill>
                <a:schemeClr val="bg1"/>
              </a:solidFill>
              <a:latin typeface="+mj-lt"/>
            </a:endParaRPr>
          </a:p>
          <a:p>
            <a:r>
              <a:rPr lang="en-US" sz="2800" b="1" dirty="0" smtClean="0">
                <a:latin typeface="+mj-lt"/>
              </a:rPr>
              <a:t>The  number of muscle fibers innervated </a:t>
            </a:r>
          </a:p>
          <a:p>
            <a:r>
              <a:rPr lang="en-US" sz="2800" b="1" dirty="0" smtClean="0">
                <a:latin typeface="+mj-lt"/>
              </a:rPr>
              <a:t>by a single motor neuron</a:t>
            </a:r>
            <a:endParaRPr lang="en-US" sz="3200" b="1" dirty="0">
              <a:solidFill>
                <a:srgbClr val="FFFF00"/>
              </a:solidFill>
              <a:latin typeface="Helvetica (PCL6)"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sf\MacHome\Work\Teaching\MedicalNeuroscience\MedicalNeuroscience2010\MotorLectures\Leprechaun.jpg"/>
          <p:cNvPicPr>
            <a:picLocks noChangeAspect="1" noChangeArrowheads="1"/>
          </p:cNvPicPr>
          <p:nvPr/>
        </p:nvPicPr>
        <p:blipFill>
          <a:blip r:embed="rId2" cstate="print"/>
          <a:srcRect/>
          <a:stretch>
            <a:fillRect/>
          </a:stretch>
        </p:blipFill>
        <p:spPr bwMode="auto">
          <a:xfrm>
            <a:off x="1508919" y="1522412"/>
            <a:ext cx="6096000" cy="4572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05285" y="595771"/>
            <a:ext cx="8394462" cy="5693866"/>
          </a:xfrm>
          <a:prstGeom prst="rect">
            <a:avLst/>
          </a:prstGeom>
          <a:solidFill>
            <a:schemeClr val="bg2"/>
          </a:solidFill>
          <a:ln w="9525">
            <a:noFill/>
            <a:miter lim="800000"/>
            <a:headEnd/>
            <a:tailEnd/>
          </a:ln>
        </p:spPr>
        <p:txBody>
          <a:bodyPr>
            <a:spAutoFit/>
          </a:bodyPr>
          <a:lstStyle/>
          <a:p>
            <a:pPr>
              <a:spcBef>
                <a:spcPct val="50000"/>
              </a:spcBef>
            </a:pPr>
            <a:r>
              <a:rPr lang="en-US" sz="3600" b="1" dirty="0">
                <a:solidFill>
                  <a:srgbClr val="FFFF00"/>
                </a:solidFill>
                <a:latin typeface="Helvetica (PCL6)" pitchFamily="34" charset="0"/>
              </a:rPr>
              <a:t>    </a:t>
            </a:r>
            <a:r>
              <a:rPr lang="en-US" sz="4400" b="1" dirty="0">
                <a:solidFill>
                  <a:srgbClr val="FFFF00"/>
                </a:solidFill>
                <a:latin typeface="Helvetica (PCL6)" pitchFamily="34" charset="0"/>
              </a:rPr>
              <a:t>Control of muscle force</a:t>
            </a:r>
            <a:endParaRPr lang="en-US" sz="3200" b="1" dirty="0">
              <a:latin typeface="Helvetica (PCL6)" pitchFamily="34" charset="0"/>
            </a:endParaRPr>
          </a:p>
          <a:p>
            <a:pPr>
              <a:spcBef>
                <a:spcPct val="50000"/>
              </a:spcBef>
            </a:pPr>
            <a:endParaRPr lang="en-US" sz="3200" b="1" dirty="0">
              <a:latin typeface="Helvetica (PCL6)" pitchFamily="34" charset="0"/>
            </a:endParaRPr>
          </a:p>
          <a:p>
            <a:pPr>
              <a:spcBef>
                <a:spcPct val="50000"/>
              </a:spcBef>
            </a:pPr>
            <a:r>
              <a:rPr lang="en-US" sz="3200" b="1" dirty="0">
                <a:latin typeface="Helvetica (PCL6)" pitchFamily="34" charset="0"/>
              </a:rPr>
              <a:t>Rate Code: </a:t>
            </a:r>
            <a:r>
              <a:rPr lang="en-US" sz="3200" dirty="0">
                <a:latin typeface="Helvetica (PCL6)" pitchFamily="34" charset="0"/>
              </a:rPr>
              <a:t>Increases in rate of action potentials of motor neuron cause increases in muscle force</a:t>
            </a:r>
          </a:p>
          <a:p>
            <a:pPr>
              <a:spcBef>
                <a:spcPct val="50000"/>
              </a:spcBef>
            </a:pPr>
            <a:endParaRPr lang="en-US" sz="3200" b="1" dirty="0">
              <a:latin typeface="Helvetica (PCL6)" pitchFamily="34" charset="0"/>
            </a:endParaRPr>
          </a:p>
          <a:p>
            <a:pPr>
              <a:spcBef>
                <a:spcPct val="50000"/>
              </a:spcBef>
            </a:pPr>
            <a:r>
              <a:rPr lang="en-US" sz="3200" b="1" dirty="0">
                <a:latin typeface="Helvetica (PCL6)" pitchFamily="34" charset="0"/>
              </a:rPr>
              <a:t>Size Principle: </a:t>
            </a:r>
            <a:r>
              <a:rPr lang="en-US" sz="3200" dirty="0">
                <a:latin typeface="Helvetica (PCL6)" pitchFamily="34" charset="0"/>
              </a:rPr>
              <a:t>With increasing strength of input, motor neurons are recruited from smallest to largest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043"/>
          <p:cNvSpPr txBox="1">
            <a:spLocks noChangeArrowheads="1"/>
          </p:cNvSpPr>
          <p:nvPr/>
        </p:nvSpPr>
        <p:spPr bwMode="auto">
          <a:xfrm>
            <a:off x="3703439" y="0"/>
            <a:ext cx="2467342" cy="646331"/>
          </a:xfrm>
          <a:prstGeom prst="rect">
            <a:avLst/>
          </a:prstGeom>
          <a:noFill/>
          <a:ln w="9525">
            <a:noFill/>
            <a:miter lim="800000"/>
            <a:headEnd/>
            <a:tailEnd/>
          </a:ln>
        </p:spPr>
        <p:txBody>
          <a:bodyPr wrap="none">
            <a:spAutoFit/>
          </a:bodyPr>
          <a:lstStyle/>
          <a:p>
            <a:r>
              <a:rPr lang="en-US" sz="3600" b="1">
                <a:latin typeface="Helvetica (PCL6)" pitchFamily="34" charset="0"/>
              </a:rPr>
              <a:t>Rate Code</a:t>
            </a:r>
            <a:endParaRPr lang="en-US"/>
          </a:p>
        </p:txBody>
      </p:sp>
      <p:grpSp>
        <p:nvGrpSpPr>
          <p:cNvPr id="2" name="Group 1050"/>
          <p:cNvGrpSpPr>
            <a:grpSpLocks/>
          </p:cNvGrpSpPr>
          <p:nvPr/>
        </p:nvGrpSpPr>
        <p:grpSpPr bwMode="auto">
          <a:xfrm>
            <a:off x="137319" y="1293812"/>
            <a:ext cx="9382046" cy="4021455"/>
            <a:chOff x="720" y="2010"/>
            <a:chExt cx="3456" cy="1638"/>
          </a:xfrm>
        </p:grpSpPr>
        <p:pic>
          <p:nvPicPr>
            <p:cNvPr id="17412" name="Picture 1047" descr="ratecode"/>
            <p:cNvPicPr>
              <a:picLocks noChangeAspect="1" noChangeArrowheads="1"/>
            </p:cNvPicPr>
            <p:nvPr/>
          </p:nvPicPr>
          <p:blipFill>
            <a:blip r:embed="rId3" cstate="print">
              <a:lum bright="-30000" contrast="48000"/>
            </a:blip>
            <a:srcRect/>
            <a:stretch>
              <a:fillRect/>
            </a:stretch>
          </p:blipFill>
          <p:spPr bwMode="auto">
            <a:xfrm>
              <a:off x="720" y="2010"/>
              <a:ext cx="3456" cy="1638"/>
            </a:xfrm>
            <a:prstGeom prst="rect">
              <a:avLst/>
            </a:prstGeom>
            <a:noFill/>
            <a:ln w="9525">
              <a:noFill/>
              <a:miter lim="800000"/>
              <a:headEnd/>
              <a:tailEnd/>
            </a:ln>
          </p:spPr>
        </p:pic>
        <p:sp>
          <p:nvSpPr>
            <p:cNvPr id="17413" name="Text Box 1048"/>
            <p:cNvSpPr txBox="1">
              <a:spLocks noChangeArrowheads="1"/>
            </p:cNvSpPr>
            <p:nvPr/>
          </p:nvSpPr>
          <p:spPr bwMode="auto">
            <a:xfrm>
              <a:off x="2736" y="2700"/>
              <a:ext cx="432" cy="216"/>
            </a:xfrm>
            <a:prstGeom prst="rect">
              <a:avLst/>
            </a:prstGeom>
            <a:solidFill>
              <a:srgbClr val="FFFFFF"/>
            </a:solidFill>
            <a:ln w="9525">
              <a:noFill/>
              <a:miter lim="800000"/>
              <a:headEnd/>
              <a:tailEnd/>
            </a:ln>
          </p:spPr>
          <p:txBody>
            <a:bodyPr/>
            <a:lstStyle/>
            <a:p>
              <a:r>
                <a:rPr lang="en-US" sz="1000" b="1">
                  <a:latin typeface="Arial" charset="0"/>
                </a:rPr>
                <a:t>tetanus</a:t>
              </a:r>
              <a:endParaRPr lang="en-US"/>
            </a:p>
          </p:txBody>
        </p:sp>
        <p:sp>
          <p:nvSpPr>
            <p:cNvPr id="17414" name="Line 1049"/>
            <p:cNvSpPr>
              <a:spLocks noChangeShapeType="1"/>
            </p:cNvSpPr>
            <p:nvPr/>
          </p:nvSpPr>
          <p:spPr bwMode="auto">
            <a:xfrm>
              <a:off x="2802" y="2448"/>
              <a:ext cx="48" cy="288"/>
            </a:xfrm>
            <a:prstGeom prst="line">
              <a:avLst/>
            </a:prstGeom>
            <a:noFill/>
            <a:ln w="9525">
              <a:solidFill>
                <a:srgbClr val="000000"/>
              </a:solidFill>
              <a:round/>
              <a:headEnd type="triangle" w="med" len="med"/>
              <a:tailEnd/>
            </a:ln>
          </p:spPr>
          <p:txBody>
            <a:bodyPr/>
            <a:lstStyle/>
            <a:p>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05285" y="595771"/>
            <a:ext cx="8394462" cy="5693866"/>
          </a:xfrm>
          <a:prstGeom prst="rect">
            <a:avLst/>
          </a:prstGeom>
          <a:solidFill>
            <a:schemeClr val="bg2"/>
          </a:solidFill>
          <a:ln w="9525">
            <a:noFill/>
            <a:miter lim="800000"/>
            <a:headEnd/>
            <a:tailEnd/>
          </a:ln>
        </p:spPr>
        <p:txBody>
          <a:bodyPr>
            <a:spAutoFit/>
          </a:bodyPr>
          <a:lstStyle/>
          <a:p>
            <a:pPr>
              <a:spcBef>
                <a:spcPct val="50000"/>
              </a:spcBef>
            </a:pPr>
            <a:r>
              <a:rPr lang="en-US" sz="3600" b="1" dirty="0">
                <a:solidFill>
                  <a:srgbClr val="FFFF00"/>
                </a:solidFill>
                <a:latin typeface="Helvetica (PCL6)" pitchFamily="34" charset="0"/>
              </a:rPr>
              <a:t>    </a:t>
            </a:r>
            <a:r>
              <a:rPr lang="en-US" sz="4400" b="1" dirty="0">
                <a:solidFill>
                  <a:srgbClr val="FFFF00"/>
                </a:solidFill>
                <a:latin typeface="Helvetica (PCL6)" pitchFamily="34" charset="0"/>
              </a:rPr>
              <a:t>Control of muscle force</a:t>
            </a:r>
            <a:endParaRPr lang="en-US" sz="3200" b="1" dirty="0">
              <a:latin typeface="Helvetica (PCL6)" pitchFamily="34" charset="0"/>
            </a:endParaRPr>
          </a:p>
          <a:p>
            <a:pPr>
              <a:spcBef>
                <a:spcPct val="50000"/>
              </a:spcBef>
            </a:pPr>
            <a:endParaRPr lang="en-US" sz="3200" b="1" dirty="0">
              <a:latin typeface="Helvetica (PCL6)" pitchFamily="34" charset="0"/>
            </a:endParaRPr>
          </a:p>
          <a:p>
            <a:pPr>
              <a:spcBef>
                <a:spcPct val="50000"/>
              </a:spcBef>
            </a:pPr>
            <a:r>
              <a:rPr lang="en-US" sz="3200" b="1" dirty="0">
                <a:latin typeface="Helvetica (PCL6)" pitchFamily="34" charset="0"/>
              </a:rPr>
              <a:t>Rate Code: </a:t>
            </a:r>
            <a:r>
              <a:rPr lang="en-US" sz="3200" dirty="0">
                <a:latin typeface="Helvetica (PCL6)" pitchFamily="34" charset="0"/>
              </a:rPr>
              <a:t>Increases in rate of action potentials of motor neuron cause increases in muscle force</a:t>
            </a:r>
          </a:p>
          <a:p>
            <a:pPr>
              <a:spcBef>
                <a:spcPct val="50000"/>
              </a:spcBef>
            </a:pPr>
            <a:endParaRPr lang="en-US" sz="3200" b="1" dirty="0">
              <a:latin typeface="Helvetica (PCL6)" pitchFamily="34" charset="0"/>
            </a:endParaRPr>
          </a:p>
          <a:p>
            <a:pPr>
              <a:spcBef>
                <a:spcPct val="50000"/>
              </a:spcBef>
            </a:pPr>
            <a:r>
              <a:rPr lang="en-US" sz="3200" b="1" dirty="0">
                <a:latin typeface="Helvetica (PCL6)" pitchFamily="34" charset="0"/>
              </a:rPr>
              <a:t>Size Principle: </a:t>
            </a:r>
            <a:r>
              <a:rPr lang="en-US" sz="3200" dirty="0">
                <a:latin typeface="Helvetica (PCL6)" pitchFamily="34" charset="0"/>
              </a:rPr>
              <a:t>With increasing strength of input, motor neurons are recruited from smallest to largest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izeprinciple"/>
          <p:cNvPicPr>
            <a:picLocks noChangeAspect="1" noChangeArrowheads="1"/>
          </p:cNvPicPr>
          <p:nvPr/>
        </p:nvPicPr>
        <p:blipFill>
          <a:blip r:embed="rId3" cstate="print"/>
          <a:srcRect/>
          <a:stretch>
            <a:fillRect/>
          </a:stretch>
        </p:blipFill>
        <p:spPr bwMode="auto">
          <a:xfrm>
            <a:off x="1399078" y="0"/>
            <a:ext cx="6505022" cy="6404539"/>
          </a:xfrm>
          <a:prstGeom prst="rect">
            <a:avLst/>
          </a:prstGeom>
          <a:noFill/>
          <a:ln w="9525">
            <a:noFill/>
            <a:miter lim="800000"/>
            <a:headEnd/>
            <a:tailEnd/>
          </a:ln>
        </p:spPr>
      </p:pic>
      <p:sp>
        <p:nvSpPr>
          <p:cNvPr id="19459" name="Text Box 3"/>
          <p:cNvSpPr txBox="1">
            <a:spLocks noChangeArrowheads="1"/>
          </p:cNvSpPr>
          <p:nvPr/>
        </p:nvSpPr>
        <p:spPr bwMode="auto">
          <a:xfrm>
            <a:off x="1966119" y="0"/>
            <a:ext cx="2850460" cy="584775"/>
          </a:xfrm>
          <a:prstGeom prst="rect">
            <a:avLst/>
          </a:prstGeom>
          <a:noFill/>
          <a:ln w="9525">
            <a:noFill/>
            <a:miter lim="800000"/>
            <a:headEnd/>
            <a:tailEnd/>
          </a:ln>
        </p:spPr>
        <p:txBody>
          <a:bodyPr wrap="none">
            <a:spAutoFit/>
          </a:bodyPr>
          <a:lstStyle/>
          <a:p>
            <a:r>
              <a:rPr lang="en-US" sz="3200" b="1" dirty="0">
                <a:solidFill>
                  <a:schemeClr val="bg2"/>
                </a:solidFill>
                <a:latin typeface="Helvetica (PCL6)" pitchFamily="34" charset="0"/>
              </a:rPr>
              <a:t>Size Principle</a:t>
            </a:r>
            <a:endParaRPr lang="en-US" dirty="0">
              <a:solidFill>
                <a:schemeClr val="bg2"/>
              </a:solidFill>
            </a:endParaRPr>
          </a:p>
        </p:txBody>
      </p:sp>
      <p:sp>
        <p:nvSpPr>
          <p:cNvPr id="19460" name="Text Box 4"/>
          <p:cNvSpPr txBox="1">
            <a:spLocks noChangeArrowheads="1"/>
          </p:cNvSpPr>
          <p:nvPr/>
        </p:nvSpPr>
        <p:spPr bwMode="auto">
          <a:xfrm>
            <a:off x="1661319" y="5713412"/>
            <a:ext cx="1337226" cy="584775"/>
          </a:xfrm>
          <a:prstGeom prst="rect">
            <a:avLst/>
          </a:prstGeom>
          <a:noFill/>
          <a:ln w="9525">
            <a:noFill/>
            <a:miter lim="800000"/>
            <a:headEnd/>
            <a:tailEnd/>
          </a:ln>
        </p:spPr>
        <p:txBody>
          <a:bodyPr wrap="none">
            <a:spAutoFit/>
          </a:bodyPr>
          <a:lstStyle/>
          <a:p>
            <a:r>
              <a:rPr lang="en-US" sz="3200" b="1" dirty="0">
                <a:solidFill>
                  <a:srgbClr val="FF0000"/>
                </a:solidFill>
                <a:latin typeface="Helvetica (PCL6)" pitchFamily="34" charset="0"/>
              </a:rPr>
              <a:t>V = IR</a:t>
            </a:r>
            <a:endParaRPr lang="en-US" dirty="0">
              <a:solidFill>
                <a:srgbClr val="FF0000"/>
              </a:solidFill>
            </a:endParaRPr>
          </a:p>
        </p:txBody>
      </p:sp>
      <p:sp>
        <p:nvSpPr>
          <p:cNvPr id="19461" name="Text Box 5"/>
          <p:cNvSpPr txBox="1">
            <a:spLocks noChangeArrowheads="1"/>
          </p:cNvSpPr>
          <p:nvPr/>
        </p:nvSpPr>
        <p:spPr bwMode="auto">
          <a:xfrm>
            <a:off x="8062119" y="5103812"/>
            <a:ext cx="1813719" cy="1200329"/>
          </a:xfrm>
          <a:prstGeom prst="rect">
            <a:avLst/>
          </a:prstGeom>
          <a:noFill/>
          <a:ln w="9525">
            <a:noFill/>
            <a:miter lim="800000"/>
            <a:headEnd/>
            <a:tailEnd/>
          </a:ln>
        </p:spPr>
        <p:txBody>
          <a:bodyPr wrap="square">
            <a:spAutoFit/>
          </a:bodyPr>
          <a:lstStyle/>
          <a:p>
            <a:pPr>
              <a:spcBef>
                <a:spcPct val="50000"/>
              </a:spcBef>
            </a:pPr>
            <a:r>
              <a:rPr lang="en-US" sz="1200" dirty="0">
                <a:latin typeface="Helvetica" charset="0"/>
              </a:rPr>
              <a:t>From G. E. Loeb &amp; C. </a:t>
            </a:r>
            <a:r>
              <a:rPr lang="en-US" sz="1200" dirty="0" err="1">
                <a:latin typeface="Helvetica" charset="0"/>
              </a:rPr>
              <a:t>Ghez</a:t>
            </a:r>
            <a:r>
              <a:rPr lang="en-US" sz="1200" dirty="0">
                <a:latin typeface="Helvetica" charset="0"/>
              </a:rPr>
              <a:t> (2000), in </a:t>
            </a:r>
            <a:r>
              <a:rPr lang="en-US" sz="1200" i="1" dirty="0">
                <a:latin typeface="Helvetica" charset="0"/>
              </a:rPr>
              <a:t>Principles of Neural Science, 4</a:t>
            </a:r>
            <a:r>
              <a:rPr lang="en-US" sz="1200" i="1" baseline="30000" dirty="0">
                <a:latin typeface="Helvetica" charset="0"/>
              </a:rPr>
              <a:t>th</a:t>
            </a:r>
            <a:r>
              <a:rPr lang="en-US" sz="1200" i="1" dirty="0">
                <a:latin typeface="Helvetica" charset="0"/>
              </a:rPr>
              <a:t> Edition</a:t>
            </a:r>
            <a:r>
              <a:rPr lang="en-US" sz="1200" dirty="0">
                <a:latin typeface="Helvetica" charset="0"/>
              </a:rPr>
              <a:t> (</a:t>
            </a:r>
            <a:r>
              <a:rPr lang="en-US" sz="1200" dirty="0" err="1">
                <a:latin typeface="Helvetica" charset="0"/>
              </a:rPr>
              <a:t>Kandel</a:t>
            </a:r>
            <a:r>
              <a:rPr lang="en-US" sz="1200" dirty="0">
                <a:latin typeface="Helvetica" charset="0"/>
              </a:rPr>
              <a:t>, Schwartz, &amp; </a:t>
            </a:r>
            <a:r>
              <a:rPr lang="en-US" sz="1200" dirty="0" err="1">
                <a:latin typeface="Helvetica" charset="0"/>
              </a:rPr>
              <a:t>Jessel</a:t>
            </a:r>
            <a:r>
              <a:rPr lang="en-US" sz="1200" dirty="0">
                <a:latin typeface="Helvetica" charset="0"/>
              </a:rPr>
              <a:t>, Eds.)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209648" y="297886"/>
            <a:ext cx="2850460" cy="584775"/>
          </a:xfrm>
          <a:prstGeom prst="rect">
            <a:avLst/>
          </a:prstGeom>
          <a:noFill/>
          <a:ln w="9525">
            <a:noFill/>
            <a:miter lim="800000"/>
            <a:headEnd/>
            <a:tailEnd/>
          </a:ln>
        </p:spPr>
        <p:txBody>
          <a:bodyPr wrap="none">
            <a:spAutoFit/>
          </a:bodyPr>
          <a:lstStyle/>
          <a:p>
            <a:r>
              <a:rPr lang="en-US" sz="3200" b="1">
                <a:latin typeface="Helvetica (PCL6)" pitchFamily="34" charset="0"/>
              </a:rPr>
              <a:t>Size Principle</a:t>
            </a:r>
            <a:endParaRPr lang="en-US"/>
          </a:p>
        </p:txBody>
      </p:sp>
      <p:pic>
        <p:nvPicPr>
          <p:cNvPr id="20483" name="Picture 5" descr="sizeprinciple"/>
          <p:cNvPicPr>
            <a:picLocks noChangeAspect="1" noChangeArrowheads="1"/>
          </p:cNvPicPr>
          <p:nvPr/>
        </p:nvPicPr>
        <p:blipFill>
          <a:blip r:embed="rId3" cstate="print">
            <a:lum bright="-18000" contrast="30000"/>
          </a:blip>
          <a:srcRect b="9897"/>
          <a:stretch>
            <a:fillRect/>
          </a:stretch>
        </p:blipFill>
        <p:spPr bwMode="auto">
          <a:xfrm>
            <a:off x="411493" y="1340485"/>
            <a:ext cx="8970553" cy="3830623"/>
          </a:xfrm>
          <a:prstGeom prst="rect">
            <a:avLst/>
          </a:prstGeom>
          <a:noFill/>
          <a:ln w="9525">
            <a:noFill/>
            <a:miter lim="800000"/>
            <a:headEnd/>
            <a:tailEnd/>
          </a:ln>
        </p:spPr>
      </p:pic>
      <p:sp>
        <p:nvSpPr>
          <p:cNvPr id="20484" name="Text Box 6"/>
          <p:cNvSpPr txBox="1">
            <a:spLocks noChangeArrowheads="1"/>
          </p:cNvSpPr>
          <p:nvPr/>
        </p:nvSpPr>
        <p:spPr bwMode="auto">
          <a:xfrm>
            <a:off x="740688" y="5361941"/>
            <a:ext cx="3785738" cy="584775"/>
          </a:xfrm>
          <a:prstGeom prst="rect">
            <a:avLst/>
          </a:prstGeom>
          <a:noFill/>
          <a:ln w="9525">
            <a:noFill/>
            <a:miter lim="800000"/>
            <a:headEnd/>
            <a:tailEnd/>
          </a:ln>
        </p:spPr>
        <p:txBody>
          <a:bodyPr>
            <a:spAutoFit/>
          </a:bodyPr>
          <a:lstStyle/>
          <a:p>
            <a:pPr>
              <a:spcBef>
                <a:spcPct val="50000"/>
              </a:spcBef>
            </a:pPr>
            <a:r>
              <a:rPr lang="en-US" sz="1600">
                <a:latin typeface="Arial" charset="0"/>
              </a:rPr>
              <a:t>Small motor neurons innervate slow-twitch muscle fibers</a:t>
            </a:r>
          </a:p>
        </p:txBody>
      </p:sp>
      <p:sp>
        <p:nvSpPr>
          <p:cNvPr id="20485" name="Text Box 7"/>
          <p:cNvSpPr txBox="1">
            <a:spLocks noChangeArrowheads="1"/>
          </p:cNvSpPr>
          <p:nvPr/>
        </p:nvSpPr>
        <p:spPr bwMode="auto">
          <a:xfrm>
            <a:off x="3209647" y="5895652"/>
            <a:ext cx="3950335" cy="584775"/>
          </a:xfrm>
          <a:prstGeom prst="rect">
            <a:avLst/>
          </a:prstGeom>
          <a:noFill/>
          <a:ln w="9525">
            <a:noFill/>
            <a:miter lim="800000"/>
            <a:headEnd/>
            <a:tailEnd/>
          </a:ln>
        </p:spPr>
        <p:txBody>
          <a:bodyPr>
            <a:spAutoFit/>
          </a:bodyPr>
          <a:lstStyle/>
          <a:p>
            <a:pPr>
              <a:spcBef>
                <a:spcPct val="50000"/>
              </a:spcBef>
            </a:pPr>
            <a:r>
              <a:rPr lang="en-US" sz="1600">
                <a:latin typeface="Arial" charset="0"/>
              </a:rPr>
              <a:t>Medium motor neurons innervate fast-twitch, fatigue-resistant muscle fibers</a:t>
            </a:r>
          </a:p>
        </p:txBody>
      </p:sp>
      <p:sp>
        <p:nvSpPr>
          <p:cNvPr id="20486" name="Text Box 8"/>
          <p:cNvSpPr txBox="1">
            <a:spLocks noChangeArrowheads="1"/>
          </p:cNvSpPr>
          <p:nvPr/>
        </p:nvSpPr>
        <p:spPr bwMode="auto">
          <a:xfrm>
            <a:off x="5843204" y="5287469"/>
            <a:ext cx="3785738" cy="584775"/>
          </a:xfrm>
          <a:prstGeom prst="rect">
            <a:avLst/>
          </a:prstGeom>
          <a:noFill/>
          <a:ln w="9525">
            <a:noFill/>
            <a:miter lim="800000"/>
            <a:headEnd/>
            <a:tailEnd/>
          </a:ln>
        </p:spPr>
        <p:txBody>
          <a:bodyPr>
            <a:spAutoFit/>
          </a:bodyPr>
          <a:lstStyle/>
          <a:p>
            <a:pPr>
              <a:spcBef>
                <a:spcPct val="50000"/>
              </a:spcBef>
            </a:pPr>
            <a:r>
              <a:rPr lang="en-US" sz="1600">
                <a:latin typeface="Arial" charset="0"/>
              </a:rPr>
              <a:t>Large motor neurons innervate fast-twitch, fatigable muscle fibers</a:t>
            </a:r>
          </a:p>
        </p:txBody>
      </p:sp>
      <p:sp>
        <p:nvSpPr>
          <p:cNvPr id="20487" name="Line 9"/>
          <p:cNvSpPr>
            <a:spLocks noChangeShapeType="1"/>
          </p:cNvSpPr>
          <p:nvPr/>
        </p:nvSpPr>
        <p:spPr bwMode="auto">
          <a:xfrm flipV="1">
            <a:off x="2715856" y="4617226"/>
            <a:ext cx="1810570" cy="744714"/>
          </a:xfrm>
          <a:prstGeom prst="line">
            <a:avLst/>
          </a:prstGeom>
          <a:noFill/>
          <a:ln w="57150">
            <a:solidFill>
              <a:schemeClr val="accent1"/>
            </a:solidFill>
            <a:round/>
            <a:headEnd/>
            <a:tailEnd type="triangle" w="med" len="med"/>
          </a:ln>
        </p:spPr>
        <p:txBody>
          <a:bodyPr/>
          <a:lstStyle/>
          <a:p>
            <a:endParaRPr lang="en-US"/>
          </a:p>
        </p:txBody>
      </p:sp>
      <p:sp>
        <p:nvSpPr>
          <p:cNvPr id="20488" name="Line 10"/>
          <p:cNvSpPr>
            <a:spLocks noChangeShapeType="1"/>
          </p:cNvSpPr>
          <p:nvPr/>
        </p:nvSpPr>
        <p:spPr bwMode="auto">
          <a:xfrm flipH="1" flipV="1">
            <a:off x="4937919" y="4617226"/>
            <a:ext cx="246896" cy="1191542"/>
          </a:xfrm>
          <a:prstGeom prst="line">
            <a:avLst/>
          </a:prstGeom>
          <a:noFill/>
          <a:ln w="57150">
            <a:solidFill>
              <a:schemeClr val="accent1"/>
            </a:solidFill>
            <a:round/>
            <a:headEnd/>
            <a:tailEnd type="triangle" w="med" len="med"/>
          </a:ln>
        </p:spPr>
        <p:txBody>
          <a:bodyPr/>
          <a:lstStyle/>
          <a:p>
            <a:endParaRPr lang="en-US"/>
          </a:p>
        </p:txBody>
      </p:sp>
      <p:sp>
        <p:nvSpPr>
          <p:cNvPr id="20489" name="Line 11"/>
          <p:cNvSpPr>
            <a:spLocks noChangeShapeType="1"/>
          </p:cNvSpPr>
          <p:nvPr/>
        </p:nvSpPr>
        <p:spPr bwMode="auto">
          <a:xfrm flipH="1" flipV="1">
            <a:off x="5678607" y="4617226"/>
            <a:ext cx="1399077" cy="670243"/>
          </a:xfrm>
          <a:prstGeom prst="line">
            <a:avLst/>
          </a:prstGeom>
          <a:noFill/>
          <a:ln w="57150">
            <a:solidFill>
              <a:schemeClr val="accent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411494" y="1117071"/>
            <a:ext cx="8358378" cy="4647426"/>
          </a:xfrm>
          <a:prstGeom prst="rect">
            <a:avLst/>
          </a:prstGeom>
          <a:noFill/>
          <a:ln w="9525">
            <a:noFill/>
            <a:miter lim="800000"/>
            <a:headEnd/>
            <a:tailEnd/>
          </a:ln>
        </p:spPr>
        <p:txBody>
          <a:bodyPr wrap="none">
            <a:spAutoFit/>
          </a:bodyPr>
          <a:lstStyle/>
          <a:p>
            <a:r>
              <a:rPr lang="en-US" sz="4000" b="1" dirty="0">
                <a:solidFill>
                  <a:srgbClr val="FFFF00"/>
                </a:solidFill>
                <a:latin typeface="Helvetica (PCL6)" pitchFamily="34" charset="0"/>
              </a:rPr>
              <a:t>		</a:t>
            </a:r>
            <a:r>
              <a:rPr lang="en-US" sz="4000" b="1" dirty="0" err="1">
                <a:solidFill>
                  <a:srgbClr val="FFFF00"/>
                </a:solidFill>
                <a:latin typeface="Helvetica (PCL6)" pitchFamily="34" charset="0"/>
              </a:rPr>
              <a:t>Proprioception</a:t>
            </a:r>
            <a:endParaRPr lang="en-US" sz="3200" b="1" dirty="0">
              <a:solidFill>
                <a:srgbClr val="FFFF00"/>
              </a:solidFill>
              <a:latin typeface="Helvetica (PCL6)" pitchFamily="34" charset="0"/>
            </a:endParaRPr>
          </a:p>
          <a:p>
            <a:endParaRPr lang="en-US" sz="3200" b="1" dirty="0">
              <a:solidFill>
                <a:srgbClr val="FFFF00"/>
              </a:solidFill>
              <a:latin typeface="Helvetica (PCL6)" pitchFamily="34" charset="0"/>
            </a:endParaRPr>
          </a:p>
          <a:p>
            <a:r>
              <a:rPr lang="en-US" sz="3200" b="1" dirty="0">
                <a:latin typeface="Helvetica (PCL6)" pitchFamily="34" charset="0"/>
              </a:rPr>
              <a:t>Specialized receptors provide information</a:t>
            </a:r>
          </a:p>
          <a:p>
            <a:r>
              <a:rPr lang="en-US" sz="3200" b="1" dirty="0">
                <a:latin typeface="Helvetica (PCL6)" pitchFamily="34" charset="0"/>
              </a:rPr>
              <a:t>about muscle:</a:t>
            </a:r>
          </a:p>
          <a:p>
            <a:endParaRPr lang="en-US" sz="3200" b="1" dirty="0">
              <a:latin typeface="Helvetica (PCL6)" pitchFamily="34" charset="0"/>
            </a:endParaRPr>
          </a:p>
          <a:p>
            <a:pPr>
              <a:buFontTx/>
              <a:buChar char="•"/>
            </a:pPr>
            <a:r>
              <a:rPr lang="en-US" sz="3200" b="1" dirty="0">
                <a:latin typeface="Helvetica (PCL6)" pitchFamily="34" charset="0"/>
              </a:rPr>
              <a:t> length</a:t>
            </a:r>
          </a:p>
          <a:p>
            <a:pPr>
              <a:buFontTx/>
              <a:buChar char="•"/>
            </a:pPr>
            <a:r>
              <a:rPr lang="en-US" sz="3200" b="1" dirty="0">
                <a:latin typeface="Helvetica (PCL6)" pitchFamily="34" charset="0"/>
              </a:rPr>
              <a:t> velocity (change in length)</a:t>
            </a:r>
          </a:p>
          <a:p>
            <a:pPr>
              <a:buFontTx/>
              <a:buChar char="•"/>
            </a:pPr>
            <a:r>
              <a:rPr lang="en-US" sz="3200" b="1" dirty="0">
                <a:latin typeface="Helvetica (PCL6)" pitchFamily="34" charset="0"/>
              </a:rPr>
              <a:t> load (force)</a:t>
            </a:r>
          </a:p>
          <a:p>
            <a:endParaRPr lang="en-US" sz="3200" b="1" dirty="0">
              <a:solidFill>
                <a:schemeClr val="bg1"/>
              </a:solidFill>
              <a:latin typeface="Helvetica (PCL6)"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 y="521300"/>
            <a:ext cx="9300944" cy="3785652"/>
          </a:xfrm>
          <a:prstGeom prst="rect">
            <a:avLst/>
          </a:prstGeom>
          <a:noFill/>
          <a:ln w="9525">
            <a:noFill/>
            <a:miter lim="800000"/>
            <a:headEnd/>
            <a:tailEnd/>
          </a:ln>
        </p:spPr>
        <p:txBody>
          <a:bodyPr wrap="none">
            <a:spAutoFit/>
          </a:bodyPr>
          <a:lstStyle/>
          <a:p>
            <a:endParaRPr lang="en-US" sz="4000" b="1" dirty="0">
              <a:solidFill>
                <a:srgbClr val="FFFF00"/>
              </a:solidFill>
              <a:latin typeface="Helvetica (PCL6)" pitchFamily="34" charset="0"/>
            </a:endParaRPr>
          </a:p>
          <a:p>
            <a:r>
              <a:rPr lang="en-US" sz="4000" b="1" dirty="0">
                <a:solidFill>
                  <a:srgbClr val="FFFF00"/>
                </a:solidFill>
                <a:latin typeface="Helvetica (PCL6)" pitchFamily="34" charset="0"/>
              </a:rPr>
              <a:t>Receptors Involved in </a:t>
            </a:r>
            <a:r>
              <a:rPr lang="en-US" sz="4000" b="1" dirty="0" err="1">
                <a:solidFill>
                  <a:srgbClr val="FFFF00"/>
                </a:solidFill>
                <a:latin typeface="Helvetica (PCL6)" pitchFamily="34" charset="0"/>
              </a:rPr>
              <a:t>Proprioception</a:t>
            </a:r>
            <a:endParaRPr lang="en-US" sz="3200" b="1" dirty="0">
              <a:solidFill>
                <a:srgbClr val="FFFF00"/>
              </a:solidFill>
              <a:latin typeface="Helvetica (PCL6)" pitchFamily="34" charset="0"/>
            </a:endParaRPr>
          </a:p>
          <a:p>
            <a:endParaRPr lang="en-US" sz="3200" b="1" dirty="0">
              <a:solidFill>
                <a:srgbClr val="FFFF00"/>
              </a:solidFill>
              <a:latin typeface="Helvetica (PCL6)" pitchFamily="34" charset="0"/>
            </a:endParaRPr>
          </a:p>
          <a:p>
            <a:r>
              <a:rPr lang="en-US" sz="3200" b="1" dirty="0">
                <a:latin typeface="Helvetica (PCL6)" pitchFamily="34" charset="0"/>
              </a:rPr>
              <a:t>	Muscle Spindles</a:t>
            </a:r>
          </a:p>
          <a:p>
            <a:endParaRPr lang="en-US" sz="3200" b="1" dirty="0">
              <a:latin typeface="Helvetica (PCL6)" pitchFamily="34" charset="0"/>
            </a:endParaRPr>
          </a:p>
          <a:p>
            <a:r>
              <a:rPr lang="en-US" sz="3200" b="1" dirty="0">
                <a:latin typeface="Helvetica (PCL6)" pitchFamily="34" charset="0"/>
              </a:rPr>
              <a:t>	Golgi Tendon Organ</a:t>
            </a:r>
          </a:p>
          <a:p>
            <a:endParaRPr lang="en-US" sz="3200" b="1" dirty="0">
              <a:latin typeface="Helvetica (PCL6)"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model</a:t>
            </a:r>
            <a:endParaRPr lang="en-US" dirty="0"/>
          </a:p>
        </p:txBody>
      </p:sp>
      <p:pic>
        <p:nvPicPr>
          <p:cNvPr id="2050" name="Picture 2" descr="\\.psf\MacHome\Work\Teaching\MedicalNeuroscience\MedicalNeuroscience2010\MotorLectures\KS_36_1003.jpg"/>
          <p:cNvPicPr>
            <a:picLocks noChangeAspect="1" noChangeArrowheads="1"/>
          </p:cNvPicPr>
          <p:nvPr/>
        </p:nvPicPr>
        <p:blipFill>
          <a:blip r:embed="rId3" cstate="print"/>
          <a:srcRect l="28782" t="5787" r="48880" b="55368"/>
          <a:stretch>
            <a:fillRect/>
          </a:stretch>
        </p:blipFill>
        <p:spPr bwMode="auto">
          <a:xfrm rot="5400000">
            <a:off x="3261521" y="-763589"/>
            <a:ext cx="3962399" cy="853440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spindleGolgi"/>
          <p:cNvPicPr>
            <a:picLocks noChangeAspect="1" noChangeArrowheads="1"/>
          </p:cNvPicPr>
          <p:nvPr/>
        </p:nvPicPr>
        <p:blipFill>
          <a:blip r:embed="rId3" cstate="print"/>
          <a:srcRect/>
          <a:stretch>
            <a:fillRect/>
          </a:stretch>
        </p:blipFill>
        <p:spPr bwMode="auto">
          <a:xfrm>
            <a:off x="658389" y="446829"/>
            <a:ext cx="6830788" cy="5551221"/>
          </a:xfrm>
          <a:prstGeom prst="rect">
            <a:avLst/>
          </a:prstGeom>
          <a:noFill/>
          <a:ln w="9525">
            <a:noFill/>
            <a:miter lim="800000"/>
            <a:headEnd/>
            <a:tailEnd/>
          </a:ln>
        </p:spPr>
      </p:pic>
      <p:sp>
        <p:nvSpPr>
          <p:cNvPr id="23557" name="Rectangle 8"/>
          <p:cNvSpPr>
            <a:spLocks noChangeArrowheads="1"/>
          </p:cNvSpPr>
          <p:nvPr/>
        </p:nvSpPr>
        <p:spPr bwMode="auto">
          <a:xfrm>
            <a:off x="7077684" y="2904384"/>
            <a:ext cx="2798154" cy="595771"/>
          </a:xfrm>
          <a:prstGeom prst="rect">
            <a:avLst/>
          </a:prstGeom>
          <a:noFill/>
          <a:ln w="9525">
            <a:noFill/>
            <a:miter lim="800000"/>
            <a:headEnd/>
            <a:tailEnd/>
          </a:ln>
        </p:spPr>
        <p:txBody>
          <a:bodyPr wrap="none" anchor="ctr"/>
          <a:lstStyle/>
          <a:p>
            <a:pPr algn="ctr"/>
            <a:r>
              <a:rPr lang="en-US" sz="1800">
                <a:latin typeface="Arial" charset="0"/>
              </a:rPr>
              <a:t>Intrafusal fibers</a:t>
            </a:r>
          </a:p>
        </p:txBody>
      </p:sp>
      <p:sp>
        <p:nvSpPr>
          <p:cNvPr id="23558" name="Rectangle 9"/>
          <p:cNvSpPr>
            <a:spLocks noChangeArrowheads="1"/>
          </p:cNvSpPr>
          <p:nvPr/>
        </p:nvSpPr>
        <p:spPr bwMode="auto">
          <a:xfrm>
            <a:off x="7092765" y="4542755"/>
            <a:ext cx="2798154" cy="595771"/>
          </a:xfrm>
          <a:prstGeom prst="rect">
            <a:avLst/>
          </a:prstGeom>
          <a:noFill/>
          <a:ln w="9525">
            <a:noFill/>
            <a:miter lim="800000"/>
            <a:headEnd/>
            <a:tailEnd/>
          </a:ln>
        </p:spPr>
        <p:txBody>
          <a:bodyPr wrap="none" anchor="ctr"/>
          <a:lstStyle/>
          <a:p>
            <a:pPr algn="ctr"/>
            <a:r>
              <a:rPr lang="en-US" sz="1800" dirty="0" err="1">
                <a:latin typeface="Arial" charset="0"/>
              </a:rPr>
              <a:t>Extrafusal</a:t>
            </a:r>
            <a:r>
              <a:rPr lang="en-US" sz="1800" dirty="0">
                <a:latin typeface="Arial" charset="0"/>
              </a:rPr>
              <a:t> fibers</a:t>
            </a:r>
          </a:p>
        </p:txBody>
      </p:sp>
      <p:sp>
        <p:nvSpPr>
          <p:cNvPr id="23559" name="Line 10"/>
          <p:cNvSpPr>
            <a:spLocks noChangeShapeType="1"/>
          </p:cNvSpPr>
          <p:nvPr/>
        </p:nvSpPr>
        <p:spPr bwMode="auto">
          <a:xfrm flipH="1" flipV="1">
            <a:off x="6419295" y="3127799"/>
            <a:ext cx="1152181" cy="74471"/>
          </a:xfrm>
          <a:prstGeom prst="line">
            <a:avLst/>
          </a:prstGeom>
          <a:noFill/>
          <a:ln w="57150">
            <a:solidFill>
              <a:schemeClr val="accent1"/>
            </a:solidFill>
            <a:round/>
            <a:headEnd/>
            <a:tailEnd type="triangle" w="med" len="med"/>
          </a:ln>
        </p:spPr>
        <p:txBody>
          <a:bodyPr/>
          <a:lstStyle/>
          <a:p>
            <a:endParaRPr lang="en-US"/>
          </a:p>
        </p:txBody>
      </p:sp>
      <p:sp>
        <p:nvSpPr>
          <p:cNvPr id="23560" name="Line 11"/>
          <p:cNvSpPr>
            <a:spLocks noChangeShapeType="1"/>
          </p:cNvSpPr>
          <p:nvPr/>
        </p:nvSpPr>
        <p:spPr bwMode="auto">
          <a:xfrm flipH="1" flipV="1">
            <a:off x="6090099" y="4021454"/>
            <a:ext cx="1438619" cy="853757"/>
          </a:xfrm>
          <a:prstGeom prst="line">
            <a:avLst/>
          </a:prstGeom>
          <a:noFill/>
          <a:ln w="57150">
            <a:solidFill>
              <a:schemeClr val="accent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2"/>
          <p:cNvSpPr txBox="1">
            <a:spLocks noChangeArrowheads="1"/>
          </p:cNvSpPr>
          <p:nvPr/>
        </p:nvSpPr>
        <p:spPr bwMode="auto">
          <a:xfrm>
            <a:off x="1892869" y="5585354"/>
            <a:ext cx="7324580" cy="923330"/>
          </a:xfrm>
          <a:prstGeom prst="rect">
            <a:avLst/>
          </a:prstGeom>
          <a:noFill/>
          <a:ln w="9525">
            <a:noFill/>
            <a:miter lim="800000"/>
            <a:headEnd/>
            <a:tailEnd/>
          </a:ln>
        </p:spPr>
        <p:txBody>
          <a:bodyPr>
            <a:spAutoFit/>
          </a:bodyPr>
          <a:lstStyle/>
          <a:p>
            <a:r>
              <a:rPr lang="en-US" sz="1800">
                <a:latin typeface="Helvetica (PCL6)" pitchFamily="34" charset="0"/>
              </a:rPr>
              <a:t>Typical muscle spindle   =  1 dynamic nuclear bag fiber </a:t>
            </a:r>
          </a:p>
          <a:p>
            <a:r>
              <a:rPr lang="en-US" sz="1800">
                <a:latin typeface="Helvetica (PCL6)" pitchFamily="34" charset="0"/>
              </a:rPr>
              <a:t>			1 static nuclear bag fiber</a:t>
            </a:r>
          </a:p>
          <a:p>
            <a:r>
              <a:rPr lang="en-US" sz="1800">
                <a:latin typeface="Helvetica (PCL6)" pitchFamily="34" charset="0"/>
              </a:rPr>
              <a:t>			~ 5 nuclear chain fibers</a:t>
            </a:r>
            <a:endParaRPr lang="en-US"/>
          </a:p>
        </p:txBody>
      </p:sp>
      <p:sp>
        <p:nvSpPr>
          <p:cNvPr id="24579" name="Text Box 13"/>
          <p:cNvSpPr txBox="1">
            <a:spLocks noChangeArrowheads="1"/>
          </p:cNvSpPr>
          <p:nvPr/>
        </p:nvSpPr>
        <p:spPr bwMode="auto">
          <a:xfrm>
            <a:off x="289719" y="117058"/>
            <a:ext cx="8680834" cy="523220"/>
          </a:xfrm>
          <a:prstGeom prst="rect">
            <a:avLst/>
          </a:prstGeom>
          <a:noFill/>
          <a:ln w="9525">
            <a:noFill/>
            <a:miter lim="800000"/>
            <a:headEnd/>
            <a:tailEnd/>
          </a:ln>
        </p:spPr>
        <p:txBody>
          <a:bodyPr wrap="square">
            <a:spAutoFit/>
          </a:bodyPr>
          <a:lstStyle/>
          <a:p>
            <a:pPr>
              <a:spcBef>
                <a:spcPct val="50000"/>
              </a:spcBef>
            </a:pPr>
            <a:r>
              <a:rPr lang="en-US" sz="2800">
                <a:solidFill>
                  <a:schemeClr val="tx2"/>
                </a:solidFill>
                <a:latin typeface="Helvetica" charset="0"/>
              </a:rPr>
              <a:t>Muscle Spindles are made of intrafusal muscle fibers</a:t>
            </a:r>
          </a:p>
        </p:txBody>
      </p:sp>
      <p:pic>
        <p:nvPicPr>
          <p:cNvPr id="24580" name="Picture 14" descr="spindles"/>
          <p:cNvPicPr>
            <a:picLocks noChangeAspect="1" noChangeArrowheads="1"/>
          </p:cNvPicPr>
          <p:nvPr/>
        </p:nvPicPr>
        <p:blipFill>
          <a:blip r:embed="rId3" cstate="print"/>
          <a:srcRect/>
          <a:stretch>
            <a:fillRect/>
          </a:stretch>
        </p:blipFill>
        <p:spPr bwMode="auto">
          <a:xfrm>
            <a:off x="1892869" y="586463"/>
            <a:ext cx="6090100" cy="499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Muscles, what are they good for?</a:t>
            </a:r>
            <a:endParaRPr lang="en-US" dirty="0"/>
          </a:p>
        </p:txBody>
      </p:sp>
      <p:pic>
        <p:nvPicPr>
          <p:cNvPr id="9218" name="Picture 2" descr="\\.psf\MacHome\Work\Teaching\MedicalNeuroscience\MedicalNeuroscience2010\MotorLectures\Guiness.jpg"/>
          <p:cNvPicPr>
            <a:picLocks noChangeAspect="1" noChangeArrowheads="1"/>
          </p:cNvPicPr>
          <p:nvPr/>
        </p:nvPicPr>
        <p:blipFill>
          <a:blip r:embed="rId2" cstate="print"/>
          <a:srcRect/>
          <a:stretch>
            <a:fillRect/>
          </a:stretch>
        </p:blipFill>
        <p:spPr bwMode="auto">
          <a:xfrm>
            <a:off x="1585119" y="1598612"/>
            <a:ext cx="6096000" cy="4572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411493" y="29479"/>
            <a:ext cx="8642109" cy="5632311"/>
          </a:xfrm>
          <a:prstGeom prst="rect">
            <a:avLst/>
          </a:prstGeom>
          <a:solidFill>
            <a:schemeClr val="bg2"/>
          </a:solidFill>
          <a:ln w="9525">
            <a:noFill/>
            <a:miter lim="800000"/>
            <a:headEnd/>
            <a:tailEnd/>
          </a:ln>
        </p:spPr>
        <p:txBody>
          <a:bodyPr wrap="none">
            <a:spAutoFit/>
          </a:bodyPr>
          <a:lstStyle/>
          <a:p>
            <a:endParaRPr lang="en-US" sz="4000" b="1" dirty="0">
              <a:latin typeface="Helvetica (PCL6)" pitchFamily="34" charset="0"/>
            </a:endParaRPr>
          </a:p>
          <a:p>
            <a:r>
              <a:rPr lang="en-US" sz="4000" b="1" dirty="0">
                <a:solidFill>
                  <a:srgbClr val="FFFF00"/>
                </a:solidFill>
                <a:latin typeface="Helvetica (PCL6)" pitchFamily="34" charset="0"/>
              </a:rPr>
              <a:t>	Sensory Fibers Involved </a:t>
            </a:r>
          </a:p>
          <a:p>
            <a:r>
              <a:rPr lang="en-US" sz="4000" b="1" dirty="0">
                <a:solidFill>
                  <a:srgbClr val="FFFF00"/>
                </a:solidFill>
                <a:latin typeface="Helvetica (PCL6)" pitchFamily="34" charset="0"/>
              </a:rPr>
              <a:t>	      in </a:t>
            </a:r>
            <a:r>
              <a:rPr lang="en-US" sz="4000" b="1" dirty="0" err="1">
                <a:solidFill>
                  <a:srgbClr val="FFFF00"/>
                </a:solidFill>
                <a:latin typeface="Helvetica (PCL6)" pitchFamily="34" charset="0"/>
              </a:rPr>
              <a:t>Proprioception</a:t>
            </a:r>
            <a:endParaRPr lang="en-US" sz="3200" b="1" dirty="0">
              <a:solidFill>
                <a:srgbClr val="FFFF00"/>
              </a:solidFill>
              <a:latin typeface="Helvetica (PCL6)" pitchFamily="34" charset="0"/>
            </a:endParaRPr>
          </a:p>
          <a:p>
            <a:endParaRPr lang="en-US" sz="3200" b="1" dirty="0">
              <a:solidFill>
                <a:srgbClr val="FFFF00"/>
              </a:solidFill>
              <a:latin typeface="Helvetica (PCL6)" pitchFamily="34" charset="0"/>
            </a:endParaRPr>
          </a:p>
          <a:p>
            <a:r>
              <a:rPr lang="en-US" sz="3200" b="1" dirty="0">
                <a:latin typeface="Helvetica (PCL6)" pitchFamily="34" charset="0"/>
              </a:rPr>
              <a:t>Muscle Spindles</a:t>
            </a:r>
          </a:p>
          <a:p>
            <a:endParaRPr lang="en-US" sz="3200" b="1" dirty="0">
              <a:latin typeface="Helvetica (PCL6)" pitchFamily="34" charset="0"/>
            </a:endParaRPr>
          </a:p>
          <a:p>
            <a:r>
              <a:rPr lang="en-US" sz="3200" b="1" dirty="0">
                <a:latin typeface="Helvetica (PCL6)" pitchFamily="34" charset="0"/>
              </a:rPr>
              <a:t>	Group </a:t>
            </a:r>
            <a:r>
              <a:rPr lang="en-US" sz="3200" b="1" dirty="0" err="1">
                <a:latin typeface="Helvetica (PCL6)" pitchFamily="34" charset="0"/>
              </a:rPr>
              <a:t>Ia</a:t>
            </a:r>
            <a:r>
              <a:rPr lang="en-US" sz="3200" b="1" dirty="0">
                <a:latin typeface="Helvetica (PCL6)" pitchFamily="34" charset="0"/>
              </a:rPr>
              <a:t> (primary): velocity and length</a:t>
            </a:r>
          </a:p>
          <a:p>
            <a:r>
              <a:rPr lang="en-US" sz="3200" b="1" dirty="0">
                <a:latin typeface="Helvetica (PCL6)" pitchFamily="34" charset="0"/>
              </a:rPr>
              <a:t>	Group II (secondary): length</a:t>
            </a:r>
          </a:p>
          <a:p>
            <a:endParaRPr lang="en-US" sz="3200" b="1" dirty="0">
              <a:latin typeface="Helvetica (PCL6)" pitchFamily="34" charset="0"/>
            </a:endParaRPr>
          </a:p>
          <a:p>
            <a:endParaRPr lang="en-US" sz="3200" b="1" dirty="0">
              <a:solidFill>
                <a:schemeClr val="bg1"/>
              </a:solidFill>
              <a:latin typeface="Helvetica (PCL6)" pitchFamily="34" charset="0"/>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dynamicstatic"/>
          <p:cNvPicPr>
            <a:picLocks noChangeAspect="1" noChangeArrowheads="1"/>
          </p:cNvPicPr>
          <p:nvPr/>
        </p:nvPicPr>
        <p:blipFill>
          <a:blip r:embed="rId3" cstate="print"/>
          <a:srcRect/>
          <a:stretch>
            <a:fillRect/>
          </a:stretch>
        </p:blipFill>
        <p:spPr bwMode="auto">
          <a:xfrm>
            <a:off x="493792" y="4542755"/>
            <a:ext cx="8661933" cy="1928499"/>
          </a:xfrm>
          <a:prstGeom prst="rect">
            <a:avLst/>
          </a:prstGeom>
          <a:noFill/>
          <a:ln w="9525">
            <a:noFill/>
            <a:miter lim="800000"/>
            <a:headEnd/>
            <a:tailEnd/>
          </a:ln>
        </p:spPr>
      </p:pic>
      <p:pic>
        <p:nvPicPr>
          <p:cNvPr id="26627" name="Picture 4" descr="spindles"/>
          <p:cNvPicPr>
            <a:picLocks noChangeAspect="1" noChangeArrowheads="1"/>
          </p:cNvPicPr>
          <p:nvPr/>
        </p:nvPicPr>
        <p:blipFill>
          <a:blip r:embed="rId4" cstate="print"/>
          <a:srcRect/>
          <a:stretch>
            <a:fillRect/>
          </a:stretch>
        </p:blipFill>
        <p:spPr bwMode="auto">
          <a:xfrm>
            <a:off x="3045050" y="893657"/>
            <a:ext cx="4032634" cy="3309323"/>
          </a:xfrm>
          <a:prstGeom prst="rect">
            <a:avLst/>
          </a:prstGeom>
          <a:noFill/>
          <a:ln w="9525">
            <a:noFill/>
            <a:miter lim="800000"/>
            <a:headEnd/>
            <a:tailEnd/>
          </a:ln>
        </p:spPr>
      </p:pic>
      <p:sp>
        <p:nvSpPr>
          <p:cNvPr id="26628" name="Text Box 5"/>
          <p:cNvSpPr txBox="1">
            <a:spLocks noChangeArrowheads="1"/>
          </p:cNvSpPr>
          <p:nvPr/>
        </p:nvSpPr>
        <p:spPr bwMode="auto">
          <a:xfrm>
            <a:off x="0" y="148943"/>
            <a:ext cx="9875838" cy="830997"/>
          </a:xfrm>
          <a:prstGeom prst="rect">
            <a:avLst/>
          </a:prstGeom>
          <a:noFill/>
          <a:ln w="9525">
            <a:noFill/>
            <a:miter lim="800000"/>
            <a:headEnd/>
            <a:tailEnd/>
          </a:ln>
        </p:spPr>
        <p:txBody>
          <a:bodyPr>
            <a:spAutoFit/>
          </a:bodyPr>
          <a:lstStyle/>
          <a:p>
            <a:pPr>
              <a:spcBef>
                <a:spcPct val="50000"/>
              </a:spcBef>
            </a:pPr>
            <a:r>
              <a:rPr lang="en-US" sz="2400" dirty="0">
                <a:solidFill>
                  <a:schemeClr val="tx2"/>
                </a:solidFill>
                <a:latin typeface="Arial" charset="0"/>
              </a:rPr>
              <a:t>Type </a:t>
            </a:r>
            <a:r>
              <a:rPr lang="en-US" sz="2400" dirty="0" err="1">
                <a:solidFill>
                  <a:schemeClr val="tx2"/>
                </a:solidFill>
                <a:latin typeface="Arial" charset="0"/>
              </a:rPr>
              <a:t>Ia</a:t>
            </a:r>
            <a:r>
              <a:rPr lang="en-US" sz="2400" dirty="0">
                <a:solidFill>
                  <a:schemeClr val="tx2"/>
                </a:solidFill>
                <a:latin typeface="Arial" charset="0"/>
              </a:rPr>
              <a:t> afferents signal velocity and length, Type II afferents signal length only</a:t>
            </a:r>
          </a:p>
        </p:txBody>
      </p:sp>
      <p:sp>
        <p:nvSpPr>
          <p:cNvPr id="26629" name="Rectangle 6"/>
          <p:cNvSpPr>
            <a:spLocks noChangeArrowheads="1"/>
          </p:cNvSpPr>
          <p:nvPr/>
        </p:nvSpPr>
        <p:spPr bwMode="auto">
          <a:xfrm>
            <a:off x="2962751" y="2457556"/>
            <a:ext cx="329195" cy="744714"/>
          </a:xfrm>
          <a:prstGeom prst="rect">
            <a:avLst/>
          </a:prstGeom>
          <a:noFill/>
          <a:ln w="381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descr="alphagamma"/>
          <p:cNvPicPr>
            <a:picLocks noChangeAspect="1" noChangeArrowheads="1"/>
          </p:cNvPicPr>
          <p:nvPr/>
        </p:nvPicPr>
        <p:blipFill>
          <a:blip r:embed="rId3" cstate="print"/>
          <a:srcRect/>
          <a:stretch>
            <a:fillRect/>
          </a:stretch>
        </p:blipFill>
        <p:spPr bwMode="auto">
          <a:xfrm>
            <a:off x="3785738" y="893657"/>
            <a:ext cx="5856921" cy="4964759"/>
          </a:xfrm>
          <a:prstGeom prst="rect">
            <a:avLst/>
          </a:prstGeom>
          <a:noFill/>
          <a:ln w="9525">
            <a:noFill/>
            <a:miter lim="800000"/>
            <a:headEnd/>
            <a:tailEnd/>
          </a:ln>
        </p:spPr>
      </p:pic>
      <p:sp>
        <p:nvSpPr>
          <p:cNvPr id="27651" name="Text Box 13"/>
          <p:cNvSpPr txBox="1">
            <a:spLocks noChangeArrowheads="1"/>
          </p:cNvSpPr>
          <p:nvPr/>
        </p:nvSpPr>
        <p:spPr bwMode="auto">
          <a:xfrm>
            <a:off x="493792" y="148943"/>
            <a:ext cx="9217449" cy="461665"/>
          </a:xfrm>
          <a:prstGeom prst="rect">
            <a:avLst/>
          </a:prstGeom>
          <a:noFill/>
          <a:ln w="9525">
            <a:noFill/>
            <a:miter lim="800000"/>
            <a:headEnd/>
            <a:tailEnd/>
          </a:ln>
        </p:spPr>
        <p:txBody>
          <a:bodyPr>
            <a:spAutoFit/>
          </a:bodyPr>
          <a:lstStyle/>
          <a:p>
            <a:pPr>
              <a:spcBef>
                <a:spcPct val="50000"/>
              </a:spcBef>
            </a:pPr>
            <a:r>
              <a:rPr lang="en-US" sz="2400" dirty="0">
                <a:solidFill>
                  <a:schemeClr val="tx2"/>
                </a:solidFill>
                <a:latin typeface="Arial" charset="0"/>
              </a:rPr>
              <a:t>Gamma motor neurons maintain sensitivity of muscle spindle </a:t>
            </a:r>
          </a:p>
        </p:txBody>
      </p:sp>
      <p:pic>
        <p:nvPicPr>
          <p:cNvPr id="27652" name="Picture 14" descr="spindles"/>
          <p:cNvPicPr>
            <a:picLocks noChangeAspect="1" noChangeArrowheads="1"/>
          </p:cNvPicPr>
          <p:nvPr/>
        </p:nvPicPr>
        <p:blipFill>
          <a:blip r:embed="rId4" cstate="print"/>
          <a:srcRect/>
          <a:stretch>
            <a:fillRect/>
          </a:stretch>
        </p:blipFill>
        <p:spPr bwMode="auto">
          <a:xfrm>
            <a:off x="82298" y="1861785"/>
            <a:ext cx="3621141" cy="2971099"/>
          </a:xfrm>
          <a:prstGeom prst="rect">
            <a:avLst/>
          </a:prstGeom>
          <a:noFill/>
          <a:ln w="9525">
            <a:noFill/>
            <a:miter lim="800000"/>
            <a:headEnd/>
            <a:tailEnd/>
          </a:ln>
        </p:spPr>
      </p:pic>
      <p:sp>
        <p:nvSpPr>
          <p:cNvPr id="27653" name="Rectangle 15"/>
          <p:cNvSpPr>
            <a:spLocks noChangeArrowheads="1"/>
          </p:cNvSpPr>
          <p:nvPr/>
        </p:nvSpPr>
        <p:spPr bwMode="auto">
          <a:xfrm>
            <a:off x="82299" y="3978013"/>
            <a:ext cx="216034" cy="266856"/>
          </a:xfrm>
          <a:prstGeom prst="rect">
            <a:avLst/>
          </a:prstGeom>
          <a:noFill/>
          <a:ln w="381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73726" y="670242"/>
            <a:ext cx="9300944" cy="3785652"/>
          </a:xfrm>
          <a:prstGeom prst="rect">
            <a:avLst/>
          </a:prstGeom>
          <a:solidFill>
            <a:schemeClr val="bg2"/>
          </a:solidFill>
          <a:ln w="9525">
            <a:noFill/>
            <a:miter lim="800000"/>
            <a:headEnd/>
            <a:tailEnd/>
          </a:ln>
        </p:spPr>
        <p:txBody>
          <a:bodyPr wrap="none">
            <a:spAutoFit/>
          </a:bodyPr>
          <a:lstStyle/>
          <a:p>
            <a:endParaRPr lang="en-US" sz="4000" b="1" dirty="0">
              <a:solidFill>
                <a:srgbClr val="FFFF00"/>
              </a:solidFill>
              <a:latin typeface="Helvetica (PCL6)" pitchFamily="34" charset="0"/>
            </a:endParaRPr>
          </a:p>
          <a:p>
            <a:r>
              <a:rPr lang="en-US" sz="4000" b="1" dirty="0">
                <a:solidFill>
                  <a:srgbClr val="FFFF00"/>
                </a:solidFill>
                <a:latin typeface="Helvetica (PCL6)" pitchFamily="34" charset="0"/>
              </a:rPr>
              <a:t>Receptors Involved in </a:t>
            </a:r>
            <a:r>
              <a:rPr lang="en-US" sz="4000" b="1" dirty="0" err="1">
                <a:solidFill>
                  <a:srgbClr val="FFFF00"/>
                </a:solidFill>
                <a:latin typeface="Helvetica (PCL6)" pitchFamily="34" charset="0"/>
              </a:rPr>
              <a:t>Proprioception</a:t>
            </a:r>
            <a:endParaRPr lang="en-US" sz="3200" b="1" dirty="0">
              <a:solidFill>
                <a:srgbClr val="FFFF00"/>
              </a:solidFill>
              <a:latin typeface="Helvetica (PCL6)" pitchFamily="34" charset="0"/>
            </a:endParaRPr>
          </a:p>
          <a:p>
            <a:endParaRPr lang="en-US" sz="3200" b="1" dirty="0">
              <a:solidFill>
                <a:srgbClr val="FFFF00"/>
              </a:solidFill>
              <a:latin typeface="Helvetica (PCL6)" pitchFamily="34" charset="0"/>
            </a:endParaRPr>
          </a:p>
          <a:p>
            <a:r>
              <a:rPr lang="en-US" sz="3200" b="1" dirty="0">
                <a:latin typeface="Helvetica (PCL6)" pitchFamily="34" charset="0"/>
              </a:rPr>
              <a:t>	Muscle Spindles</a:t>
            </a:r>
          </a:p>
          <a:p>
            <a:endParaRPr lang="en-US" sz="3200" b="1" dirty="0">
              <a:latin typeface="Helvetica (PCL6)" pitchFamily="34" charset="0"/>
            </a:endParaRPr>
          </a:p>
          <a:p>
            <a:r>
              <a:rPr lang="en-US" sz="3200" b="1" dirty="0">
                <a:latin typeface="Helvetica (PCL6)" pitchFamily="34" charset="0"/>
              </a:rPr>
              <a:t>	Golgi Tendon Organs</a:t>
            </a:r>
          </a:p>
          <a:p>
            <a:endParaRPr lang="en-US" sz="3200" b="1" dirty="0">
              <a:solidFill>
                <a:schemeClr val="bg1"/>
              </a:solidFill>
              <a:latin typeface="Helvetica (PCL6)"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pindleGolgi"/>
          <p:cNvPicPr>
            <a:picLocks noChangeAspect="1" noChangeArrowheads="1"/>
          </p:cNvPicPr>
          <p:nvPr/>
        </p:nvPicPr>
        <p:blipFill>
          <a:blip r:embed="rId2" cstate="print"/>
          <a:srcRect/>
          <a:stretch>
            <a:fillRect/>
          </a:stretch>
        </p:blipFill>
        <p:spPr bwMode="auto">
          <a:xfrm>
            <a:off x="1563674" y="595772"/>
            <a:ext cx="6830788" cy="55512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The image “https://oac22.hsc.uth.tmc.edu/courses/nba/s2/tsuchitani/fig17a.jpg” cannot be displayed, because it contains errors."/>
          <p:cNvPicPr>
            <a:picLocks noChangeAspect="1" noChangeArrowheads="1"/>
          </p:cNvPicPr>
          <p:nvPr/>
        </p:nvPicPr>
        <p:blipFill>
          <a:blip r:embed="rId3" cstate="print">
            <a:lum bright="-24000" contrast="42000"/>
          </a:blip>
          <a:srcRect/>
          <a:stretch>
            <a:fillRect/>
          </a:stretch>
        </p:blipFill>
        <p:spPr bwMode="auto">
          <a:xfrm>
            <a:off x="1204119" y="1042599"/>
            <a:ext cx="4368687" cy="5659826"/>
          </a:xfrm>
          <a:prstGeom prst="rect">
            <a:avLst/>
          </a:prstGeom>
          <a:noFill/>
          <a:ln w="9525">
            <a:noFill/>
            <a:miter lim="800000"/>
            <a:headEnd/>
            <a:tailEnd/>
          </a:ln>
        </p:spPr>
      </p:pic>
      <p:sp>
        <p:nvSpPr>
          <p:cNvPr id="30723" name="Text Box 5"/>
          <p:cNvSpPr txBox="1">
            <a:spLocks noChangeArrowheads="1"/>
          </p:cNvSpPr>
          <p:nvPr/>
        </p:nvSpPr>
        <p:spPr bwMode="auto">
          <a:xfrm>
            <a:off x="594519" y="227012"/>
            <a:ext cx="8839200" cy="707886"/>
          </a:xfrm>
          <a:prstGeom prst="rect">
            <a:avLst/>
          </a:prstGeom>
          <a:noFill/>
          <a:ln w="9525">
            <a:noFill/>
            <a:miter lim="800000"/>
            <a:headEnd/>
            <a:tailEnd/>
          </a:ln>
        </p:spPr>
        <p:txBody>
          <a:bodyPr wrap="square">
            <a:spAutoFit/>
          </a:bodyPr>
          <a:lstStyle/>
          <a:p>
            <a:pPr>
              <a:spcBef>
                <a:spcPct val="50000"/>
              </a:spcBef>
            </a:pPr>
            <a:r>
              <a:rPr lang="en-US" sz="4000" dirty="0">
                <a:solidFill>
                  <a:schemeClr val="tx2"/>
                </a:solidFill>
                <a:latin typeface="Helvetica" charset="0"/>
              </a:rPr>
              <a:t>Golgi Tendon Organ</a:t>
            </a:r>
          </a:p>
        </p:txBody>
      </p:sp>
      <p:pic>
        <p:nvPicPr>
          <p:cNvPr id="5" name="Picture 2" descr="\\.psf\MacHome\Work\Teaching\MedicalNeuroscience\MedicalNeuroscience2010\MotorLectures\KS_37_3002.jpg"/>
          <p:cNvPicPr>
            <a:picLocks noChangeAspect="1" noChangeArrowheads="1"/>
          </p:cNvPicPr>
          <p:nvPr/>
        </p:nvPicPr>
        <p:blipFill>
          <a:blip r:embed="rId4" cstate="print"/>
          <a:srcRect l="5708" t="44239" r="69904" b="27005"/>
          <a:stretch>
            <a:fillRect/>
          </a:stretch>
        </p:blipFill>
        <p:spPr bwMode="auto">
          <a:xfrm rot="16200000">
            <a:off x="5180562" y="2879971"/>
            <a:ext cx="3766835" cy="288051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411493" y="1"/>
            <a:ext cx="8642109" cy="6617196"/>
          </a:xfrm>
          <a:prstGeom prst="rect">
            <a:avLst/>
          </a:prstGeom>
          <a:solidFill>
            <a:schemeClr val="bg2"/>
          </a:solidFill>
          <a:ln w="9525">
            <a:noFill/>
            <a:miter lim="800000"/>
            <a:headEnd/>
            <a:tailEnd/>
          </a:ln>
        </p:spPr>
        <p:txBody>
          <a:bodyPr wrap="none">
            <a:spAutoFit/>
          </a:bodyPr>
          <a:lstStyle/>
          <a:p>
            <a:endParaRPr lang="en-US" sz="4000" b="1" dirty="0">
              <a:latin typeface="Helvetica (PCL6)" pitchFamily="34" charset="0"/>
            </a:endParaRPr>
          </a:p>
          <a:p>
            <a:r>
              <a:rPr lang="en-US" sz="4000" b="1" dirty="0">
                <a:solidFill>
                  <a:srgbClr val="FFFF00"/>
                </a:solidFill>
                <a:latin typeface="Helvetica (PCL6)" pitchFamily="34" charset="0"/>
              </a:rPr>
              <a:t>	Sensory Fibers Involved </a:t>
            </a:r>
          </a:p>
          <a:p>
            <a:r>
              <a:rPr lang="en-US" sz="4000" b="1" dirty="0">
                <a:solidFill>
                  <a:srgbClr val="FFFF00"/>
                </a:solidFill>
                <a:latin typeface="Helvetica (PCL6)" pitchFamily="34" charset="0"/>
              </a:rPr>
              <a:t>	      in </a:t>
            </a:r>
            <a:r>
              <a:rPr lang="en-US" sz="4000" b="1" dirty="0" err="1">
                <a:solidFill>
                  <a:srgbClr val="FFFF00"/>
                </a:solidFill>
                <a:latin typeface="Helvetica (PCL6)" pitchFamily="34" charset="0"/>
              </a:rPr>
              <a:t>Proprioception</a:t>
            </a:r>
            <a:endParaRPr lang="en-US" sz="3200" b="1" dirty="0">
              <a:solidFill>
                <a:srgbClr val="FFFF00"/>
              </a:solidFill>
              <a:latin typeface="Helvetica (PCL6)" pitchFamily="34" charset="0"/>
            </a:endParaRPr>
          </a:p>
          <a:p>
            <a:endParaRPr lang="en-US" sz="3200" b="1" dirty="0">
              <a:solidFill>
                <a:srgbClr val="FFFF00"/>
              </a:solidFill>
              <a:latin typeface="Helvetica (PCL6)" pitchFamily="34" charset="0"/>
            </a:endParaRPr>
          </a:p>
          <a:p>
            <a:r>
              <a:rPr lang="en-US" sz="3200" b="1" dirty="0">
                <a:latin typeface="Helvetica (PCL6)" pitchFamily="34" charset="0"/>
              </a:rPr>
              <a:t>Muscle Spindles</a:t>
            </a:r>
          </a:p>
          <a:p>
            <a:endParaRPr lang="en-US" sz="3200" b="1" dirty="0">
              <a:latin typeface="Helvetica (PCL6)" pitchFamily="34" charset="0"/>
            </a:endParaRPr>
          </a:p>
          <a:p>
            <a:r>
              <a:rPr lang="en-US" sz="3200" b="1" dirty="0">
                <a:latin typeface="Helvetica (PCL6)" pitchFamily="34" charset="0"/>
              </a:rPr>
              <a:t>	Group </a:t>
            </a:r>
            <a:r>
              <a:rPr lang="en-US" sz="3200" b="1" dirty="0" err="1">
                <a:latin typeface="Helvetica (PCL6)" pitchFamily="34" charset="0"/>
              </a:rPr>
              <a:t>Ia</a:t>
            </a:r>
            <a:r>
              <a:rPr lang="en-US" sz="3200" b="1" dirty="0">
                <a:latin typeface="Helvetica (PCL6)" pitchFamily="34" charset="0"/>
              </a:rPr>
              <a:t> (primary): velocity and length</a:t>
            </a:r>
          </a:p>
          <a:p>
            <a:r>
              <a:rPr lang="en-US" sz="3200" b="1" dirty="0">
                <a:latin typeface="Helvetica (PCL6)" pitchFamily="34" charset="0"/>
              </a:rPr>
              <a:t>	Group II (secondary): length</a:t>
            </a:r>
          </a:p>
          <a:p>
            <a:endParaRPr lang="en-US" sz="3200" b="1" dirty="0">
              <a:latin typeface="Helvetica (PCL6)" pitchFamily="34" charset="0"/>
            </a:endParaRPr>
          </a:p>
          <a:p>
            <a:r>
              <a:rPr lang="en-US" sz="3200" b="1" dirty="0">
                <a:latin typeface="Helvetica (PCL6)" pitchFamily="34" charset="0"/>
              </a:rPr>
              <a:t>Golgi Tendon Organs</a:t>
            </a:r>
          </a:p>
          <a:p>
            <a:endParaRPr lang="en-US" sz="3200" b="1" dirty="0">
              <a:latin typeface="Helvetica (PCL6)" pitchFamily="34" charset="0"/>
            </a:endParaRPr>
          </a:p>
          <a:p>
            <a:r>
              <a:rPr lang="en-US" sz="3200" b="1" dirty="0">
                <a:latin typeface="Helvetica (PCL6)" pitchFamily="34" charset="0"/>
              </a:rPr>
              <a:t>	Group </a:t>
            </a:r>
            <a:r>
              <a:rPr lang="en-US" sz="3200" b="1" dirty="0" err="1">
                <a:latin typeface="Helvetica (PCL6)" pitchFamily="34" charset="0"/>
              </a:rPr>
              <a:t>Ib</a:t>
            </a:r>
            <a:r>
              <a:rPr lang="en-US" sz="3200" b="1" dirty="0">
                <a:latin typeface="Helvetica (PCL6)" pitchFamily="34" charset="0"/>
              </a:rPr>
              <a:t>: Tension or force</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905285" y="744714"/>
            <a:ext cx="8065268" cy="5016758"/>
          </a:xfrm>
          <a:prstGeom prst="rect">
            <a:avLst/>
          </a:prstGeom>
          <a:noFill/>
          <a:ln w="9525">
            <a:noFill/>
            <a:miter lim="800000"/>
            <a:headEnd/>
            <a:tailEnd/>
          </a:ln>
        </p:spPr>
        <p:txBody>
          <a:bodyPr>
            <a:spAutoFit/>
          </a:bodyPr>
          <a:lstStyle/>
          <a:p>
            <a:r>
              <a:rPr lang="en-US" sz="3600" b="1" dirty="0">
                <a:solidFill>
                  <a:srgbClr val="FFFF00"/>
                </a:solidFill>
                <a:latin typeface="Helvetica (PCL6)" pitchFamily="34" charset="0"/>
              </a:rPr>
              <a:t>Next Lecture:</a:t>
            </a:r>
            <a:r>
              <a:rPr lang="en-US" sz="3600" dirty="0">
                <a:solidFill>
                  <a:srgbClr val="FFFF00"/>
                </a:solidFill>
                <a:latin typeface="Helvetica (PCL6)" pitchFamily="34" charset="0"/>
              </a:rPr>
              <a:t> </a:t>
            </a:r>
            <a:r>
              <a:rPr lang="en-US" sz="3600" b="1" dirty="0">
                <a:solidFill>
                  <a:srgbClr val="FFFF00"/>
                </a:solidFill>
                <a:latin typeface="Helvetica (PCL6)" pitchFamily="34" charset="0"/>
              </a:rPr>
              <a:t>Spinal Reflexes</a:t>
            </a:r>
            <a:endParaRPr lang="en-US" sz="3600" dirty="0">
              <a:solidFill>
                <a:srgbClr val="FFFF00"/>
              </a:solidFill>
              <a:latin typeface="Helvetica (PCL6)" pitchFamily="34" charset="0"/>
            </a:endParaRPr>
          </a:p>
          <a:p>
            <a:endParaRPr lang="en-US" sz="3600" dirty="0">
              <a:solidFill>
                <a:srgbClr val="FFFF00"/>
              </a:solidFill>
              <a:latin typeface="Helvetica (PCL6)" pitchFamily="34" charset="0"/>
            </a:endParaRPr>
          </a:p>
          <a:p>
            <a:r>
              <a:rPr lang="en-US" sz="3600" dirty="0" err="1">
                <a:solidFill>
                  <a:srgbClr val="FFFF00"/>
                </a:solidFill>
                <a:latin typeface="Helvetica (PCL6)" pitchFamily="34" charset="0"/>
              </a:rPr>
              <a:t>Myotatic</a:t>
            </a:r>
            <a:r>
              <a:rPr lang="en-US" sz="3600" dirty="0">
                <a:solidFill>
                  <a:srgbClr val="FFFF00"/>
                </a:solidFill>
                <a:latin typeface="Helvetica (PCL6)" pitchFamily="34" charset="0"/>
              </a:rPr>
              <a:t> reflex</a:t>
            </a:r>
            <a:endParaRPr lang="en-US" sz="3600" dirty="0">
              <a:latin typeface="Helvetica (PCL6)" pitchFamily="34" charset="0"/>
            </a:endParaRPr>
          </a:p>
          <a:p>
            <a:r>
              <a:rPr lang="en-US" sz="2800" dirty="0">
                <a:solidFill>
                  <a:schemeClr val="bg1"/>
                </a:solidFill>
                <a:latin typeface="Helvetica (PCL6)" pitchFamily="34" charset="0"/>
              </a:rPr>
              <a:t>	</a:t>
            </a:r>
            <a:r>
              <a:rPr lang="en-US" sz="2800" dirty="0">
                <a:latin typeface="Helvetica (PCL6)" pitchFamily="34" charset="0"/>
              </a:rPr>
              <a:t>Muscle spindles (</a:t>
            </a:r>
            <a:r>
              <a:rPr lang="en-US" sz="2800" dirty="0" err="1">
                <a:latin typeface="Helvetica (PCL6)" pitchFamily="34" charset="0"/>
              </a:rPr>
              <a:t>Ia</a:t>
            </a:r>
            <a:r>
              <a:rPr lang="en-US" sz="2800" dirty="0">
                <a:latin typeface="Helvetica (PCL6)" pitchFamily="34" charset="0"/>
              </a:rPr>
              <a:t>)</a:t>
            </a:r>
          </a:p>
          <a:p>
            <a:r>
              <a:rPr lang="en-US" sz="2800" dirty="0">
                <a:latin typeface="Helvetica (PCL6)" pitchFamily="34" charset="0"/>
              </a:rPr>
              <a:t>	+ alpha motor neurons</a:t>
            </a:r>
          </a:p>
          <a:p>
            <a:endParaRPr lang="en-US" sz="3600" dirty="0">
              <a:latin typeface="Helvetica (PCL6)" pitchFamily="34" charset="0"/>
            </a:endParaRPr>
          </a:p>
          <a:p>
            <a:r>
              <a:rPr lang="en-US" sz="3600" dirty="0">
                <a:solidFill>
                  <a:srgbClr val="FFFF00"/>
                </a:solidFill>
                <a:latin typeface="Helvetica (PCL6)" pitchFamily="34" charset="0"/>
              </a:rPr>
              <a:t>Autogenic inhibition</a:t>
            </a:r>
            <a:endParaRPr lang="en-US" sz="3600" dirty="0">
              <a:latin typeface="Helvetica (PCL6)" pitchFamily="34" charset="0"/>
            </a:endParaRPr>
          </a:p>
          <a:p>
            <a:r>
              <a:rPr lang="en-US" sz="2800" dirty="0">
                <a:solidFill>
                  <a:schemeClr val="bg1"/>
                </a:solidFill>
                <a:latin typeface="Helvetica (PCL6)" pitchFamily="34" charset="0"/>
              </a:rPr>
              <a:t>	</a:t>
            </a:r>
            <a:r>
              <a:rPr lang="en-US" sz="2800" dirty="0">
                <a:latin typeface="Helvetica (PCL6)" pitchFamily="34" charset="0"/>
              </a:rPr>
              <a:t>Golgi tendon organs (</a:t>
            </a:r>
            <a:r>
              <a:rPr lang="en-US" sz="2800" dirty="0" err="1">
                <a:latin typeface="Helvetica (PCL6)" pitchFamily="34" charset="0"/>
              </a:rPr>
              <a:t>Ib</a:t>
            </a:r>
            <a:r>
              <a:rPr lang="en-US" sz="2800" dirty="0">
                <a:latin typeface="Helvetica (PCL6)" pitchFamily="34" charset="0"/>
              </a:rPr>
              <a:t>)</a:t>
            </a:r>
          </a:p>
          <a:p>
            <a:r>
              <a:rPr lang="en-US" sz="2800" dirty="0">
                <a:latin typeface="Helvetica (PCL6)" pitchFamily="34" charset="0"/>
              </a:rPr>
              <a:t>	- alpha motor neurons</a:t>
            </a:r>
          </a:p>
          <a:p>
            <a:endParaRPr lang="en-US" sz="2800" dirty="0">
              <a:solidFill>
                <a:schemeClr val="bg1"/>
              </a:solidFill>
              <a:latin typeface="Helvetica (PCL6)"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model</a:t>
            </a:r>
            <a:endParaRPr lang="en-US" dirty="0"/>
          </a:p>
        </p:txBody>
      </p:sp>
      <p:pic>
        <p:nvPicPr>
          <p:cNvPr id="2050" name="Picture 2" descr="\\.psf\MacHome\Work\Teaching\MedicalNeuroscience\MedicalNeuroscience2010\MotorLectures\KS_36_1003.jpg"/>
          <p:cNvPicPr>
            <a:picLocks noChangeAspect="1" noChangeArrowheads="1"/>
          </p:cNvPicPr>
          <p:nvPr/>
        </p:nvPicPr>
        <p:blipFill>
          <a:blip r:embed="rId3" cstate="print"/>
          <a:srcRect l="28782" t="5787" r="48880" b="55368"/>
          <a:stretch>
            <a:fillRect/>
          </a:stretch>
        </p:blipFill>
        <p:spPr bwMode="auto">
          <a:xfrm rot="5400000">
            <a:off x="3261521" y="-763589"/>
            <a:ext cx="3962399" cy="853440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19" y="233362"/>
            <a:ext cx="3810000" cy="1060450"/>
          </a:xfrm>
        </p:spPr>
        <p:txBody>
          <a:bodyPr/>
          <a:lstStyle/>
          <a:p>
            <a:r>
              <a:rPr lang="en-US" dirty="0" smtClean="0"/>
              <a:t>Body as machine</a:t>
            </a:r>
            <a:endParaRPr lang="en-US" dirty="0"/>
          </a:p>
        </p:txBody>
      </p:sp>
      <p:pic>
        <p:nvPicPr>
          <p:cNvPr id="1026" name="Picture 2" descr="\\.psf\MacHome\Work\Teaching\MedicalNeuroscience\MedicalNeuroscience2010\MotorLectures\KS_36_15.jpg"/>
          <p:cNvPicPr>
            <a:picLocks noChangeAspect="1" noChangeArrowheads="1"/>
          </p:cNvPicPr>
          <p:nvPr/>
        </p:nvPicPr>
        <p:blipFill>
          <a:blip r:embed="rId3" cstate="print"/>
          <a:srcRect r="1961" b="48631"/>
          <a:stretch>
            <a:fillRect/>
          </a:stretch>
        </p:blipFill>
        <p:spPr bwMode="auto">
          <a:xfrm rot="16200000">
            <a:off x="3778970" y="896864"/>
            <a:ext cx="5670697" cy="4876800"/>
          </a:xfrm>
          <a:prstGeom prst="rect">
            <a:avLst/>
          </a:prstGeom>
          <a:noFill/>
        </p:spPr>
      </p:pic>
      <p:pic>
        <p:nvPicPr>
          <p:cNvPr id="5" name="Picture 2" descr="\\.psf\MacHome\Work\Teaching\MedicalNeuroscience\MedicalNeuroscience2010\MotorLectures\Guiness.jpg"/>
          <p:cNvPicPr>
            <a:picLocks noChangeAspect="1" noChangeArrowheads="1"/>
          </p:cNvPicPr>
          <p:nvPr/>
        </p:nvPicPr>
        <p:blipFill>
          <a:blip r:embed="rId4" cstate="print"/>
          <a:srcRect l="30000" t="11701" r="36250" b="11632"/>
          <a:stretch>
            <a:fillRect/>
          </a:stretch>
        </p:blipFill>
        <p:spPr bwMode="auto">
          <a:xfrm>
            <a:off x="1966119" y="2436812"/>
            <a:ext cx="2057400" cy="3505200"/>
          </a:xfrm>
          <a:prstGeom prst="rect">
            <a:avLst/>
          </a:prstGeom>
          <a:noFill/>
        </p:spPr>
      </p:pic>
      <p:sp>
        <p:nvSpPr>
          <p:cNvPr id="6" name="Rectangle 5"/>
          <p:cNvSpPr/>
          <p:nvPr/>
        </p:nvSpPr>
        <p:spPr bwMode="auto">
          <a:xfrm>
            <a:off x="4404519" y="608012"/>
            <a:ext cx="609600" cy="5334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97693" y="3872512"/>
            <a:ext cx="2962751" cy="1414956"/>
            <a:chOff x="2064" y="2256"/>
            <a:chExt cx="1728" cy="912"/>
          </a:xfrm>
        </p:grpSpPr>
        <p:sp>
          <p:nvSpPr>
            <p:cNvPr id="2064" name="Line 3"/>
            <p:cNvSpPr>
              <a:spLocks noChangeShapeType="1"/>
            </p:cNvSpPr>
            <p:nvPr/>
          </p:nvSpPr>
          <p:spPr bwMode="auto">
            <a:xfrm>
              <a:off x="2064" y="2256"/>
              <a:ext cx="336" cy="432"/>
            </a:xfrm>
            <a:prstGeom prst="line">
              <a:avLst/>
            </a:prstGeom>
            <a:noFill/>
            <a:ln w="9525">
              <a:solidFill>
                <a:schemeClr val="tx1"/>
              </a:solidFill>
              <a:round/>
              <a:headEnd/>
              <a:tailEnd type="triangle" w="med" len="med"/>
            </a:ln>
          </p:spPr>
          <p:txBody>
            <a:bodyPr wrap="none" anchor="ctr"/>
            <a:lstStyle/>
            <a:p>
              <a:endParaRPr lang="en-US"/>
            </a:p>
          </p:txBody>
        </p:sp>
        <p:sp>
          <p:nvSpPr>
            <p:cNvPr id="2065" name="Line 4"/>
            <p:cNvSpPr>
              <a:spLocks noChangeShapeType="1"/>
            </p:cNvSpPr>
            <p:nvPr/>
          </p:nvSpPr>
          <p:spPr bwMode="auto">
            <a:xfrm flipV="1">
              <a:off x="3456" y="2256"/>
              <a:ext cx="336" cy="432"/>
            </a:xfrm>
            <a:prstGeom prst="line">
              <a:avLst/>
            </a:prstGeom>
            <a:noFill/>
            <a:ln w="9525">
              <a:solidFill>
                <a:schemeClr val="tx1"/>
              </a:solidFill>
              <a:round/>
              <a:headEnd/>
              <a:tailEnd type="triangle" w="med" len="med"/>
            </a:ln>
          </p:spPr>
          <p:txBody>
            <a:bodyPr wrap="none" anchor="ctr"/>
            <a:lstStyle/>
            <a:p>
              <a:endParaRPr lang="en-US"/>
            </a:p>
          </p:txBody>
        </p:sp>
        <p:grpSp>
          <p:nvGrpSpPr>
            <p:cNvPr id="3" name="Group 5"/>
            <p:cNvGrpSpPr>
              <a:grpSpLocks/>
            </p:cNvGrpSpPr>
            <p:nvPr/>
          </p:nvGrpSpPr>
          <p:grpSpPr bwMode="auto">
            <a:xfrm>
              <a:off x="2304" y="2784"/>
              <a:ext cx="1344" cy="384"/>
              <a:chOff x="2304" y="2784"/>
              <a:chExt cx="1344" cy="384"/>
            </a:xfrm>
          </p:grpSpPr>
          <p:sp>
            <p:nvSpPr>
              <p:cNvPr id="2067" name="Text Box 6"/>
              <p:cNvSpPr txBox="1">
                <a:spLocks noChangeArrowheads="1"/>
              </p:cNvSpPr>
              <p:nvPr/>
            </p:nvSpPr>
            <p:spPr bwMode="auto">
              <a:xfrm>
                <a:off x="2304" y="2784"/>
                <a:ext cx="1344" cy="377"/>
              </a:xfrm>
              <a:prstGeom prst="rect">
                <a:avLst/>
              </a:prstGeom>
              <a:noFill/>
              <a:ln w="9525">
                <a:noFill/>
                <a:miter lim="800000"/>
                <a:headEnd/>
                <a:tailEnd/>
              </a:ln>
            </p:spPr>
            <p:txBody>
              <a:bodyPr>
                <a:spAutoFit/>
              </a:bodyPr>
              <a:lstStyle/>
              <a:p>
                <a:pPr>
                  <a:spcBef>
                    <a:spcPct val="50000"/>
                  </a:spcBef>
                </a:pPr>
                <a:r>
                  <a:rPr lang="en-US" sz="3200" b="1">
                    <a:latin typeface="Helvetica (PCL6)" pitchFamily="34" charset="0"/>
                  </a:rPr>
                  <a:t>Cognition</a:t>
                </a:r>
                <a:endParaRPr lang="en-US"/>
              </a:p>
            </p:txBody>
          </p:sp>
          <p:sp>
            <p:nvSpPr>
              <p:cNvPr id="2068" name="Rectangle 7"/>
              <p:cNvSpPr>
                <a:spLocks noChangeArrowheads="1"/>
              </p:cNvSpPr>
              <p:nvPr/>
            </p:nvSpPr>
            <p:spPr bwMode="auto">
              <a:xfrm>
                <a:off x="2304" y="2832"/>
                <a:ext cx="1296" cy="336"/>
              </a:xfrm>
              <a:prstGeom prst="rect">
                <a:avLst/>
              </a:prstGeom>
              <a:noFill/>
              <a:ln w="9525">
                <a:solidFill>
                  <a:schemeClr val="tx1"/>
                </a:solidFill>
                <a:miter lim="800000"/>
                <a:headEnd/>
                <a:tailEnd/>
              </a:ln>
            </p:spPr>
            <p:txBody>
              <a:bodyPr wrap="none" anchor="ctr"/>
              <a:lstStyle/>
              <a:p>
                <a:endParaRPr lang="en-US"/>
              </a:p>
            </p:txBody>
          </p:sp>
        </p:grpSp>
      </p:grpSp>
      <p:grpSp>
        <p:nvGrpSpPr>
          <p:cNvPr id="4" name="Group 8"/>
          <p:cNvGrpSpPr>
            <a:grpSpLocks/>
          </p:cNvGrpSpPr>
          <p:nvPr/>
        </p:nvGrpSpPr>
        <p:grpSpPr bwMode="auto">
          <a:xfrm>
            <a:off x="4361828" y="3216235"/>
            <a:ext cx="3045050" cy="584910"/>
            <a:chOff x="2688" y="1833"/>
            <a:chExt cx="1776" cy="377"/>
          </a:xfrm>
        </p:grpSpPr>
        <p:sp>
          <p:nvSpPr>
            <p:cNvPr id="2060" name="Line 9"/>
            <p:cNvSpPr>
              <a:spLocks noChangeShapeType="1"/>
            </p:cNvSpPr>
            <p:nvPr/>
          </p:nvSpPr>
          <p:spPr bwMode="auto">
            <a:xfrm>
              <a:off x="2688" y="2016"/>
              <a:ext cx="576" cy="0"/>
            </a:xfrm>
            <a:prstGeom prst="line">
              <a:avLst/>
            </a:prstGeom>
            <a:noFill/>
            <a:ln w="9525">
              <a:solidFill>
                <a:schemeClr val="tx1"/>
              </a:solidFill>
              <a:round/>
              <a:headEnd/>
              <a:tailEnd type="triangle" w="med" len="med"/>
            </a:ln>
          </p:spPr>
          <p:txBody>
            <a:bodyPr wrap="none" anchor="ctr"/>
            <a:lstStyle/>
            <a:p>
              <a:endParaRPr lang="en-US"/>
            </a:p>
          </p:txBody>
        </p:sp>
        <p:grpSp>
          <p:nvGrpSpPr>
            <p:cNvPr id="5" name="Group 10"/>
            <p:cNvGrpSpPr>
              <a:grpSpLocks/>
            </p:cNvGrpSpPr>
            <p:nvPr/>
          </p:nvGrpSpPr>
          <p:grpSpPr bwMode="auto">
            <a:xfrm>
              <a:off x="3408" y="1833"/>
              <a:ext cx="1056" cy="377"/>
              <a:chOff x="3408" y="1833"/>
              <a:chExt cx="1056" cy="377"/>
            </a:xfrm>
          </p:grpSpPr>
          <p:sp>
            <p:nvSpPr>
              <p:cNvPr id="2062" name="Text Box 11"/>
              <p:cNvSpPr txBox="1">
                <a:spLocks noChangeArrowheads="1"/>
              </p:cNvSpPr>
              <p:nvPr/>
            </p:nvSpPr>
            <p:spPr bwMode="auto">
              <a:xfrm>
                <a:off x="3408" y="1833"/>
                <a:ext cx="1056" cy="377"/>
              </a:xfrm>
              <a:prstGeom prst="rect">
                <a:avLst/>
              </a:prstGeom>
              <a:noFill/>
              <a:ln w="9525">
                <a:noFill/>
                <a:miter lim="800000"/>
                <a:headEnd/>
                <a:tailEnd/>
              </a:ln>
            </p:spPr>
            <p:txBody>
              <a:bodyPr>
                <a:spAutoFit/>
              </a:bodyPr>
              <a:lstStyle/>
              <a:p>
                <a:pPr>
                  <a:spcBef>
                    <a:spcPct val="50000"/>
                  </a:spcBef>
                </a:pPr>
                <a:r>
                  <a:rPr lang="en-US" sz="3200" b="1">
                    <a:latin typeface="Helvetica (PCL6)" pitchFamily="34" charset="0"/>
                  </a:rPr>
                  <a:t>Action</a:t>
                </a:r>
                <a:endParaRPr lang="en-US"/>
              </a:p>
            </p:txBody>
          </p:sp>
          <p:sp>
            <p:nvSpPr>
              <p:cNvPr id="2063" name="Rectangle 12"/>
              <p:cNvSpPr>
                <a:spLocks noChangeArrowheads="1"/>
              </p:cNvSpPr>
              <p:nvPr/>
            </p:nvSpPr>
            <p:spPr bwMode="auto">
              <a:xfrm>
                <a:off x="3408" y="1848"/>
                <a:ext cx="912" cy="336"/>
              </a:xfrm>
              <a:prstGeom prst="rect">
                <a:avLst/>
              </a:prstGeom>
              <a:noFill/>
              <a:ln w="9525">
                <a:solidFill>
                  <a:schemeClr val="tx1"/>
                </a:solidFill>
                <a:miter lim="800000"/>
                <a:headEnd/>
                <a:tailEnd/>
              </a:ln>
            </p:spPr>
            <p:txBody>
              <a:bodyPr wrap="none" anchor="ctr"/>
              <a:lstStyle/>
              <a:p>
                <a:endParaRPr lang="en-US"/>
              </a:p>
            </p:txBody>
          </p:sp>
        </p:grpSp>
      </p:grpSp>
      <p:sp>
        <p:nvSpPr>
          <p:cNvPr id="2052" name="Text Box 13"/>
          <p:cNvSpPr txBox="1">
            <a:spLocks noChangeArrowheads="1"/>
          </p:cNvSpPr>
          <p:nvPr/>
        </p:nvSpPr>
        <p:spPr bwMode="auto">
          <a:xfrm>
            <a:off x="3209647" y="1489428"/>
            <a:ext cx="3538842" cy="584775"/>
          </a:xfrm>
          <a:prstGeom prst="rect">
            <a:avLst/>
          </a:prstGeom>
          <a:noFill/>
          <a:ln w="9525">
            <a:noFill/>
            <a:miter lim="800000"/>
            <a:headEnd/>
            <a:tailEnd/>
          </a:ln>
        </p:spPr>
        <p:txBody>
          <a:bodyPr>
            <a:spAutoFit/>
          </a:bodyPr>
          <a:lstStyle/>
          <a:p>
            <a:pPr>
              <a:spcBef>
                <a:spcPct val="50000"/>
              </a:spcBef>
            </a:pPr>
            <a:r>
              <a:rPr lang="en-US" sz="3200" b="1">
                <a:latin typeface="Helvetica (PCL6)" pitchFamily="34" charset="0"/>
              </a:rPr>
              <a:t>ENVIRONMENT</a:t>
            </a:r>
          </a:p>
        </p:txBody>
      </p:sp>
      <p:grpSp>
        <p:nvGrpSpPr>
          <p:cNvPr id="6" name="Group 14"/>
          <p:cNvGrpSpPr>
            <a:grpSpLocks/>
          </p:cNvGrpSpPr>
          <p:nvPr/>
        </p:nvGrpSpPr>
        <p:grpSpPr bwMode="auto">
          <a:xfrm>
            <a:off x="2468960" y="2234142"/>
            <a:ext cx="1810570" cy="1567002"/>
            <a:chOff x="1584" y="1200"/>
            <a:chExt cx="1056" cy="1010"/>
          </a:xfrm>
        </p:grpSpPr>
        <p:grpSp>
          <p:nvGrpSpPr>
            <p:cNvPr id="7" name="Group 15"/>
            <p:cNvGrpSpPr>
              <a:grpSpLocks/>
            </p:cNvGrpSpPr>
            <p:nvPr/>
          </p:nvGrpSpPr>
          <p:grpSpPr bwMode="auto">
            <a:xfrm>
              <a:off x="1584" y="1833"/>
              <a:ext cx="1056" cy="377"/>
              <a:chOff x="1584" y="1833"/>
              <a:chExt cx="1056" cy="377"/>
            </a:xfrm>
          </p:grpSpPr>
          <p:sp>
            <p:nvSpPr>
              <p:cNvPr id="2058" name="Text Box 16"/>
              <p:cNvSpPr txBox="1">
                <a:spLocks noChangeArrowheads="1"/>
              </p:cNvSpPr>
              <p:nvPr/>
            </p:nvSpPr>
            <p:spPr bwMode="auto">
              <a:xfrm>
                <a:off x="1584" y="1833"/>
                <a:ext cx="1056" cy="377"/>
              </a:xfrm>
              <a:prstGeom prst="rect">
                <a:avLst/>
              </a:prstGeom>
              <a:noFill/>
              <a:ln w="9525">
                <a:noFill/>
                <a:miter lim="800000"/>
                <a:headEnd/>
                <a:tailEnd/>
              </a:ln>
            </p:spPr>
            <p:txBody>
              <a:bodyPr>
                <a:spAutoFit/>
              </a:bodyPr>
              <a:lstStyle/>
              <a:p>
                <a:pPr>
                  <a:spcBef>
                    <a:spcPct val="50000"/>
                  </a:spcBef>
                </a:pPr>
                <a:r>
                  <a:rPr lang="en-US" sz="3200" b="1">
                    <a:latin typeface="Helvetica (PCL6)" pitchFamily="34" charset="0"/>
                  </a:rPr>
                  <a:t>Senses</a:t>
                </a:r>
                <a:endParaRPr lang="en-US"/>
              </a:p>
            </p:txBody>
          </p:sp>
          <p:sp>
            <p:nvSpPr>
              <p:cNvPr id="2059" name="Rectangle 17"/>
              <p:cNvSpPr>
                <a:spLocks noChangeArrowheads="1"/>
              </p:cNvSpPr>
              <p:nvPr/>
            </p:nvSpPr>
            <p:spPr bwMode="auto">
              <a:xfrm>
                <a:off x="1632" y="1848"/>
                <a:ext cx="912" cy="336"/>
              </a:xfrm>
              <a:prstGeom prst="rect">
                <a:avLst/>
              </a:prstGeom>
              <a:noFill/>
              <a:ln w="9525">
                <a:solidFill>
                  <a:schemeClr val="tx1"/>
                </a:solidFill>
                <a:miter lim="800000"/>
                <a:headEnd/>
                <a:tailEnd/>
              </a:ln>
            </p:spPr>
            <p:txBody>
              <a:bodyPr wrap="none" anchor="ctr"/>
              <a:lstStyle/>
              <a:p>
                <a:endParaRPr lang="en-US"/>
              </a:p>
            </p:txBody>
          </p:sp>
        </p:grpSp>
        <p:sp>
          <p:nvSpPr>
            <p:cNvPr id="2057" name="Line 18"/>
            <p:cNvSpPr>
              <a:spLocks noChangeShapeType="1"/>
            </p:cNvSpPr>
            <p:nvPr/>
          </p:nvSpPr>
          <p:spPr bwMode="auto">
            <a:xfrm flipH="1">
              <a:off x="2064" y="1200"/>
              <a:ext cx="528" cy="480"/>
            </a:xfrm>
            <a:prstGeom prst="line">
              <a:avLst/>
            </a:prstGeom>
            <a:noFill/>
            <a:ln w="9525">
              <a:solidFill>
                <a:schemeClr val="tx1"/>
              </a:solidFill>
              <a:round/>
              <a:headEnd/>
              <a:tailEnd type="triangle" w="med" len="med"/>
            </a:ln>
          </p:spPr>
          <p:txBody>
            <a:bodyPr wrap="none" anchor="ctr"/>
            <a:lstStyle/>
            <a:p>
              <a:endParaRPr lang="en-US"/>
            </a:p>
          </p:txBody>
        </p:sp>
      </p:grpSp>
      <p:sp>
        <p:nvSpPr>
          <p:cNvPr id="51219" name="Line 19"/>
          <p:cNvSpPr>
            <a:spLocks noChangeShapeType="1"/>
          </p:cNvSpPr>
          <p:nvPr/>
        </p:nvSpPr>
        <p:spPr bwMode="auto">
          <a:xfrm flipH="1" flipV="1">
            <a:off x="5349412" y="2234142"/>
            <a:ext cx="987584" cy="893657"/>
          </a:xfrm>
          <a:prstGeom prst="line">
            <a:avLst/>
          </a:prstGeom>
          <a:noFill/>
          <a:ln w="9525">
            <a:solidFill>
              <a:schemeClr val="tx1"/>
            </a:solidFill>
            <a:round/>
            <a:headEnd/>
            <a:tailEnd type="triangle" w="med" len="med"/>
          </a:ln>
        </p:spPr>
        <p:txBody>
          <a:bodyPr wrap="none" anchor="ctr"/>
          <a:lstStyle/>
          <a:p>
            <a:endParaRPr lang="en-US"/>
          </a:p>
        </p:txBody>
      </p:sp>
      <p:sp>
        <p:nvSpPr>
          <p:cNvPr id="51220" name="Text Box 20"/>
          <p:cNvSpPr txBox="1">
            <a:spLocks noChangeArrowheads="1"/>
          </p:cNvSpPr>
          <p:nvPr/>
        </p:nvSpPr>
        <p:spPr bwMode="auto">
          <a:xfrm>
            <a:off x="2139765" y="297886"/>
            <a:ext cx="5678607" cy="769441"/>
          </a:xfrm>
          <a:prstGeom prst="rect">
            <a:avLst/>
          </a:prstGeom>
          <a:noFill/>
          <a:ln w="9525">
            <a:noFill/>
            <a:miter lim="800000"/>
            <a:headEnd/>
            <a:tailEnd/>
          </a:ln>
        </p:spPr>
        <p:txBody>
          <a:bodyPr>
            <a:spAutoFit/>
          </a:bodyPr>
          <a:lstStyle/>
          <a:p>
            <a:pPr>
              <a:spcBef>
                <a:spcPct val="50000"/>
              </a:spcBef>
            </a:pPr>
            <a:r>
              <a:rPr lang="en-US" sz="4400" b="1">
                <a:solidFill>
                  <a:srgbClr val="FF0000"/>
                </a:solidFill>
                <a:latin typeface="Helvetica (PCL6)" pitchFamily="34" charset="0"/>
              </a:rPr>
              <a:t>MOTOR CONTROL</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9" grpId="0" animBg="1"/>
      <p:bldP spid="5122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sf\MacHome\Work\temp\Peterson.jpg"/>
          <p:cNvPicPr>
            <a:picLocks noChangeAspect="1" noChangeArrowheads="1"/>
          </p:cNvPicPr>
          <p:nvPr/>
        </p:nvPicPr>
        <p:blipFill>
          <a:blip r:embed="rId3" cstate="print"/>
          <a:srcRect/>
          <a:stretch>
            <a:fillRect/>
          </a:stretch>
        </p:blipFill>
        <p:spPr bwMode="auto">
          <a:xfrm>
            <a:off x="1069882" y="372357"/>
            <a:ext cx="4279530" cy="59390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658390" y="670243"/>
            <a:ext cx="8658504" cy="4977171"/>
          </a:xfrm>
          <a:prstGeom prst="rect">
            <a:avLst/>
          </a:prstGeom>
          <a:noFill/>
          <a:ln w="9525">
            <a:noFill/>
            <a:miter lim="800000"/>
            <a:headEnd/>
            <a:tailEnd/>
          </a:ln>
        </p:spPr>
        <p:txBody>
          <a:bodyPr>
            <a:spAutoFit/>
          </a:bodyPr>
          <a:lstStyle/>
          <a:p>
            <a:pPr algn="ctr"/>
            <a:r>
              <a:rPr lang="en-US" sz="4000" dirty="0">
                <a:solidFill>
                  <a:srgbClr val="FFFF66"/>
                </a:solidFill>
                <a:latin typeface="Helvetica (PCL6)" pitchFamily="34" charset="0"/>
              </a:rPr>
              <a:t>Necessary Components of Proper Motor Control</a:t>
            </a:r>
            <a:endParaRPr lang="en-US" sz="4000" dirty="0">
              <a:latin typeface="Helvetica (PCL6)" pitchFamily="34" charset="0"/>
            </a:endParaRPr>
          </a:p>
          <a:p>
            <a:endParaRPr lang="en-US" dirty="0">
              <a:latin typeface="Helvetica (PCL6)" pitchFamily="34" charset="0"/>
            </a:endParaRPr>
          </a:p>
          <a:p>
            <a:pPr>
              <a:buFontTx/>
              <a:buChar char="•"/>
            </a:pPr>
            <a:r>
              <a:rPr lang="en-US" sz="2800" dirty="0">
                <a:latin typeface="Helvetica (PCL6)" pitchFamily="34" charset="0"/>
              </a:rPr>
              <a:t> Volition</a:t>
            </a:r>
          </a:p>
          <a:p>
            <a:pPr>
              <a:buFontTx/>
              <a:buChar char="•"/>
            </a:pPr>
            <a:r>
              <a:rPr lang="en-US" sz="2800" dirty="0">
                <a:latin typeface="Helvetica (PCL6)" pitchFamily="34" charset="0"/>
              </a:rPr>
              <a:t> Coordination of signals to many muscle groups</a:t>
            </a:r>
          </a:p>
          <a:p>
            <a:pPr>
              <a:buFontTx/>
              <a:buChar char="•"/>
            </a:pPr>
            <a:r>
              <a:rPr lang="en-US" sz="2800" dirty="0">
                <a:latin typeface="Helvetica (PCL6)" pitchFamily="34" charset="0"/>
              </a:rPr>
              <a:t> </a:t>
            </a:r>
            <a:r>
              <a:rPr lang="en-US" sz="2800" dirty="0" err="1">
                <a:latin typeface="Helvetica (PCL6)" pitchFamily="34" charset="0"/>
              </a:rPr>
              <a:t>Proprioception</a:t>
            </a:r>
            <a:endParaRPr lang="en-US" sz="2800" dirty="0">
              <a:latin typeface="Helvetica (PCL6)" pitchFamily="34" charset="0"/>
            </a:endParaRPr>
          </a:p>
          <a:p>
            <a:pPr>
              <a:buFontTx/>
              <a:buChar char="•"/>
            </a:pPr>
            <a:r>
              <a:rPr lang="en-US" sz="2800" dirty="0">
                <a:latin typeface="Helvetica (PCL6)" pitchFamily="34" charset="0"/>
              </a:rPr>
              <a:t> Postural adjustments</a:t>
            </a:r>
          </a:p>
          <a:p>
            <a:pPr>
              <a:buFontTx/>
              <a:buChar char="•"/>
            </a:pPr>
            <a:r>
              <a:rPr lang="en-US" sz="2800" dirty="0">
                <a:latin typeface="Helvetica (PCL6)" pitchFamily="34" charset="0"/>
              </a:rPr>
              <a:t> Sensory feedback</a:t>
            </a:r>
          </a:p>
          <a:p>
            <a:pPr>
              <a:buFontTx/>
              <a:buChar char="•"/>
            </a:pPr>
            <a:r>
              <a:rPr lang="en-US" sz="2800" dirty="0">
                <a:latin typeface="Helvetica (PCL6)" pitchFamily="34" charset="0"/>
              </a:rPr>
              <a:t> Compensation for body and muscles</a:t>
            </a:r>
          </a:p>
          <a:p>
            <a:pPr>
              <a:buFontTx/>
              <a:buChar char="•"/>
            </a:pPr>
            <a:r>
              <a:rPr lang="en-US" sz="2800" dirty="0">
                <a:latin typeface="Helvetica (PCL6)" pitchFamily="34" charset="0"/>
              </a:rPr>
              <a:t> Unconscious processing</a:t>
            </a:r>
          </a:p>
          <a:p>
            <a:pPr>
              <a:buFontTx/>
              <a:buChar char="•"/>
            </a:pPr>
            <a:r>
              <a:rPr lang="en-US" sz="2800" dirty="0">
                <a:latin typeface="Helvetica (PCL6)" pitchFamily="34" charset="0"/>
              </a:rPr>
              <a:t> Adaptability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9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39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39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29195" y="372357"/>
            <a:ext cx="9217449" cy="3908762"/>
          </a:xfrm>
          <a:prstGeom prst="rect">
            <a:avLst/>
          </a:prstGeom>
          <a:noFill/>
          <a:ln w="9525">
            <a:noFill/>
            <a:miter lim="800000"/>
            <a:headEnd/>
            <a:tailEnd/>
          </a:ln>
        </p:spPr>
        <p:txBody>
          <a:bodyPr>
            <a:spAutoFit/>
          </a:bodyPr>
          <a:lstStyle/>
          <a:p>
            <a:r>
              <a:rPr lang="en-US" sz="3600" b="1" dirty="0">
                <a:solidFill>
                  <a:srgbClr val="FFFF66"/>
                </a:solidFill>
                <a:latin typeface="Helvetica (PCL6)" pitchFamily="34" charset="0"/>
              </a:rPr>
              <a:t>Motor control requires sensory input</a:t>
            </a:r>
            <a:endParaRPr lang="en-US" sz="3600" b="1" dirty="0">
              <a:latin typeface="Helvetica (PCL6)" pitchFamily="34" charset="0"/>
            </a:endParaRPr>
          </a:p>
          <a:p>
            <a:r>
              <a:rPr lang="en-US" sz="3600" b="1" dirty="0">
                <a:latin typeface="Helvetica (PCL6)" pitchFamily="34" charset="0"/>
              </a:rPr>
              <a:t> </a:t>
            </a:r>
          </a:p>
          <a:p>
            <a:r>
              <a:rPr lang="en-US" sz="2000" b="1" dirty="0">
                <a:latin typeface="+mj-lt"/>
              </a:rPr>
              <a:t>The case of Ian Waterman</a:t>
            </a:r>
          </a:p>
          <a:p>
            <a:pPr lvl="1">
              <a:buFontTx/>
              <a:buChar char="•"/>
            </a:pPr>
            <a:r>
              <a:rPr lang="en-US" sz="2000" b="1" dirty="0">
                <a:latin typeface="+mj-lt"/>
              </a:rPr>
              <a:t> Lost all somatosensory and proprioceptive input</a:t>
            </a:r>
          </a:p>
          <a:p>
            <a:pPr lvl="1">
              <a:buFontTx/>
              <a:buChar char="•"/>
            </a:pPr>
            <a:r>
              <a:rPr lang="en-US" sz="2000" b="1" dirty="0">
                <a:latin typeface="+mj-lt"/>
              </a:rPr>
              <a:t> Initially unable to make any coordinated movement</a:t>
            </a:r>
          </a:p>
          <a:p>
            <a:pPr lvl="1">
              <a:buFontTx/>
              <a:buChar char="•"/>
            </a:pPr>
            <a:r>
              <a:rPr lang="en-US" sz="2000" b="1" dirty="0">
                <a:latin typeface="+mj-lt"/>
              </a:rPr>
              <a:t> After years of practice he trained himself to make movement under visual guidance</a:t>
            </a:r>
          </a:p>
          <a:p>
            <a:pPr lvl="1">
              <a:buFontTx/>
              <a:buChar char="•"/>
            </a:pPr>
            <a:r>
              <a:rPr lang="en-US" sz="2000" b="1" dirty="0">
                <a:latin typeface="+mj-lt"/>
              </a:rPr>
              <a:t> Requires total concentration to move and even maintain posture</a:t>
            </a:r>
          </a:p>
          <a:p>
            <a:pPr lvl="1">
              <a:buFontTx/>
              <a:buChar char="•"/>
            </a:pPr>
            <a:r>
              <a:rPr lang="en-US" sz="2000" b="1" dirty="0">
                <a:latin typeface="+mj-lt"/>
              </a:rPr>
              <a:t> Collapses to ground when lights unexpectedly go out</a:t>
            </a:r>
          </a:p>
          <a:p>
            <a:pPr lvl="1"/>
            <a:endParaRPr lang="en-US" sz="2000" b="1" dirty="0">
              <a:latin typeface="+mj-lt"/>
            </a:endParaRPr>
          </a:p>
          <a:p>
            <a:pPr lvl="1"/>
            <a:endParaRPr lang="en-US" b="1" dirty="0">
              <a:latin typeface="Helvetica (PCL6)" pitchFamily="34" charset="0"/>
            </a:endParaRPr>
          </a:p>
        </p:txBody>
      </p:sp>
      <p:sp>
        <p:nvSpPr>
          <p:cNvPr id="5123" name="Text Box 3"/>
          <p:cNvSpPr txBox="1">
            <a:spLocks noChangeArrowheads="1"/>
          </p:cNvSpPr>
          <p:nvPr/>
        </p:nvSpPr>
        <p:spPr bwMode="auto">
          <a:xfrm>
            <a:off x="3127349" y="5808768"/>
            <a:ext cx="6336996" cy="338554"/>
          </a:xfrm>
          <a:prstGeom prst="rect">
            <a:avLst/>
          </a:prstGeom>
          <a:noFill/>
          <a:ln w="9525">
            <a:noFill/>
            <a:miter lim="800000"/>
            <a:headEnd/>
            <a:tailEnd/>
          </a:ln>
        </p:spPr>
        <p:txBody>
          <a:bodyPr>
            <a:spAutoFit/>
          </a:bodyPr>
          <a:lstStyle/>
          <a:p>
            <a:pPr>
              <a:spcBef>
                <a:spcPct val="50000"/>
              </a:spcBef>
            </a:pPr>
            <a:r>
              <a:rPr lang="en-US" sz="1600">
                <a:latin typeface="Arial" charset="0"/>
              </a:rPr>
              <a:t>Jonathan Cole, </a:t>
            </a:r>
            <a:r>
              <a:rPr lang="en-US" sz="1600" i="1">
                <a:latin typeface="Arial" charset="0"/>
              </a:rPr>
              <a:t>Pride and a Daily Marathon, </a:t>
            </a:r>
            <a:r>
              <a:rPr lang="en-US" sz="1600">
                <a:latin typeface="Arial" charset="0"/>
              </a:rPr>
              <a:t>MIT Press, 1995.</a:t>
            </a:r>
          </a:p>
        </p:txBody>
      </p:sp>
      <p:pic>
        <p:nvPicPr>
          <p:cNvPr id="5124" name="Picture 7"/>
          <p:cNvPicPr>
            <a:picLocks noChangeAspect="1"/>
          </p:cNvPicPr>
          <p:nvPr/>
        </p:nvPicPr>
        <p:blipFill>
          <a:blip r:embed="rId3" cstate="print"/>
          <a:srcRect/>
          <a:stretch>
            <a:fillRect/>
          </a:stretch>
        </p:blipFill>
        <p:spPr bwMode="auto">
          <a:xfrm>
            <a:off x="329195" y="4989583"/>
            <a:ext cx="2455243" cy="171284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mbossds">
  <a:themeElements>
    <a:clrScheme name="">
      <a:dk1>
        <a:srgbClr val="000000"/>
      </a:dk1>
      <a:lt1>
        <a:srgbClr val="FFFFFF"/>
      </a:lt1>
      <a:dk2>
        <a:srgbClr val="063DE8"/>
      </a:dk2>
      <a:lt2>
        <a:srgbClr val="FAFD00"/>
      </a:lt2>
      <a:accent1>
        <a:srgbClr val="FF5008"/>
      </a:accent1>
      <a:accent2>
        <a:srgbClr val="FE9B03"/>
      </a:accent2>
      <a:accent3>
        <a:srgbClr val="AAAFF2"/>
      </a:accent3>
      <a:accent4>
        <a:srgbClr val="DADADA"/>
      </a:accent4>
      <a:accent5>
        <a:srgbClr val="FFB3AA"/>
      </a:accent5>
      <a:accent6>
        <a:srgbClr val="E68C02"/>
      </a:accent6>
      <a:hlink>
        <a:srgbClr val="EAEC5E"/>
      </a:hlink>
      <a:folHlink>
        <a:srgbClr val="8CF4EA"/>
      </a:folHlink>
    </a:clrScheme>
    <a:fontScheme name="embossd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mbossd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mbossd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mbossd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mbossd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mboss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mboss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mboss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c:\msoffice\powerpnt\template\sldshow\embossds.ppt</Template>
  <TotalTime>12252</TotalTime>
  <Pages>64</Pages>
  <Words>1727</Words>
  <Application>Microsoft Office PowerPoint</Application>
  <PresentationFormat>Custom</PresentationFormat>
  <Paragraphs>316</Paragraphs>
  <Slides>37</Slides>
  <Notes>25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embossds</vt:lpstr>
      <vt:lpstr>Motor Control: Lecture 1</vt:lpstr>
      <vt:lpstr>Slide 2</vt:lpstr>
      <vt:lpstr>Muscles, what are they good for?</vt:lpstr>
      <vt:lpstr>Muscle model</vt:lpstr>
      <vt:lpstr>Body as machine</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Muscle model</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 U Post Doc Talk, 14/4/96</dc:title>
  <dc:subject/>
  <dc:creator/>
  <cp:keywords/>
  <dc:description>for talk notes, see wunotes.doc</dc:description>
  <cp:lastModifiedBy>Reviewer</cp:lastModifiedBy>
  <cp:revision>840</cp:revision>
  <cp:lastPrinted>1998-10-05T21:43:25Z</cp:lastPrinted>
  <dcterms:created xsi:type="dcterms:W3CDTF">2008-11-10T20:41:34Z</dcterms:created>
  <dcterms:modified xsi:type="dcterms:W3CDTF">2010-03-16T23:18:44Z</dcterms:modified>
</cp:coreProperties>
</file>