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1296" r:id="rId2"/>
    <p:sldId id="1335" r:id="rId3"/>
    <p:sldId id="1298" r:id="rId4"/>
    <p:sldId id="1299" r:id="rId5"/>
    <p:sldId id="1300" r:id="rId6"/>
    <p:sldId id="1301" r:id="rId7"/>
    <p:sldId id="1302" r:id="rId8"/>
    <p:sldId id="1338" r:id="rId9"/>
    <p:sldId id="1303" r:id="rId10"/>
    <p:sldId id="1304" r:id="rId11"/>
    <p:sldId id="1340" r:id="rId12"/>
    <p:sldId id="1305" r:id="rId13"/>
    <p:sldId id="1306" r:id="rId14"/>
    <p:sldId id="1307" r:id="rId15"/>
    <p:sldId id="1308" r:id="rId16"/>
    <p:sldId id="1309" r:id="rId17"/>
    <p:sldId id="1310" r:id="rId18"/>
    <p:sldId id="1311" r:id="rId19"/>
    <p:sldId id="1312" r:id="rId20"/>
    <p:sldId id="1313" r:id="rId21"/>
    <p:sldId id="1314" r:id="rId22"/>
    <p:sldId id="1315" r:id="rId23"/>
    <p:sldId id="1316" r:id="rId24"/>
    <p:sldId id="1339" r:id="rId25"/>
    <p:sldId id="1317" r:id="rId26"/>
    <p:sldId id="1318" r:id="rId27"/>
    <p:sldId id="1319" r:id="rId28"/>
    <p:sldId id="1320" r:id="rId29"/>
    <p:sldId id="1321" r:id="rId30"/>
    <p:sldId id="1322" r:id="rId31"/>
    <p:sldId id="1323" r:id="rId32"/>
    <p:sldId id="1324" r:id="rId33"/>
    <p:sldId id="1325" r:id="rId34"/>
    <p:sldId id="1326" r:id="rId35"/>
    <p:sldId id="1327" r:id="rId36"/>
    <p:sldId id="1328" r:id="rId37"/>
    <p:sldId id="1329" r:id="rId38"/>
    <p:sldId id="1330" r:id="rId39"/>
    <p:sldId id="1331" r:id="rId40"/>
    <p:sldId id="1332" r:id="rId41"/>
    <p:sldId id="1336" r:id="rId42"/>
  </p:sldIdLst>
  <p:sldSz cx="9875838" cy="6702425"/>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EAEAEA"/>
    <a:srgbClr val="384BD4"/>
    <a:srgbClr val="524CC0"/>
    <a:srgbClr val="2E3BDE"/>
    <a:srgbClr val="FC010B"/>
    <a:srgbClr val="0000FF"/>
    <a:srgbClr val="FD0B39"/>
    <a:srgbClr val="969696"/>
    <a:srgbClr val="003E00"/>
    <a:srgbClr val="4747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81" autoAdjust="0"/>
    <p:restoredTop sz="75265" autoAdjust="0"/>
  </p:normalViewPr>
  <p:slideViewPr>
    <p:cSldViewPr>
      <p:cViewPr>
        <p:scale>
          <a:sx n="60" d="100"/>
          <a:sy n="60" d="100"/>
        </p:scale>
        <p:origin x="-2814" y="-960"/>
      </p:cViewPr>
      <p:guideLst>
        <p:guide orient="horz" pos="2111"/>
        <p:guide pos="311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608" y="-4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3" y="2428875"/>
            <a:ext cx="5032375" cy="6029325"/>
          </a:xfrm>
          <a:prstGeom prst="rect">
            <a:avLst/>
          </a:prstGeom>
          <a:noFill/>
          <a:ln w="12700">
            <a:noFill/>
            <a:miter lim="800000"/>
            <a:headEnd/>
            <a:tailEnd/>
          </a:ln>
          <a:effectLst/>
        </p:spPr>
        <p:txBody>
          <a:bodyPr vert="horz" wrap="square" lIns="90411" tIns="44412" rIns="90411" bIns="44412"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1" name="Rectangle 3"/>
          <p:cNvSpPr>
            <a:spLocks noGrp="1" noRot="1" noChangeAspect="1" noChangeArrowheads="1" noTextEdit="1"/>
          </p:cNvSpPr>
          <p:nvPr>
            <p:ph type="sldImg" idx="2"/>
          </p:nvPr>
        </p:nvSpPr>
        <p:spPr bwMode="auto">
          <a:xfrm>
            <a:off x="61913" y="177800"/>
            <a:ext cx="3217862" cy="21844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4117975" y="609600"/>
            <a:ext cx="1062038" cy="454025"/>
          </a:xfrm>
          <a:prstGeom prst="rect">
            <a:avLst/>
          </a:prstGeom>
          <a:noFill/>
          <a:ln w="12700">
            <a:noFill/>
            <a:miter lim="800000"/>
            <a:headEnd/>
            <a:tailEnd/>
          </a:ln>
          <a:effectLst/>
        </p:spPr>
        <p:txBody>
          <a:bodyPr lIns="90411" tIns="44412" rIns="90411" bIns="44412">
            <a:spAutoFit/>
          </a:bodyPr>
          <a:lstStyle/>
          <a:p>
            <a:pPr defTabSz="912813">
              <a:defRPr/>
            </a:pPr>
            <a:fld id="{DD139407-347F-48FF-8A03-345690252B75}" type="slidenum">
              <a:rPr lang="en-US" sz="2400"/>
              <a:pPr defTabSz="912813">
                <a:defRPr/>
              </a:pPr>
              <a:t>‹#›</a:t>
            </a:fld>
            <a:endParaRPr lang="en-US" sz="2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914400" y="2428875"/>
            <a:ext cx="5029200" cy="6029325"/>
          </a:xfrm>
          <a:noFill/>
          <a:ln w="9525"/>
        </p:spPr>
        <p:txBody>
          <a:bodyPr lIns="90482" tIns="44447" rIns="90482" bIns="44447"/>
          <a:lstStyle/>
          <a:p>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Introduction - Invasive studies of human neurophysiology: past, present, and future.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(Daniel Yoshor, 6 minutes)</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Michael Beauchamp</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University of Texas Health Sciences Center, Houston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Strengths and limitations of BOLD fMRI: Can invasive human studies help fill some of the gaps? (16 minute presentation + 5 minutes Q&amp;A)</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Geoffrey Ghose</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University of Minnesota, Minneapolis</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Invasive human recordings as a complement to studies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of neurophysiology in awake behaving monkeys. (16 minute presentation + 5 minutes Q&amp;A)</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err="1" smtClean="0">
                <a:solidFill>
                  <a:schemeClr val="tx1"/>
                </a:solidFill>
                <a:latin typeface="Times New Roman" pitchFamily="18" charset="0"/>
                <a:ea typeface="+mn-ea"/>
                <a:cs typeface="+mn-cs"/>
              </a:rPr>
              <a:t>Itzhak</a:t>
            </a:r>
            <a:r>
              <a:rPr lang="en-US" sz="1400" kern="1200" dirty="0" smtClean="0">
                <a:solidFill>
                  <a:schemeClr val="tx1"/>
                </a:solidFill>
                <a:latin typeface="Times New Roman" pitchFamily="18" charset="0"/>
                <a:ea typeface="+mn-ea"/>
                <a:cs typeface="+mn-cs"/>
              </a:rPr>
              <a:t> Fried</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University of California, Los Angeles</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Activity of individual human neurons as a gateway to understanding perception and memory (16 minute presentation + 5 minutes Q&amp;A)</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Robert Knight</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University of California, Berkeley</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Network properties and neural coding in the human </a:t>
            </a:r>
            <a:r>
              <a:rPr lang="en-US" sz="1400" kern="1200" dirty="0" err="1" smtClean="0">
                <a:solidFill>
                  <a:schemeClr val="tx1"/>
                </a:solidFill>
                <a:latin typeface="Times New Roman" pitchFamily="18" charset="0"/>
                <a:ea typeface="+mn-ea"/>
                <a:cs typeface="+mn-cs"/>
              </a:rPr>
              <a:t>neocortex</a:t>
            </a:r>
            <a:r>
              <a:rPr lang="en-US" sz="1400" kern="1200" dirty="0" smtClean="0">
                <a:solidFill>
                  <a:schemeClr val="tx1"/>
                </a:solidFill>
                <a:latin typeface="Times New Roman" pitchFamily="18" charset="0"/>
                <a:ea typeface="+mn-ea"/>
                <a:cs typeface="+mn-cs"/>
              </a:rPr>
              <a:t> (16 minute presentation + 5 minutes Q&amp;A)</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Discussion and Wrap-up</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Workshop Participants, (30 minutes)</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Abstract:</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Dramatic advances in noninvasive methods for mapping cortical function have been rapidly incorporated into the clinical assessment of epilepsy surgery patients. While these techniques are valuable, direct electrical stimulation mapping is still routinely used and is considered the gold standard in the clinical arena. In recent years, a number of groups have refined methods for using electrodes implanted in patients undergoing invasive monitoring for epilepsy in order to carry out research on human cortical function. This workshop will explore how these studies can serve as a powerful adjunct to monkey invasive electrode studies and work with human fMRI, and then review examples of the application of some of the current research methods for studying higher cortical function in patients undergoing invasive monitoring, with an eye towards how the field has advanced beyond the classic methods of Penfield.</a:t>
            </a:r>
            <a:br>
              <a:rPr lang="en-US" sz="1400" kern="1200" dirty="0" smtClean="0">
                <a:solidFill>
                  <a:schemeClr val="tx1"/>
                </a:solidFill>
                <a:latin typeface="Times New Roman" pitchFamily="18" charset="0"/>
                <a:ea typeface="+mn-ea"/>
                <a:cs typeface="+mn-cs"/>
              </a:rPr>
            </a:br>
            <a:endParaRPr lang="en-US" dirty="0" smtClean="0"/>
          </a:p>
        </p:txBody>
      </p:sp>
      <p:sp>
        <p:nvSpPr>
          <p:cNvPr id="38915" name="Rectangle 3"/>
          <p:cNvSpPr>
            <a:spLocks noGrp="1" noRot="1" noChangeAspect="1" noChangeArrowheads="1" noTextEdit="1"/>
          </p:cNvSpPr>
          <p:nvPr>
            <p:ph type="sldImg"/>
          </p:nvPr>
        </p:nvSpPr>
        <p:spPr>
          <a:xfrm>
            <a:off x="63500" y="179388"/>
            <a:ext cx="3214688" cy="2181225"/>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Biceps is the agonist</a:t>
            </a:r>
          </a:p>
          <a:p>
            <a:r>
              <a:rPr lang="en-US" dirty="0" smtClean="0"/>
              <a:t>And triceps is the antagonist muscle.</a:t>
            </a:r>
          </a:p>
          <a:p>
            <a:r>
              <a:rPr lang="en-US" dirty="0" smtClean="0"/>
              <a:t>There</a:t>
            </a:r>
            <a:r>
              <a:rPr lang="en-US" baseline="0" dirty="0" smtClean="0"/>
              <a:t> is </a:t>
            </a:r>
            <a:r>
              <a:rPr lang="en-US" baseline="0" dirty="0" err="1" smtClean="0"/>
              <a:t>recipriocal</a:t>
            </a:r>
            <a:r>
              <a:rPr lang="en-US" baseline="0" dirty="0" smtClean="0"/>
              <a:t> </a:t>
            </a:r>
            <a:r>
              <a:rPr lang="en-US" baseline="0" dirty="0" err="1" smtClean="0"/>
              <a:t>innervation</a:t>
            </a:r>
            <a:r>
              <a:rPr lang="en-US" baseline="0" dirty="0" smtClean="0"/>
              <a:t> </a:t>
            </a:r>
            <a:r>
              <a:rPr lang="en-US" baseline="0" dirty="0" err="1" smtClean="0"/>
              <a:t>os</a:t>
            </a:r>
            <a:r>
              <a:rPr lang="en-US" baseline="0" dirty="0" smtClean="0"/>
              <a:t> the two muscles.</a:t>
            </a:r>
          </a:p>
          <a:p>
            <a:endParaRPr lang="en-US" baseline="0" dirty="0" smtClean="0"/>
          </a:p>
          <a:p>
            <a:r>
              <a:rPr lang="en-US" baseline="0" dirty="0" smtClean="0"/>
              <a:t>They don’t have to always work against each other.</a:t>
            </a:r>
          </a:p>
          <a:p>
            <a:r>
              <a:rPr lang="en-US" baseline="0" dirty="0" smtClean="0"/>
              <a:t>We may flex the elbow by co-contraction.</a:t>
            </a:r>
          </a:p>
          <a:p>
            <a:r>
              <a:rPr lang="en-US" baseline="0" dirty="0" smtClean="0"/>
              <a:t>The biceps contracts enough to overcome the force of the contract antagonist triceps.</a:t>
            </a:r>
          </a:p>
          <a:p>
            <a:r>
              <a:rPr lang="en-US" baseline="0" dirty="0" smtClean="0"/>
              <a:t>This results in an increase in the stiffness of the joint—independently control the angle and stiffness.</a:t>
            </a:r>
          </a:p>
          <a:p>
            <a:endParaRPr lang="en-US" baseline="0"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p:spPr>
        <p:txBody>
          <a:bodyPr/>
          <a:lstStyle/>
          <a:p>
            <a:r>
              <a:rPr lang="en-US" dirty="0" smtClean="0"/>
              <a:t>When force is applied to a muscle, </a:t>
            </a:r>
            <a:r>
              <a:rPr lang="en-US" dirty="0" err="1" smtClean="0"/>
              <a:t>golgi</a:t>
            </a:r>
            <a:r>
              <a:rPr lang="en-US" dirty="0" smtClean="0"/>
              <a:t> tendon organ fires, releases that muscle from firing</a:t>
            </a:r>
          </a:p>
          <a:p>
            <a:endParaRPr lang="en-US" dirty="0" smtClean="0"/>
          </a:p>
          <a:p>
            <a:r>
              <a:rPr lang="en-US" dirty="0" smtClean="0"/>
              <a:t>Contract the antagonist muscle through the inhibitory interneuron</a:t>
            </a:r>
          </a:p>
          <a:p>
            <a:endParaRPr lang="en-US" dirty="0" smtClean="0"/>
          </a:p>
          <a:p>
            <a:r>
              <a:rPr lang="en-US" dirty="0" smtClean="0"/>
              <a:t>OLD IDEA: this reflect operated to prevent damage</a:t>
            </a:r>
          </a:p>
          <a:p>
            <a:r>
              <a:rPr lang="en-US" dirty="0" smtClean="0"/>
              <a:t>e.g. weightlifter lifting a very heavy weight, this reflex kicks in and shuts the muscle down</a:t>
            </a:r>
          </a:p>
          <a:p>
            <a:endParaRPr lang="en-US" dirty="0" smtClean="0"/>
          </a:p>
          <a:p>
            <a:r>
              <a:rPr lang="en-US" dirty="0" smtClean="0"/>
              <a:t>NEW IDEA: Golgi tendon organs also respond to even weak forces</a:t>
            </a:r>
          </a:p>
          <a:p>
            <a:r>
              <a:rPr lang="en-US" dirty="0" smtClean="0"/>
              <a:t>Therefore, this helps distribute the load across different muscles and different muscle fibers</a:t>
            </a:r>
          </a:p>
          <a:p>
            <a:r>
              <a:rPr lang="en-US" dirty="0" smtClean="0"/>
              <a:t>Makes most active fibers work a little less, make other fibers work more</a:t>
            </a:r>
          </a:p>
          <a:p>
            <a:r>
              <a:rPr lang="en-US" dirty="0" smtClean="0"/>
              <a:t>Even distributing workload in an automatic fashion</a:t>
            </a:r>
          </a:p>
        </p:txBody>
      </p:sp>
      <p:sp>
        <p:nvSpPr>
          <p:cNvPr id="29700" name="Slide Number Placeholder 3"/>
          <p:cNvSpPr>
            <a:spLocks noGrp="1"/>
          </p:cNvSpPr>
          <p:nvPr>
            <p:ph type="sldNum" sz="quarter" idx="5"/>
          </p:nvPr>
        </p:nvSpPr>
        <p:spPr>
          <a:xfrm>
            <a:off x="3884613" y="8685213"/>
            <a:ext cx="2971800" cy="457200"/>
          </a:xfrm>
          <a:prstGeom prst="rect">
            <a:avLst/>
          </a:prstGeom>
          <a:noFill/>
        </p:spPr>
        <p:txBody>
          <a:bodyPr/>
          <a:lstStyle/>
          <a:p>
            <a:fld id="{23C25AD6-8CB8-4E93-B0E4-A8940CE420A4}"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“clasp-knife” or “</a:t>
            </a:r>
            <a:r>
              <a:rPr lang="en-US" dirty="0" err="1" smtClean="0"/>
              <a:t>swiss</a:t>
            </a:r>
            <a:r>
              <a:rPr lang="en-US" dirty="0" smtClean="0"/>
              <a:t>-army knife</a:t>
            </a:r>
          </a:p>
          <a:p>
            <a:r>
              <a:rPr lang="en-US" dirty="0" smtClean="0"/>
              <a:t>Leg</a:t>
            </a:r>
            <a:r>
              <a:rPr lang="en-US" baseline="0" dirty="0" smtClean="0"/>
              <a:t> collapses in flexion, like a knife snapping shut</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dirty="0" smtClean="0"/>
              <a:t>Flexor reflex</a:t>
            </a:r>
            <a:r>
              <a:rPr lang="en-US" baseline="0" dirty="0" smtClean="0"/>
              <a:t> (also known as withdrawal reflex)</a:t>
            </a:r>
          </a:p>
          <a:p>
            <a:r>
              <a:rPr lang="en-US" dirty="0" smtClean="0"/>
              <a:t> doesn’t involve proprioceptive afferents</a:t>
            </a:r>
          </a:p>
          <a:p>
            <a:r>
              <a:rPr lang="en-US" dirty="0" smtClean="0"/>
              <a:t>Instead, it involves cutaneous and </a:t>
            </a:r>
            <a:r>
              <a:rPr lang="en-US" dirty="0" err="1" smtClean="0"/>
              <a:t>nociceptive</a:t>
            </a:r>
            <a:r>
              <a:rPr lang="en-US" dirty="0" smtClean="0"/>
              <a:t> receptors</a:t>
            </a:r>
          </a:p>
          <a:p>
            <a:endParaRPr lang="en-US" dirty="0" smtClean="0"/>
          </a:p>
          <a:p>
            <a:r>
              <a:rPr lang="en-US" dirty="0" smtClean="0"/>
              <a:t>e.g. walking along, step on a tack, your hand jerks up long before you have a percept of pain</a:t>
            </a:r>
          </a:p>
          <a:p>
            <a:r>
              <a:rPr lang="en-US" dirty="0" smtClean="0"/>
              <a:t>This is adaptive because it keeps you from injuring yourself by moving your foot away from the painful stimulus before the tack gets completely embedded in your foot</a:t>
            </a:r>
          </a:p>
        </p:txBody>
      </p:sp>
      <p:sp>
        <p:nvSpPr>
          <p:cNvPr id="33796" name="Slide Number Placeholder 3"/>
          <p:cNvSpPr>
            <a:spLocks noGrp="1"/>
          </p:cNvSpPr>
          <p:nvPr>
            <p:ph type="sldNum" sz="quarter" idx="5"/>
          </p:nvPr>
        </p:nvSpPr>
        <p:spPr>
          <a:xfrm>
            <a:off x="3884613" y="8685213"/>
            <a:ext cx="2971800" cy="457200"/>
          </a:xfrm>
          <a:prstGeom prst="rect">
            <a:avLst/>
          </a:prstGeom>
          <a:noFill/>
        </p:spPr>
        <p:txBody>
          <a:bodyPr/>
          <a:lstStyle/>
          <a:p>
            <a:fld id="{25C35877-CD10-4B0F-BBD3-2796EB71B577}"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r>
              <a:rPr lang="en-US" smtClean="0"/>
              <a:t>Muscles contract, causing leg to lift up in a quick and automatic way</a:t>
            </a:r>
          </a:p>
          <a:p>
            <a:endParaRPr lang="en-US" smtClean="0"/>
          </a:p>
          <a:p>
            <a:r>
              <a:rPr lang="en-US" smtClean="0"/>
              <a:t>Not just in the leg, in all of the joints and muscles of the body</a:t>
            </a:r>
          </a:p>
          <a:p>
            <a:r>
              <a:rPr lang="en-US" smtClean="0"/>
              <a:t>e.g. touch a hot stove</a:t>
            </a:r>
          </a:p>
          <a:p>
            <a:endParaRPr lang="en-US" smtClean="0"/>
          </a:p>
        </p:txBody>
      </p:sp>
      <p:sp>
        <p:nvSpPr>
          <p:cNvPr id="35844" name="Slide Number Placeholder 3"/>
          <p:cNvSpPr>
            <a:spLocks noGrp="1"/>
          </p:cNvSpPr>
          <p:nvPr>
            <p:ph type="sldNum" sz="quarter" idx="5"/>
          </p:nvPr>
        </p:nvSpPr>
        <p:spPr>
          <a:xfrm>
            <a:off x="3884613" y="8685213"/>
            <a:ext cx="2971800" cy="457200"/>
          </a:xfrm>
          <a:prstGeom prst="rect">
            <a:avLst/>
          </a:prstGeom>
          <a:noFill/>
        </p:spPr>
        <p:txBody>
          <a:bodyPr/>
          <a:lstStyle/>
          <a:p>
            <a:fld id="{ACF7F3D5-BC3F-4176-961C-BFBC4337E0BB}"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a:ln/>
        </p:spPr>
        <p:txBody>
          <a:bodyPr/>
          <a:lstStyle/>
          <a:p>
            <a:r>
              <a:rPr lang="en-US" smtClean="0"/>
              <a:t>There is also reciprocal inhibition, which we won’t go into </a:t>
            </a:r>
          </a:p>
          <a:p>
            <a:endParaRPr lang="en-US" smtClean="0"/>
          </a:p>
          <a:p>
            <a:r>
              <a:rPr lang="en-US" smtClean="0"/>
              <a:t>Crossed extension reflex</a:t>
            </a:r>
          </a:p>
          <a:p>
            <a:r>
              <a:rPr lang="en-US" smtClean="0"/>
              <a:t>If jerk leg up to get away from tack, then will fall over.</a:t>
            </a:r>
          </a:p>
          <a:p>
            <a:r>
              <a:rPr lang="en-US" smtClean="0"/>
              <a:t>SO, must out other leg down—crossed extension reflex</a:t>
            </a:r>
          </a:p>
        </p:txBody>
      </p:sp>
      <p:sp>
        <p:nvSpPr>
          <p:cNvPr id="37892" name="Slide Number Placeholder 3"/>
          <p:cNvSpPr>
            <a:spLocks noGrp="1"/>
          </p:cNvSpPr>
          <p:nvPr>
            <p:ph type="sldNum" sz="quarter" idx="5"/>
          </p:nvPr>
        </p:nvSpPr>
        <p:spPr>
          <a:xfrm>
            <a:off x="3884613" y="8685213"/>
            <a:ext cx="2971800" cy="457200"/>
          </a:xfrm>
          <a:prstGeom prst="rect">
            <a:avLst/>
          </a:prstGeom>
          <a:noFill/>
        </p:spPr>
        <p:txBody>
          <a:bodyPr/>
          <a:lstStyle/>
          <a:p>
            <a:fld id="{DFE509FF-96CB-4BB4-A3C2-69D5A03CB6C4}"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smtClean="0"/>
              <a:t>Crosses the midline of the spinal cortex and excites extensors muscles on the contralateral thigh</a:t>
            </a:r>
          </a:p>
          <a:p>
            <a:endParaRPr lang="en-US" smtClean="0"/>
          </a:p>
        </p:txBody>
      </p:sp>
      <p:sp>
        <p:nvSpPr>
          <p:cNvPr id="39940" name="Slide Number Placeholder 3"/>
          <p:cNvSpPr>
            <a:spLocks noGrp="1"/>
          </p:cNvSpPr>
          <p:nvPr>
            <p:ph type="sldNum" sz="quarter" idx="5"/>
          </p:nvPr>
        </p:nvSpPr>
        <p:spPr>
          <a:xfrm>
            <a:off x="3884613" y="8685213"/>
            <a:ext cx="2971800" cy="457200"/>
          </a:xfrm>
          <a:prstGeom prst="rect">
            <a:avLst/>
          </a:prstGeom>
          <a:noFill/>
        </p:spPr>
        <p:txBody>
          <a:bodyPr/>
          <a:lstStyle/>
          <a:p>
            <a:fld id="{856DA7E5-53A9-4AB7-A047-D47F878C6F98}"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r>
              <a:rPr lang="en-US" dirty="0" smtClean="0"/>
              <a:t>Negative feedback loop—</a:t>
            </a:r>
          </a:p>
          <a:p>
            <a:r>
              <a:rPr lang="en-US" dirty="0" smtClean="0"/>
              <a:t>After alpha motor neurons fire, they shut themselves off</a:t>
            </a:r>
          </a:p>
          <a:p>
            <a:r>
              <a:rPr lang="en-US" dirty="0" smtClean="0"/>
              <a:t>Found throughout the whole spinal cord</a:t>
            </a:r>
          </a:p>
          <a:p>
            <a:r>
              <a:rPr lang="en-US" dirty="0" smtClean="0"/>
              <a:t>Prevents runaway excitation</a:t>
            </a:r>
          </a:p>
          <a:p>
            <a:endParaRPr lang="en-US" dirty="0" smtClean="0"/>
          </a:p>
          <a:p>
            <a:r>
              <a:rPr lang="en-US" dirty="0" smtClean="0"/>
              <a:t>They receives lots of input from descending</a:t>
            </a:r>
            <a:r>
              <a:rPr lang="en-US" baseline="0" dirty="0" smtClean="0"/>
              <a:t> pathways. By changing the excitability of these cells, higher centers can adjust the sensitivity of motor neurons</a:t>
            </a:r>
          </a:p>
          <a:p>
            <a:r>
              <a:rPr lang="en-US" baseline="0" dirty="0" smtClean="0"/>
              <a:t>To other descending inputs or to afferent inputs.</a:t>
            </a:r>
          </a:p>
          <a:p>
            <a:endParaRPr lang="en-US" dirty="0" smtClean="0"/>
          </a:p>
        </p:txBody>
      </p:sp>
      <p:sp>
        <p:nvSpPr>
          <p:cNvPr id="43012" name="Slide Number Placeholder 3"/>
          <p:cNvSpPr>
            <a:spLocks noGrp="1"/>
          </p:cNvSpPr>
          <p:nvPr>
            <p:ph type="sldNum" sz="quarter" idx="5"/>
          </p:nvPr>
        </p:nvSpPr>
        <p:spPr>
          <a:xfrm>
            <a:off x="3884613" y="8685213"/>
            <a:ext cx="2971800" cy="457200"/>
          </a:xfrm>
          <a:prstGeom prst="rect">
            <a:avLst/>
          </a:prstGeom>
          <a:noFill/>
        </p:spPr>
        <p:txBody>
          <a:bodyPr/>
          <a:lstStyle/>
          <a:p>
            <a:fld id="{66EAEFEA-7E67-469E-91BF-54D8F043EEA2}" type="slidenum">
              <a:rPr lang="en-US"/>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p:spPr>
        <p:txBody>
          <a:bodyPr/>
          <a:lstStyle/>
          <a:p>
            <a:r>
              <a:rPr lang="en-US" dirty="0" smtClean="0"/>
              <a:t>These motor neurons are the only way to contract the muscle</a:t>
            </a:r>
          </a:p>
          <a:p>
            <a:r>
              <a:rPr lang="en-US" dirty="0" smtClean="0"/>
              <a:t>If you have a disease that kills these neurons, you are paralyzed/weakness</a:t>
            </a:r>
          </a:p>
          <a:p>
            <a:r>
              <a:rPr lang="en-US" dirty="0" smtClean="0"/>
              <a:t>e.g. polio</a:t>
            </a:r>
          </a:p>
          <a:p>
            <a:r>
              <a:rPr lang="en-US" dirty="0" smtClean="0"/>
              <a:t>NO other way to compensate </a:t>
            </a:r>
          </a:p>
          <a:p>
            <a:r>
              <a:rPr lang="en-US" dirty="0" smtClean="0"/>
              <a:t>Ditto for anterior root getting sheared</a:t>
            </a:r>
          </a:p>
          <a:p>
            <a:r>
              <a:rPr lang="en-US" dirty="0" smtClean="0"/>
              <a:t>e.g. C3</a:t>
            </a:r>
            <a:r>
              <a:rPr lang="en-US" baseline="0" dirty="0" smtClean="0"/>
              <a:t> to C5 neurons control diaphragm—damage those, can’t breathe on your own</a:t>
            </a:r>
            <a:endParaRPr lang="en-US" dirty="0" smtClean="0"/>
          </a:p>
        </p:txBody>
      </p:sp>
      <p:sp>
        <p:nvSpPr>
          <p:cNvPr id="45060" name="Slide Number Placeholder 3"/>
          <p:cNvSpPr>
            <a:spLocks noGrp="1"/>
          </p:cNvSpPr>
          <p:nvPr>
            <p:ph type="sldNum" sz="quarter" idx="5"/>
          </p:nvPr>
        </p:nvSpPr>
        <p:spPr>
          <a:xfrm>
            <a:off x="3884613" y="8685213"/>
            <a:ext cx="2971800" cy="457200"/>
          </a:xfrm>
          <a:prstGeom prst="rect">
            <a:avLst/>
          </a:prstGeom>
          <a:noFill/>
        </p:spPr>
        <p:txBody>
          <a:bodyPr/>
          <a:lstStyle/>
          <a:p>
            <a:fld id="{7334EFDB-CE51-4BFE-8A61-64B1C54F2605}" type="slidenum">
              <a:rPr lang="en-US"/>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US" dirty="0" smtClean="0"/>
              <a:t>upper motor neurons </a:t>
            </a:r>
            <a:r>
              <a:rPr lang="en-US" smtClean="0"/>
              <a:t>are the neurons </a:t>
            </a:r>
            <a:r>
              <a:rPr lang="en-US" dirty="0" smtClean="0"/>
              <a:t>before the alpha motor neurons</a:t>
            </a:r>
          </a:p>
          <a:p>
            <a:r>
              <a:rPr lang="en-US" dirty="0" smtClean="0"/>
              <a:t>Project down to the alpha motor neurons</a:t>
            </a:r>
          </a:p>
          <a:p>
            <a:r>
              <a:rPr lang="en-US" dirty="0" smtClean="0"/>
              <a:t>Do NOT directly innervate muscles</a:t>
            </a:r>
          </a:p>
          <a:p>
            <a:endParaRPr lang="en-US" dirty="0" smtClean="0"/>
          </a:p>
          <a:p>
            <a:endParaRPr lang="en-US" dirty="0" smtClean="0"/>
          </a:p>
          <a:p>
            <a:r>
              <a:rPr lang="en-US" dirty="0" smtClean="0"/>
              <a:t>There is a parallel as well as a serial organization</a:t>
            </a:r>
          </a:p>
          <a:p>
            <a:r>
              <a:rPr lang="en-US" dirty="0" smtClean="0"/>
              <a:t>Serial: M1 to midbrain to </a:t>
            </a:r>
            <a:r>
              <a:rPr lang="en-US" dirty="0" err="1" smtClean="0"/>
              <a:t>pons</a:t>
            </a:r>
            <a:r>
              <a:rPr lang="en-US" dirty="0" smtClean="0"/>
              <a:t> to medulla</a:t>
            </a:r>
          </a:p>
          <a:p>
            <a:r>
              <a:rPr lang="en-US" dirty="0" smtClean="0"/>
              <a:t>Parallel: </a:t>
            </a:r>
            <a:r>
              <a:rPr lang="en-US" dirty="0" err="1" smtClean="0"/>
              <a:t>cortico</a:t>
            </a:r>
            <a:r>
              <a:rPr lang="en-US" dirty="0" smtClean="0"/>
              <a:t>-spinal tract </a:t>
            </a:r>
          </a:p>
          <a:p>
            <a:endParaRPr lang="en-US" dirty="0" smtClean="0"/>
          </a:p>
          <a:p>
            <a:r>
              <a:rPr lang="en-US" dirty="0" smtClean="0"/>
              <a:t>One results of this: more resistant to loss of function</a:t>
            </a:r>
          </a:p>
          <a:p>
            <a:r>
              <a:rPr lang="en-US" dirty="0" smtClean="0"/>
              <a:t>e.g. even if </a:t>
            </a:r>
            <a:r>
              <a:rPr lang="en-US" dirty="0" err="1" smtClean="0"/>
              <a:t>cortico</a:t>
            </a:r>
            <a:r>
              <a:rPr lang="en-US" dirty="0" smtClean="0"/>
              <a:t>-spinal tract is damaged, can still get there by some other route</a:t>
            </a:r>
          </a:p>
          <a:p>
            <a:endParaRPr lang="en-US" dirty="0" smtClean="0"/>
          </a:p>
        </p:txBody>
      </p:sp>
      <p:sp>
        <p:nvSpPr>
          <p:cNvPr id="47108" name="Slide Number Placeholder 3"/>
          <p:cNvSpPr>
            <a:spLocks noGrp="1"/>
          </p:cNvSpPr>
          <p:nvPr>
            <p:ph type="sldNum" sz="quarter" idx="5"/>
          </p:nvPr>
        </p:nvSpPr>
        <p:spPr>
          <a:xfrm>
            <a:off x="3884613" y="8685213"/>
            <a:ext cx="2971800" cy="457200"/>
          </a:xfrm>
          <a:prstGeom prst="rect">
            <a:avLst/>
          </a:prstGeom>
          <a:noFill/>
        </p:spPr>
        <p:txBody>
          <a:bodyPr/>
          <a:lstStyle/>
          <a:p>
            <a:fld id="{14BA7627-894E-45D5-89B7-07F2BA000064}"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03288" y="685800"/>
            <a:ext cx="5051425" cy="3429000"/>
          </a:xfrm>
          <a:ln/>
        </p:spPr>
      </p:sp>
      <p:sp>
        <p:nvSpPr>
          <p:cNvPr id="38915" name="Notes Placeholder 2"/>
          <p:cNvSpPr>
            <a:spLocks noGrp="1"/>
          </p:cNvSpPr>
          <p:nvPr>
            <p:ph type="body" idx="1"/>
          </p:nvPr>
        </p:nvSpPr>
        <p:spPr>
          <a:noFill/>
          <a:ln/>
        </p:spPr>
        <p:txBody>
          <a:bodyPr/>
          <a:lstStyle/>
          <a:p>
            <a:r>
              <a:rPr lang="en-US" smtClean="0"/>
              <a:t>Higher-level areas—what do I want to do</a:t>
            </a:r>
          </a:p>
          <a:p>
            <a:r>
              <a:rPr lang="en-US" smtClean="0"/>
              <a:t>Lower level—what muscles have to contract to do the movements</a:t>
            </a:r>
          </a:p>
          <a:p>
            <a:r>
              <a:rPr lang="en-US" smtClean="0"/>
              <a:t>Side loops—separate lectures on each of them</a:t>
            </a:r>
          </a:p>
          <a:p>
            <a:r>
              <a:rPr lang="en-US" smtClean="0"/>
              <a:t>Start with the lower levels</a:t>
            </a:r>
          </a:p>
          <a:p>
            <a:endParaRPr lang="en-US" smtClean="0"/>
          </a:p>
        </p:txBody>
      </p:sp>
      <p:sp>
        <p:nvSpPr>
          <p:cNvPr id="38916"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6419E6C6-CC6E-43AD-8236-030519CAD04B}"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r>
              <a:rPr lang="en-US" smtClean="0"/>
              <a:t>In the spinal cord, there is a mapping of how they are laid out and influenced by descending pathways</a:t>
            </a:r>
          </a:p>
          <a:p>
            <a:r>
              <a:rPr lang="en-US" smtClean="0"/>
              <a:t>2 rules</a:t>
            </a:r>
          </a:p>
          <a:p>
            <a:endParaRPr lang="en-US" smtClean="0"/>
          </a:p>
        </p:txBody>
      </p:sp>
      <p:sp>
        <p:nvSpPr>
          <p:cNvPr id="49156" name="Slide Number Placeholder 3"/>
          <p:cNvSpPr>
            <a:spLocks noGrp="1"/>
          </p:cNvSpPr>
          <p:nvPr>
            <p:ph type="sldNum" sz="quarter" idx="5"/>
          </p:nvPr>
        </p:nvSpPr>
        <p:spPr>
          <a:xfrm>
            <a:off x="3884613" y="8685213"/>
            <a:ext cx="2971800" cy="457200"/>
          </a:xfrm>
          <a:prstGeom prst="rect">
            <a:avLst/>
          </a:prstGeom>
          <a:noFill/>
        </p:spPr>
        <p:txBody>
          <a:bodyPr/>
          <a:lstStyle/>
          <a:p>
            <a:fld id="{775798E2-3818-44B7-BFB9-CF35DF17E66D}" type="slidenum">
              <a:rPr lang="en-US"/>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motor nuclei of the spinal cord are group functionally in distinct medial and lateral positions. The medial group contains the motor neurons innervating axial muscles of the neck and back. Within the lateral group, the most medial</a:t>
            </a:r>
            <a:r>
              <a:rPr lang="en-US" baseline="0" dirty="0" smtClean="0"/>
              <a:t> motor neurons innervate proximal muscles while the most lateral innervate distal muscles. Ventrally located motor neurons innervate extensors while dorsal ones innervate flexors.</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r>
              <a:rPr lang="en-US" smtClean="0"/>
              <a:t>Flexor-extensor rule</a:t>
            </a:r>
          </a:p>
          <a:p>
            <a:r>
              <a:rPr lang="en-US" smtClean="0"/>
              <a:t>Extensor motorneurons are ANTERIOR to alpha-motorneurons that innervate flexor muscles</a:t>
            </a:r>
          </a:p>
          <a:p>
            <a:r>
              <a:rPr lang="en-US" smtClean="0"/>
              <a:t>Vowels—Anterior/Extensor</a:t>
            </a:r>
          </a:p>
          <a:p>
            <a:r>
              <a:rPr lang="en-US" smtClean="0"/>
              <a:t>In the anterior horn</a:t>
            </a:r>
          </a:p>
          <a:p>
            <a:endParaRPr lang="en-US" smtClean="0"/>
          </a:p>
          <a:p>
            <a:r>
              <a:rPr lang="en-US" smtClean="0"/>
              <a:t>Proximal musculature more medial</a:t>
            </a:r>
          </a:p>
          <a:p>
            <a:r>
              <a:rPr lang="en-US" smtClean="0"/>
              <a:t>Distal musculature more lateral</a:t>
            </a:r>
          </a:p>
        </p:txBody>
      </p:sp>
      <p:sp>
        <p:nvSpPr>
          <p:cNvPr id="51204" name="Slide Number Placeholder 3"/>
          <p:cNvSpPr>
            <a:spLocks noGrp="1"/>
          </p:cNvSpPr>
          <p:nvPr>
            <p:ph type="sldNum" sz="quarter" idx="5"/>
          </p:nvPr>
        </p:nvSpPr>
        <p:spPr>
          <a:xfrm>
            <a:off x="3884613" y="8685213"/>
            <a:ext cx="2971800" cy="457200"/>
          </a:xfrm>
          <a:prstGeom prst="rect">
            <a:avLst/>
          </a:prstGeom>
          <a:noFill/>
        </p:spPr>
        <p:txBody>
          <a:bodyPr/>
          <a:lstStyle/>
          <a:p>
            <a:fld id="{98D29E58-F82D-4681-A57F-41E91CA16FBE}" type="slidenum">
              <a:rPr lang="en-US"/>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US" smtClean="0"/>
              <a:t>Lateral pathways</a:t>
            </a:r>
          </a:p>
          <a:p>
            <a:r>
              <a:rPr lang="en-US" smtClean="0"/>
              <a:t>Primarily of the limbs</a:t>
            </a:r>
          </a:p>
          <a:p>
            <a:endParaRPr lang="en-US" smtClean="0"/>
          </a:p>
          <a:p>
            <a:r>
              <a:rPr lang="en-US" smtClean="0"/>
              <a:t>Medial pathways</a:t>
            </a:r>
          </a:p>
          <a:p>
            <a:r>
              <a:rPr lang="en-US" smtClean="0"/>
              <a:t>Primarily the core/medial muscles</a:t>
            </a:r>
          </a:p>
          <a:p>
            <a:endParaRPr lang="en-US" smtClean="0"/>
          </a:p>
        </p:txBody>
      </p:sp>
      <p:sp>
        <p:nvSpPr>
          <p:cNvPr id="53252" name="Slide Number Placeholder 3"/>
          <p:cNvSpPr>
            <a:spLocks noGrp="1"/>
          </p:cNvSpPr>
          <p:nvPr>
            <p:ph type="sldNum" sz="quarter" idx="5"/>
          </p:nvPr>
        </p:nvSpPr>
        <p:spPr>
          <a:xfrm>
            <a:off x="3884613" y="8685213"/>
            <a:ext cx="2971800" cy="457200"/>
          </a:xfrm>
          <a:prstGeom prst="rect">
            <a:avLst/>
          </a:prstGeom>
          <a:noFill/>
        </p:spPr>
        <p:txBody>
          <a:bodyPr/>
          <a:lstStyle/>
          <a:p>
            <a:fld id="{DF72B258-6977-49BE-B17A-76E419629699}" type="slidenum">
              <a:rPr lang="en-US"/>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r>
              <a:rPr lang="en-US" smtClean="0"/>
              <a:t>Through the crux cerebri</a:t>
            </a:r>
          </a:p>
          <a:p>
            <a:r>
              <a:rPr lang="en-US" smtClean="0"/>
              <a:t>Through the pyramids</a:t>
            </a:r>
          </a:p>
          <a:p>
            <a:r>
              <a:rPr lang="en-US" smtClean="0"/>
              <a:t>About 90% of them cross over and go down the lateral funiculus</a:t>
            </a:r>
          </a:p>
          <a:p>
            <a:r>
              <a:rPr lang="en-US" smtClean="0"/>
              <a:t>The other 10% go down anterior and cross over at the level at which they will exit the spinal cord</a:t>
            </a:r>
          </a:p>
        </p:txBody>
      </p:sp>
      <p:sp>
        <p:nvSpPr>
          <p:cNvPr id="55300" name="Slide Number Placeholder 3"/>
          <p:cNvSpPr>
            <a:spLocks noGrp="1"/>
          </p:cNvSpPr>
          <p:nvPr>
            <p:ph type="sldNum" sz="quarter" idx="5"/>
          </p:nvPr>
        </p:nvSpPr>
        <p:spPr>
          <a:xfrm>
            <a:off x="3884613" y="8685213"/>
            <a:ext cx="2971800" cy="457200"/>
          </a:xfrm>
          <a:prstGeom prst="rect">
            <a:avLst/>
          </a:prstGeom>
          <a:noFill/>
        </p:spPr>
        <p:txBody>
          <a:bodyPr/>
          <a:lstStyle/>
          <a:p>
            <a:fld id="{C10E5A13-2CAF-43B5-AD06-B31ECD4E9296}" type="slidenum">
              <a:rPr lang="en-US"/>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r>
              <a:rPr lang="en-US" smtClean="0"/>
              <a:t>The main voluntary drive to the motor system</a:t>
            </a:r>
          </a:p>
          <a:p>
            <a:pPr>
              <a:lnSpc>
                <a:spcPct val="90000"/>
              </a:lnSpc>
            </a:pPr>
            <a:endParaRPr lang="en-US" smtClean="0"/>
          </a:p>
          <a:p>
            <a:pPr>
              <a:lnSpc>
                <a:spcPct val="90000"/>
              </a:lnSpc>
            </a:pPr>
            <a:r>
              <a:rPr lang="en-US" smtClean="0"/>
              <a:t>Corticospinal—below the neck</a:t>
            </a:r>
          </a:p>
          <a:p>
            <a:pPr>
              <a:lnSpc>
                <a:spcPct val="90000"/>
              </a:lnSpc>
            </a:pPr>
            <a:r>
              <a:rPr lang="en-US" smtClean="0"/>
              <a:t>Corticobulbar—above the neck</a:t>
            </a:r>
          </a:p>
          <a:p>
            <a:pPr>
              <a:lnSpc>
                <a:spcPct val="90000"/>
              </a:lnSpc>
            </a:pPr>
            <a:endParaRPr lang="en-US" smtClean="0"/>
          </a:p>
          <a:p>
            <a:pPr>
              <a:lnSpc>
                <a:spcPct val="90000"/>
              </a:lnSpc>
            </a:pPr>
            <a:r>
              <a:rPr lang="en-US" smtClean="0"/>
              <a:t>The corticospinal tract is the only descending pathway</a:t>
            </a:r>
          </a:p>
          <a:p>
            <a:pPr>
              <a:lnSpc>
                <a:spcPct val="90000"/>
              </a:lnSpc>
            </a:pPr>
            <a:r>
              <a:rPr lang="en-US" smtClean="0"/>
              <a:t>That synapse directly on alpha motor neurons</a:t>
            </a:r>
          </a:p>
          <a:p>
            <a:pPr>
              <a:lnSpc>
                <a:spcPct val="90000"/>
              </a:lnSpc>
            </a:pPr>
            <a:r>
              <a:rPr lang="en-US" smtClean="0"/>
              <a:t>[[Although only 5-10% actually do]]</a:t>
            </a:r>
          </a:p>
          <a:p>
            <a:pPr>
              <a:lnSpc>
                <a:spcPct val="90000"/>
              </a:lnSpc>
            </a:pPr>
            <a:endParaRPr lang="en-US" smtClean="0"/>
          </a:p>
          <a:p>
            <a:pPr>
              <a:lnSpc>
                <a:spcPct val="90000"/>
              </a:lnSpc>
            </a:pPr>
            <a:r>
              <a:rPr lang="en-US" smtClean="0"/>
              <a:t>Typically for things that need very fine control</a:t>
            </a:r>
          </a:p>
          <a:p>
            <a:pPr>
              <a:lnSpc>
                <a:spcPct val="90000"/>
              </a:lnSpc>
            </a:pPr>
            <a:r>
              <a:rPr lang="en-US" smtClean="0"/>
              <a:t>e.g. the hand</a:t>
            </a:r>
          </a:p>
          <a:p>
            <a:pPr>
              <a:lnSpc>
                <a:spcPct val="90000"/>
              </a:lnSpc>
            </a:pPr>
            <a:endParaRPr lang="en-US" smtClean="0"/>
          </a:p>
          <a:p>
            <a:pPr>
              <a:lnSpc>
                <a:spcPct val="90000"/>
              </a:lnSpc>
            </a:pPr>
            <a:r>
              <a:rPr lang="en-US" smtClean="0"/>
              <a:t>Other ones go through direct pathway</a:t>
            </a:r>
          </a:p>
          <a:p>
            <a:pPr>
              <a:lnSpc>
                <a:spcPct val="90000"/>
              </a:lnSpc>
            </a:pPr>
            <a:endParaRPr lang="en-US" smtClean="0"/>
          </a:p>
          <a:p>
            <a:pPr>
              <a:lnSpc>
                <a:spcPct val="90000"/>
              </a:lnSpc>
            </a:pPr>
            <a:r>
              <a:rPr lang="en-US" smtClean="0"/>
              <a:t>[[use picture from Ratatouille]]</a:t>
            </a:r>
          </a:p>
          <a:p>
            <a:pPr>
              <a:lnSpc>
                <a:spcPct val="90000"/>
              </a:lnSpc>
            </a:pPr>
            <a:endParaRPr lang="en-US" smtClean="0"/>
          </a:p>
          <a:p>
            <a:pPr>
              <a:lnSpc>
                <a:spcPct val="90000"/>
              </a:lnSpc>
            </a:pPr>
            <a:r>
              <a:rPr lang="en-US" smtClean="0"/>
              <a:t>Lesions produce initial paralysis, but then other pathways can take over</a:t>
            </a:r>
          </a:p>
          <a:p>
            <a:pPr>
              <a:lnSpc>
                <a:spcPct val="90000"/>
              </a:lnSpc>
            </a:pPr>
            <a:r>
              <a:rPr lang="en-US" smtClean="0"/>
              <a:t>BUT never get back fine control of distal musculature</a:t>
            </a:r>
          </a:p>
          <a:p>
            <a:pPr>
              <a:lnSpc>
                <a:spcPct val="90000"/>
              </a:lnSpc>
            </a:pPr>
            <a:r>
              <a:rPr lang="en-US" smtClean="0"/>
              <a:t>e.g. picking up a cup gently</a:t>
            </a:r>
          </a:p>
          <a:p>
            <a:pPr>
              <a:lnSpc>
                <a:spcPct val="90000"/>
              </a:lnSpc>
            </a:pPr>
            <a:endParaRPr lang="en-US" smtClean="0"/>
          </a:p>
          <a:p>
            <a:pPr>
              <a:lnSpc>
                <a:spcPct val="90000"/>
              </a:lnSpc>
            </a:pPr>
            <a:r>
              <a:rPr lang="en-US" smtClean="0"/>
              <a:t>Primates are the only animals that have a lot of this</a:t>
            </a:r>
          </a:p>
          <a:p>
            <a:pPr>
              <a:lnSpc>
                <a:spcPct val="90000"/>
              </a:lnSpc>
            </a:pPr>
            <a:r>
              <a:rPr lang="en-US" smtClean="0"/>
              <a:t>Because manual dexterity is so important for us</a:t>
            </a:r>
          </a:p>
          <a:p>
            <a:pPr>
              <a:lnSpc>
                <a:spcPct val="90000"/>
              </a:lnSpc>
            </a:pPr>
            <a:endParaRPr lang="en-US" smtClean="0"/>
          </a:p>
          <a:p>
            <a:pPr>
              <a:lnSpc>
                <a:spcPct val="90000"/>
              </a:lnSpc>
            </a:pPr>
            <a:endParaRPr lang="en-US" smtClean="0"/>
          </a:p>
          <a:p>
            <a:pPr>
              <a:lnSpc>
                <a:spcPct val="90000"/>
              </a:lnSpc>
            </a:pPr>
            <a:endParaRPr lang="en-US" smtClean="0"/>
          </a:p>
        </p:txBody>
      </p:sp>
      <p:sp>
        <p:nvSpPr>
          <p:cNvPr id="57348" name="Slide Number Placeholder 3"/>
          <p:cNvSpPr>
            <a:spLocks noGrp="1"/>
          </p:cNvSpPr>
          <p:nvPr>
            <p:ph type="sldNum" sz="quarter" idx="5"/>
          </p:nvPr>
        </p:nvSpPr>
        <p:spPr>
          <a:xfrm>
            <a:off x="3884613" y="8685213"/>
            <a:ext cx="2971800" cy="457200"/>
          </a:xfrm>
          <a:prstGeom prst="rect">
            <a:avLst/>
          </a:prstGeom>
          <a:noFill/>
        </p:spPr>
        <p:txBody>
          <a:bodyPr/>
          <a:lstStyle/>
          <a:p>
            <a:fld id="{F83DA9AD-0BD3-4938-95D0-50757D1BEC22}" type="slidenum">
              <a:rPr lang="en-US"/>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a:ln/>
        </p:spPr>
      </p:sp>
      <p:sp>
        <p:nvSpPr>
          <p:cNvPr id="59395" name="Notes Placeholder 2"/>
          <p:cNvSpPr>
            <a:spLocks noGrp="1"/>
          </p:cNvSpPr>
          <p:nvPr>
            <p:ph type="body" idx="1"/>
          </p:nvPr>
        </p:nvSpPr>
        <p:spPr>
          <a:noFill/>
          <a:ln/>
        </p:spPr>
        <p:txBody>
          <a:bodyPr/>
          <a:lstStyle/>
          <a:p>
            <a:r>
              <a:rPr lang="en-US" smtClean="0"/>
              <a:t>Starts in the red nucleus</a:t>
            </a:r>
          </a:p>
          <a:p>
            <a:r>
              <a:rPr lang="en-US" smtClean="0"/>
              <a:t>Crosses over and comes down to alpha motor neurons</a:t>
            </a:r>
          </a:p>
        </p:txBody>
      </p:sp>
      <p:sp>
        <p:nvSpPr>
          <p:cNvPr id="59396" name="Slide Number Placeholder 3"/>
          <p:cNvSpPr>
            <a:spLocks noGrp="1"/>
          </p:cNvSpPr>
          <p:nvPr>
            <p:ph type="sldNum" sz="quarter" idx="5"/>
          </p:nvPr>
        </p:nvSpPr>
        <p:spPr>
          <a:xfrm>
            <a:off x="3884613" y="8685213"/>
            <a:ext cx="2971800" cy="457200"/>
          </a:xfrm>
          <a:prstGeom prst="rect">
            <a:avLst/>
          </a:prstGeom>
          <a:noFill/>
        </p:spPr>
        <p:txBody>
          <a:bodyPr/>
          <a:lstStyle/>
          <a:p>
            <a:fld id="{892F687A-5B8B-4214-9017-E8D06B87CE3A}" type="slidenum">
              <a:rPr lang="en-US"/>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p:spPr>
        <p:txBody>
          <a:bodyPr/>
          <a:lstStyle/>
          <a:p>
            <a:r>
              <a:rPr lang="en-US" smtClean="0"/>
              <a:t>Will talk about this more in the cerebellum lecture</a:t>
            </a:r>
          </a:p>
          <a:p>
            <a:endParaRPr lang="en-US" smtClean="0"/>
          </a:p>
          <a:p>
            <a:r>
              <a:rPr lang="en-US" smtClean="0"/>
              <a:t>Damage causes slowness of movements</a:t>
            </a:r>
          </a:p>
          <a:p>
            <a:endParaRPr lang="en-US" smtClean="0"/>
          </a:p>
          <a:p>
            <a:r>
              <a:rPr lang="en-US" smtClean="0"/>
              <a:t>But can help with recovery of function</a:t>
            </a:r>
          </a:p>
        </p:txBody>
      </p:sp>
      <p:sp>
        <p:nvSpPr>
          <p:cNvPr id="61444" name="Slide Number Placeholder 3"/>
          <p:cNvSpPr>
            <a:spLocks noGrp="1"/>
          </p:cNvSpPr>
          <p:nvPr>
            <p:ph type="sldNum" sz="quarter" idx="5"/>
          </p:nvPr>
        </p:nvSpPr>
        <p:spPr>
          <a:xfrm>
            <a:off x="3884613" y="8685213"/>
            <a:ext cx="2971800" cy="457200"/>
          </a:xfrm>
          <a:prstGeom prst="rect">
            <a:avLst/>
          </a:prstGeom>
          <a:noFill/>
        </p:spPr>
        <p:txBody>
          <a:bodyPr/>
          <a:lstStyle/>
          <a:p>
            <a:fld id="{49641517-FCDD-43D4-A38A-E0229C3A5A63}" type="slidenum">
              <a:rPr lang="en-US"/>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smtClean="0"/>
              <a:t>Lateral—ipsilateral pathway</a:t>
            </a:r>
          </a:p>
          <a:p>
            <a:endParaRPr lang="en-US" smtClean="0"/>
          </a:p>
          <a:p>
            <a:r>
              <a:rPr lang="en-US" smtClean="0"/>
              <a:t>Medial--bilateral</a:t>
            </a:r>
          </a:p>
        </p:txBody>
      </p:sp>
      <p:sp>
        <p:nvSpPr>
          <p:cNvPr id="63492" name="Slide Number Placeholder 3"/>
          <p:cNvSpPr>
            <a:spLocks noGrp="1"/>
          </p:cNvSpPr>
          <p:nvPr>
            <p:ph type="sldNum" sz="quarter" idx="5"/>
          </p:nvPr>
        </p:nvSpPr>
        <p:spPr>
          <a:xfrm>
            <a:off x="3884613" y="8685213"/>
            <a:ext cx="2971800" cy="457200"/>
          </a:xfrm>
          <a:prstGeom prst="rect">
            <a:avLst/>
          </a:prstGeom>
          <a:noFill/>
        </p:spPr>
        <p:txBody>
          <a:bodyPr/>
          <a:lstStyle/>
          <a:p>
            <a:fld id="{8D5DC590-CF87-4F66-AEAD-90C8E9E4340A}" type="slidenum">
              <a:rPr lang="en-US"/>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p:spPr>
        <p:txBody>
          <a:bodyPr/>
          <a:lstStyle/>
          <a:p>
            <a:r>
              <a:rPr lang="en-US" smtClean="0"/>
              <a:t>Not falling over is very important!!</a:t>
            </a:r>
          </a:p>
          <a:p>
            <a:endParaRPr lang="en-US" smtClean="0"/>
          </a:p>
          <a:p>
            <a:endParaRPr lang="en-US" smtClean="0"/>
          </a:p>
          <a:p>
            <a:r>
              <a:rPr lang="en-US" smtClean="0"/>
              <a:t>As your are moving around, want to keep head stable to allow the visual system to work properly!!</a:t>
            </a:r>
          </a:p>
          <a:p>
            <a:endParaRPr lang="en-US" smtClean="0"/>
          </a:p>
        </p:txBody>
      </p:sp>
      <p:sp>
        <p:nvSpPr>
          <p:cNvPr id="65540" name="Slide Number Placeholder 3"/>
          <p:cNvSpPr>
            <a:spLocks noGrp="1"/>
          </p:cNvSpPr>
          <p:nvPr>
            <p:ph type="sldNum" sz="quarter" idx="5"/>
          </p:nvPr>
        </p:nvSpPr>
        <p:spPr>
          <a:xfrm>
            <a:off x="3884613" y="8685213"/>
            <a:ext cx="2971800" cy="457200"/>
          </a:xfrm>
          <a:prstGeom prst="rect">
            <a:avLst/>
          </a:prstGeom>
          <a:noFill/>
        </p:spPr>
        <p:txBody>
          <a:bodyPr/>
          <a:lstStyle/>
          <a:p>
            <a:fld id="{9D552441-17E7-4C9F-A354-F1EDC951A1D7}" type="slidenum">
              <a:rPr lang="en-US"/>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p:spPr>
        <p:txBody>
          <a:bodyPr/>
          <a:lstStyle/>
          <a:p>
            <a:r>
              <a:rPr lang="en-US" smtClean="0"/>
              <a:t>Myotactic or “stretch” reflex</a:t>
            </a:r>
          </a:p>
        </p:txBody>
      </p:sp>
      <p:sp>
        <p:nvSpPr>
          <p:cNvPr id="16388" name="Slide Number Placeholder 3"/>
          <p:cNvSpPr>
            <a:spLocks noGrp="1"/>
          </p:cNvSpPr>
          <p:nvPr>
            <p:ph type="sldNum" sz="quarter" idx="5"/>
          </p:nvPr>
        </p:nvSpPr>
        <p:spPr>
          <a:xfrm>
            <a:off x="3884613" y="8685213"/>
            <a:ext cx="2971800" cy="457200"/>
          </a:xfrm>
          <a:prstGeom prst="rect">
            <a:avLst/>
          </a:prstGeom>
          <a:noFill/>
        </p:spPr>
        <p:txBody>
          <a:bodyPr/>
          <a:lstStyle/>
          <a:p>
            <a:fld id="{9E1FBFCB-500A-4855-BF31-791947253337}"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67587" name="Notes Placeholder 2"/>
          <p:cNvSpPr>
            <a:spLocks noGrp="1"/>
          </p:cNvSpPr>
          <p:nvPr>
            <p:ph type="body" idx="1"/>
          </p:nvPr>
        </p:nvSpPr>
        <p:spPr>
          <a:noFill/>
          <a:ln/>
        </p:spPr>
        <p:txBody>
          <a:bodyPr/>
          <a:lstStyle/>
          <a:p>
            <a:r>
              <a:rPr lang="en-US" smtClean="0"/>
              <a:t>Starts in the reticular formation (a loose coalition of neurons) in the pons </a:t>
            </a:r>
          </a:p>
          <a:p>
            <a:r>
              <a:rPr lang="en-US" smtClean="0"/>
              <a:t>Mainly ipsilateral</a:t>
            </a:r>
          </a:p>
          <a:p>
            <a:endParaRPr lang="en-US" smtClean="0"/>
          </a:p>
          <a:p>
            <a:r>
              <a:rPr lang="en-US" smtClean="0"/>
              <a:t>Medullary mainly bilateral</a:t>
            </a:r>
          </a:p>
          <a:p>
            <a:endParaRPr lang="en-US" smtClean="0"/>
          </a:p>
        </p:txBody>
      </p:sp>
      <p:sp>
        <p:nvSpPr>
          <p:cNvPr id="67588" name="Slide Number Placeholder 3"/>
          <p:cNvSpPr>
            <a:spLocks noGrp="1"/>
          </p:cNvSpPr>
          <p:nvPr>
            <p:ph type="sldNum" sz="quarter" idx="5"/>
          </p:nvPr>
        </p:nvSpPr>
        <p:spPr>
          <a:xfrm>
            <a:off x="3884613" y="8685213"/>
            <a:ext cx="2971800" cy="457200"/>
          </a:xfrm>
          <a:prstGeom prst="rect">
            <a:avLst/>
          </a:prstGeom>
          <a:noFill/>
        </p:spPr>
        <p:txBody>
          <a:bodyPr/>
          <a:lstStyle/>
          <a:p>
            <a:fld id="{E1410456-EEEC-441A-A3AC-7961AB89BC57}" type="slidenum">
              <a:rPr lang="en-US"/>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r>
              <a:rPr lang="en-US" dirty="0" smtClean="0"/>
              <a:t>Patients with damage to </a:t>
            </a:r>
            <a:r>
              <a:rPr lang="en-US" dirty="0" err="1" smtClean="0"/>
              <a:t>reticulospinal</a:t>
            </a:r>
            <a:r>
              <a:rPr lang="en-US" dirty="0" smtClean="0"/>
              <a:t> tract will elicit flexor reflex inappropriately </a:t>
            </a:r>
          </a:p>
          <a:p>
            <a:r>
              <a:rPr lang="en-US" dirty="0" smtClean="0"/>
              <a:t>e.g. to warm cup, not just hot cup</a:t>
            </a:r>
          </a:p>
          <a:p>
            <a:endParaRPr lang="en-US" dirty="0" smtClean="0"/>
          </a:p>
          <a:p>
            <a:r>
              <a:rPr lang="en-US" dirty="0" smtClean="0"/>
              <a:t>Co-</a:t>
            </a:r>
            <a:r>
              <a:rPr lang="en-US" dirty="0" err="1" smtClean="0"/>
              <a:t>ordinating</a:t>
            </a:r>
            <a:r>
              <a:rPr lang="en-US" dirty="0" smtClean="0"/>
              <a:t> locomotion movements</a:t>
            </a:r>
          </a:p>
          <a:p>
            <a:endParaRPr lang="en-US" dirty="0" smtClean="0"/>
          </a:p>
          <a:p>
            <a:r>
              <a:rPr lang="en-US" dirty="0" smtClean="0"/>
              <a:t>[[a lot of it happens in spinal cord itself—</a:t>
            </a:r>
          </a:p>
          <a:p>
            <a:r>
              <a:rPr lang="en-US" dirty="0" smtClean="0"/>
              <a:t>Talk about spinal cords central pattern generators---</a:t>
            </a:r>
          </a:p>
          <a:p>
            <a:r>
              <a:rPr lang="en-US" dirty="0" smtClean="0"/>
              <a:t>Take the brain out and animal will walk on the treadmill just fine]]</a:t>
            </a:r>
          </a:p>
          <a:p>
            <a:endParaRPr lang="en-US" dirty="0" smtClean="0"/>
          </a:p>
          <a:p>
            <a:endParaRPr lang="en-US" dirty="0" smtClean="0"/>
          </a:p>
          <a:p>
            <a:r>
              <a:rPr lang="en-US" dirty="0" smtClean="0"/>
              <a:t>Important for taking over from </a:t>
            </a:r>
            <a:r>
              <a:rPr lang="en-US" dirty="0" err="1" smtClean="0"/>
              <a:t>corticospinal</a:t>
            </a:r>
            <a:r>
              <a:rPr lang="en-US" dirty="0" smtClean="0"/>
              <a:t> tract damage</a:t>
            </a:r>
          </a:p>
        </p:txBody>
      </p:sp>
      <p:sp>
        <p:nvSpPr>
          <p:cNvPr id="69636" name="Slide Number Placeholder 3"/>
          <p:cNvSpPr>
            <a:spLocks noGrp="1"/>
          </p:cNvSpPr>
          <p:nvPr>
            <p:ph type="sldNum" sz="quarter" idx="5"/>
          </p:nvPr>
        </p:nvSpPr>
        <p:spPr>
          <a:xfrm>
            <a:off x="3884613" y="8685213"/>
            <a:ext cx="2971800" cy="457200"/>
          </a:xfrm>
          <a:prstGeom prst="rect">
            <a:avLst/>
          </a:prstGeom>
          <a:noFill/>
        </p:spPr>
        <p:txBody>
          <a:bodyPr/>
          <a:lstStyle/>
          <a:p>
            <a:fld id="{BD0F28C8-0E6A-4944-8DE2-D56913C9343A}" type="slidenum">
              <a:rPr lang="en-US"/>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r>
              <a:rPr lang="en-US" smtClean="0"/>
              <a:t>Crosses over in the cervical levels of spinal cord</a:t>
            </a:r>
          </a:p>
          <a:p>
            <a:r>
              <a:rPr lang="en-US" smtClean="0"/>
              <a:t>Innervates neck and proximal muscles</a:t>
            </a:r>
          </a:p>
          <a:p>
            <a:r>
              <a:rPr lang="en-US" smtClean="0"/>
              <a:t>Need it for reflex orienting</a:t>
            </a:r>
          </a:p>
          <a:p>
            <a:r>
              <a:rPr lang="en-US" smtClean="0"/>
              <a:t>e.g. flash of light, move to look at it</a:t>
            </a:r>
          </a:p>
          <a:p>
            <a:r>
              <a:rPr lang="en-US" smtClean="0"/>
              <a:t>Relatively minor in humans</a:t>
            </a:r>
          </a:p>
        </p:txBody>
      </p:sp>
      <p:sp>
        <p:nvSpPr>
          <p:cNvPr id="71684" name="Slide Number Placeholder 3"/>
          <p:cNvSpPr>
            <a:spLocks noGrp="1"/>
          </p:cNvSpPr>
          <p:nvPr>
            <p:ph type="sldNum" sz="quarter" idx="5"/>
          </p:nvPr>
        </p:nvSpPr>
        <p:spPr>
          <a:xfrm>
            <a:off x="3884613" y="8685213"/>
            <a:ext cx="2971800" cy="457200"/>
          </a:xfrm>
          <a:prstGeom prst="rect">
            <a:avLst/>
          </a:prstGeom>
          <a:noFill/>
        </p:spPr>
        <p:txBody>
          <a:bodyPr/>
          <a:lstStyle/>
          <a:p>
            <a:fld id="{839197AC-0A68-4223-8FDD-A1E8DD623051}" type="slidenum">
              <a:rPr lang="en-US"/>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mtClean="0"/>
              <a:t>General functions</a:t>
            </a:r>
          </a:p>
          <a:p>
            <a:r>
              <a:rPr lang="en-US" smtClean="0"/>
              <a:t>To create voluntary movements</a:t>
            </a:r>
          </a:p>
          <a:p>
            <a:r>
              <a:rPr lang="en-US" smtClean="0"/>
              <a:t>MOST IMPORTANT: cortico-spinal tract</a:t>
            </a:r>
          </a:p>
          <a:p>
            <a:endParaRPr lang="en-US" smtClean="0"/>
          </a:p>
          <a:p>
            <a:r>
              <a:rPr lang="en-US" smtClean="0"/>
              <a:t>Reflex modulation</a:t>
            </a:r>
          </a:p>
          <a:p>
            <a:r>
              <a:rPr lang="en-US" smtClean="0"/>
              <a:t>Reflexes are not hard-wired//all or noe—have to be tuned to circumstances</a:t>
            </a:r>
          </a:p>
          <a:p>
            <a:r>
              <a:rPr lang="en-US" smtClean="0"/>
              <a:t>GAIN or SIGN</a:t>
            </a:r>
          </a:p>
        </p:txBody>
      </p:sp>
      <p:sp>
        <p:nvSpPr>
          <p:cNvPr id="74756" name="Slide Number Placeholder 3"/>
          <p:cNvSpPr>
            <a:spLocks noGrp="1"/>
          </p:cNvSpPr>
          <p:nvPr>
            <p:ph type="sldNum" sz="quarter" idx="5"/>
          </p:nvPr>
        </p:nvSpPr>
        <p:spPr>
          <a:xfrm>
            <a:off x="3884613" y="8685213"/>
            <a:ext cx="2971800" cy="457200"/>
          </a:xfrm>
          <a:prstGeom prst="rect">
            <a:avLst/>
          </a:prstGeom>
          <a:noFill/>
        </p:spPr>
        <p:txBody>
          <a:bodyPr/>
          <a:lstStyle/>
          <a:p>
            <a:fld id="{F90F012A-E4E8-431E-BA6C-D75D5029F6A1}" type="slidenum">
              <a:rPr lang="en-US"/>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p:spPr>
        <p:txBody>
          <a:bodyPr/>
          <a:lstStyle/>
          <a:p>
            <a:r>
              <a:rPr lang="en-US" smtClean="0"/>
              <a:t>Reflex arc—afferents come in and cause reflexive output</a:t>
            </a:r>
          </a:p>
          <a:p>
            <a:endParaRPr lang="en-US" smtClean="0"/>
          </a:p>
          <a:p>
            <a:r>
              <a:rPr lang="en-US" smtClean="0"/>
              <a:t>If reflex input is small, don’t get a reflex output</a:t>
            </a:r>
          </a:p>
          <a:p>
            <a:endParaRPr lang="en-US" smtClean="0"/>
          </a:p>
          <a:p>
            <a:r>
              <a:rPr lang="en-US" smtClean="0"/>
              <a:t>Descending pathways can bias the system, make them more likely to happen with the same input</a:t>
            </a:r>
          </a:p>
          <a:p>
            <a:endParaRPr lang="en-US" smtClean="0"/>
          </a:p>
          <a:p>
            <a:r>
              <a:rPr lang="en-US" smtClean="0"/>
              <a:t>e.g. walking across floor of tacks</a:t>
            </a:r>
          </a:p>
          <a:p>
            <a:r>
              <a:rPr lang="en-US" smtClean="0"/>
              <a:t>Touching something that you know is hot</a:t>
            </a:r>
          </a:p>
          <a:p>
            <a:endParaRPr lang="en-US" smtClean="0"/>
          </a:p>
          <a:p>
            <a:r>
              <a:rPr lang="en-US" smtClean="0"/>
              <a:t>Opposite case—don’t want to drop brownies on the floor, so turn down the reflex</a:t>
            </a:r>
          </a:p>
          <a:p>
            <a:endParaRPr lang="en-US" smtClean="0"/>
          </a:p>
          <a:p>
            <a:endParaRPr lang="en-US" smtClean="0"/>
          </a:p>
        </p:txBody>
      </p:sp>
      <p:sp>
        <p:nvSpPr>
          <p:cNvPr id="76804" name="Slide Number Placeholder 3"/>
          <p:cNvSpPr>
            <a:spLocks noGrp="1"/>
          </p:cNvSpPr>
          <p:nvPr>
            <p:ph type="sldNum" sz="quarter" idx="5"/>
          </p:nvPr>
        </p:nvSpPr>
        <p:spPr>
          <a:xfrm>
            <a:off x="3884613" y="8685213"/>
            <a:ext cx="2971800" cy="457200"/>
          </a:xfrm>
          <a:prstGeom prst="rect">
            <a:avLst/>
          </a:prstGeom>
          <a:noFill/>
        </p:spPr>
        <p:txBody>
          <a:bodyPr/>
          <a:lstStyle/>
          <a:p>
            <a:fld id="{CC8546B3-97B3-433F-A744-17BFA7DBD2A1}" type="slidenum">
              <a:rPr lang="en-US"/>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p:spPr>
        <p:txBody>
          <a:bodyPr/>
          <a:lstStyle/>
          <a:p>
            <a:r>
              <a:rPr lang="en-US" smtClean="0"/>
              <a:t>Can even change the sign of the reflex</a:t>
            </a:r>
          </a:p>
          <a:p>
            <a:r>
              <a:rPr lang="en-US" smtClean="0"/>
              <a:t>Same perturbation causes opposite sign change</a:t>
            </a:r>
          </a:p>
          <a:p>
            <a:r>
              <a:rPr lang="en-US" smtClean="0"/>
              <a:t>(Extension or reflexion)</a:t>
            </a:r>
          </a:p>
          <a:p>
            <a:r>
              <a:rPr lang="en-US" smtClean="0"/>
              <a:t>Depending on the situation</a:t>
            </a:r>
          </a:p>
          <a:p>
            <a:endParaRPr lang="en-US" smtClean="0"/>
          </a:p>
        </p:txBody>
      </p:sp>
      <p:sp>
        <p:nvSpPr>
          <p:cNvPr id="78852" name="Slide Number Placeholder 3"/>
          <p:cNvSpPr>
            <a:spLocks noGrp="1"/>
          </p:cNvSpPr>
          <p:nvPr>
            <p:ph type="sldNum" sz="quarter" idx="5"/>
          </p:nvPr>
        </p:nvSpPr>
        <p:spPr>
          <a:xfrm>
            <a:off x="3884613" y="8685213"/>
            <a:ext cx="2971800" cy="457200"/>
          </a:xfrm>
          <a:prstGeom prst="rect">
            <a:avLst/>
          </a:prstGeom>
          <a:noFill/>
        </p:spPr>
        <p:txBody>
          <a:bodyPr/>
          <a:lstStyle/>
          <a:p>
            <a:fld id="{E1948D25-5641-4895-BBF0-A5AF8385F56B}" type="slidenum">
              <a:rPr lang="en-US"/>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p:spPr>
        <p:txBody>
          <a:bodyPr/>
          <a:lstStyle/>
          <a:p>
            <a:r>
              <a:rPr lang="en-US" smtClean="0"/>
              <a:t>Extend arm to pick up cup</a:t>
            </a:r>
          </a:p>
          <a:p>
            <a:r>
              <a:rPr lang="en-US" smtClean="0"/>
              <a:t>How do you ever make a movement in the face of the stretch reflex?</a:t>
            </a:r>
          </a:p>
          <a:p>
            <a:r>
              <a:rPr lang="en-US" smtClean="0"/>
              <a:t>During voluntary movements, descending pathways coordinate with the gamma motor neurons to loosen up spindles for a moment to allow you to make the movement and not trigger the reflex</a:t>
            </a:r>
          </a:p>
          <a:p>
            <a:endParaRPr lang="en-US" smtClean="0"/>
          </a:p>
        </p:txBody>
      </p:sp>
      <p:sp>
        <p:nvSpPr>
          <p:cNvPr id="80900" name="Slide Number Placeholder 3"/>
          <p:cNvSpPr>
            <a:spLocks noGrp="1"/>
          </p:cNvSpPr>
          <p:nvPr>
            <p:ph type="sldNum" sz="quarter" idx="5"/>
          </p:nvPr>
        </p:nvSpPr>
        <p:spPr>
          <a:xfrm>
            <a:off x="3884613" y="8685213"/>
            <a:ext cx="2971800" cy="457200"/>
          </a:xfrm>
          <a:prstGeom prst="rect">
            <a:avLst/>
          </a:prstGeom>
          <a:noFill/>
        </p:spPr>
        <p:txBody>
          <a:bodyPr/>
          <a:lstStyle/>
          <a:p>
            <a:fld id="{9E8BE4A6-A52B-4D8F-8508-65D16458430B}" type="slidenum">
              <a:rPr lang="en-US"/>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03288" y="685800"/>
            <a:ext cx="5051425" cy="3429000"/>
          </a:xfrm>
          <a:ln/>
        </p:spPr>
      </p:sp>
      <p:sp>
        <p:nvSpPr>
          <p:cNvPr id="38915" name="Notes Placeholder 2"/>
          <p:cNvSpPr>
            <a:spLocks noGrp="1"/>
          </p:cNvSpPr>
          <p:nvPr>
            <p:ph type="body" idx="1"/>
          </p:nvPr>
        </p:nvSpPr>
        <p:spPr>
          <a:noFill/>
          <a:ln/>
        </p:spPr>
        <p:txBody>
          <a:bodyPr/>
          <a:lstStyle/>
          <a:p>
            <a:r>
              <a:rPr lang="en-US" smtClean="0"/>
              <a:t>Higher-level areas—what do I want to do</a:t>
            </a:r>
          </a:p>
          <a:p>
            <a:r>
              <a:rPr lang="en-US" smtClean="0"/>
              <a:t>Lower level—what muscles have to contract to do the movements</a:t>
            </a:r>
          </a:p>
          <a:p>
            <a:r>
              <a:rPr lang="en-US" smtClean="0"/>
              <a:t>Side loops—separate lectures on each of them</a:t>
            </a:r>
          </a:p>
          <a:p>
            <a:r>
              <a:rPr lang="en-US" smtClean="0"/>
              <a:t>Start with the lower levels</a:t>
            </a:r>
          </a:p>
          <a:p>
            <a:endParaRPr lang="en-US" smtClean="0"/>
          </a:p>
        </p:txBody>
      </p:sp>
      <p:sp>
        <p:nvSpPr>
          <p:cNvPr id="38916"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6419E6C6-CC6E-43AD-8236-030519CAD04B}" type="slidenum">
              <a:rPr lang="en-US"/>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a:noFill/>
          <a:ln/>
        </p:spPr>
        <p:txBody>
          <a:bodyPr/>
          <a:lstStyle/>
          <a:p>
            <a:r>
              <a:rPr lang="en-US" smtClean="0"/>
              <a:t>Put something on the tray, automatic reflex to keep things stable</a:t>
            </a:r>
          </a:p>
          <a:p>
            <a:r>
              <a:rPr lang="en-US" smtClean="0"/>
              <a:t>1a afferent fires, fires alpha motor neurons, causes a contraction of the muscle, keeps things stable</a:t>
            </a:r>
          </a:p>
          <a:p>
            <a:r>
              <a:rPr lang="en-US" smtClean="0"/>
              <a:t>Same or homonymous muscle</a:t>
            </a:r>
          </a:p>
        </p:txBody>
      </p:sp>
      <p:sp>
        <p:nvSpPr>
          <p:cNvPr id="18436" name="Slide Number Placeholder 3"/>
          <p:cNvSpPr>
            <a:spLocks noGrp="1"/>
          </p:cNvSpPr>
          <p:nvPr>
            <p:ph type="sldNum" sz="quarter" idx="5"/>
          </p:nvPr>
        </p:nvSpPr>
        <p:spPr>
          <a:xfrm>
            <a:off x="3884613" y="8685213"/>
            <a:ext cx="2971800" cy="457200"/>
          </a:xfrm>
          <a:prstGeom prst="rect">
            <a:avLst/>
          </a:prstGeom>
          <a:noFill/>
        </p:spPr>
        <p:txBody>
          <a:bodyPr/>
          <a:lstStyle/>
          <a:p>
            <a:fld id="{51CF6470-E056-4F50-8BE0-D7881B6D26E8}"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mtClean="0"/>
              <a:t>Particularly important for postural control</a:t>
            </a:r>
          </a:p>
          <a:p>
            <a:r>
              <a:rPr lang="en-US" smtClean="0"/>
              <a:t>e.g. think of your Christmas tree</a:t>
            </a:r>
          </a:p>
          <a:p>
            <a:r>
              <a:rPr lang="en-US" smtClean="0"/>
              <a:t>Lets your conscious mind focus on more important things</a:t>
            </a:r>
          </a:p>
        </p:txBody>
      </p:sp>
      <p:sp>
        <p:nvSpPr>
          <p:cNvPr id="20484" name="Slide Number Placeholder 3"/>
          <p:cNvSpPr>
            <a:spLocks noGrp="1"/>
          </p:cNvSpPr>
          <p:nvPr>
            <p:ph type="sldNum" sz="quarter" idx="5"/>
          </p:nvPr>
        </p:nvSpPr>
        <p:spPr>
          <a:xfrm>
            <a:off x="3884613" y="8685213"/>
            <a:ext cx="2971800" cy="457200"/>
          </a:xfrm>
          <a:prstGeom prst="rect">
            <a:avLst/>
          </a:prstGeom>
          <a:noFill/>
        </p:spPr>
        <p:txBody>
          <a:bodyPr/>
          <a:lstStyle/>
          <a:p>
            <a:fld id="{6C079745-94D8-4BFC-BE73-C1A235159CF3}"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p:spPr>
        <p:txBody>
          <a:bodyPr/>
          <a:lstStyle/>
          <a:p>
            <a:r>
              <a:rPr lang="en-US" dirty="0" smtClean="0"/>
              <a:t>All skeletal muscles (except</a:t>
            </a:r>
            <a:r>
              <a:rPr lang="en-US" baseline="0" dirty="0" smtClean="0"/>
              <a:t> </a:t>
            </a:r>
            <a:r>
              <a:rPr lang="en-US" baseline="0" dirty="0" err="1" smtClean="0"/>
              <a:t>extraocular</a:t>
            </a:r>
            <a:r>
              <a:rPr lang="en-US" baseline="0" dirty="0" smtClean="0"/>
              <a:t> muscles) contract when stretched.</a:t>
            </a:r>
          </a:p>
          <a:p>
            <a:r>
              <a:rPr lang="en-US" baseline="0" dirty="0" smtClean="0"/>
              <a:t>The stretch reflex is used for clinical testing purposes. Tap the patellar tendon stretches the quadriceps slightly.</a:t>
            </a:r>
          </a:p>
          <a:p>
            <a:r>
              <a:rPr lang="en-US" baseline="0" dirty="0" err="1" smtClean="0"/>
              <a:t>Ia</a:t>
            </a:r>
            <a:r>
              <a:rPr lang="en-US" baseline="0" dirty="0" smtClean="0"/>
              <a:t> endings in quad muscle spindles are exited and in turn excite quad alpha motor neurons, these cause the quads to contract.</a:t>
            </a:r>
          </a:p>
          <a:p>
            <a:r>
              <a:rPr lang="en-US" baseline="0" dirty="0" smtClean="0"/>
              <a:t>Because you elicit them by tapping tendons, they are often referred to as </a:t>
            </a:r>
            <a:r>
              <a:rPr lang="en-US" dirty="0" smtClean="0"/>
              <a:t>Deep </a:t>
            </a:r>
            <a:r>
              <a:rPr lang="en-US" dirty="0" smtClean="0"/>
              <a:t>tendon </a:t>
            </a:r>
            <a:r>
              <a:rPr lang="en-US" dirty="0" smtClean="0"/>
              <a:t>reflex or DTR. But</a:t>
            </a:r>
            <a:r>
              <a:rPr lang="en-US" baseline="0" dirty="0" smtClean="0"/>
              <a:t> the responsible receptors are m</a:t>
            </a:r>
            <a:r>
              <a:rPr lang="en-US" dirty="0" smtClean="0"/>
              <a:t>uscle </a:t>
            </a:r>
            <a:r>
              <a:rPr lang="en-US" dirty="0" smtClean="0"/>
              <a:t>spindles,</a:t>
            </a:r>
            <a:r>
              <a:rPr lang="en-US" baseline="0" dirty="0" smtClean="0"/>
              <a:t> not </a:t>
            </a:r>
            <a:r>
              <a:rPr lang="en-US" baseline="0" dirty="0" err="1" smtClean="0"/>
              <a:t>golgi</a:t>
            </a:r>
            <a:r>
              <a:rPr lang="en-US" baseline="0" dirty="0" smtClean="0"/>
              <a:t> tendon organ</a:t>
            </a:r>
          </a:p>
          <a:p>
            <a:endParaRPr lang="en-US" dirty="0" smtClean="0"/>
          </a:p>
        </p:txBody>
      </p:sp>
      <p:sp>
        <p:nvSpPr>
          <p:cNvPr id="22532" name="Slide Number Placeholder 3"/>
          <p:cNvSpPr>
            <a:spLocks noGrp="1"/>
          </p:cNvSpPr>
          <p:nvPr>
            <p:ph type="sldNum" sz="quarter" idx="5"/>
          </p:nvPr>
        </p:nvSpPr>
        <p:spPr>
          <a:xfrm>
            <a:off x="3884613" y="8685213"/>
            <a:ext cx="2971800" cy="457200"/>
          </a:xfrm>
          <a:prstGeom prst="rect">
            <a:avLst/>
          </a:prstGeom>
          <a:noFill/>
        </p:spPr>
        <p:txBody>
          <a:bodyPr/>
          <a:lstStyle/>
          <a:p>
            <a:fld id="{A6E79C30-C5B4-4FAC-B8ED-03A21BF2FAC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Biceps is the agonist</a:t>
            </a:r>
          </a:p>
          <a:p>
            <a:r>
              <a:rPr lang="en-US" dirty="0" smtClean="0"/>
              <a:t>And triceps is the antagonist muscle.</a:t>
            </a:r>
          </a:p>
          <a:p>
            <a:r>
              <a:rPr lang="en-US" dirty="0" smtClean="0"/>
              <a:t>There</a:t>
            </a:r>
            <a:r>
              <a:rPr lang="en-US" baseline="0" dirty="0" smtClean="0"/>
              <a:t> is </a:t>
            </a:r>
            <a:r>
              <a:rPr lang="en-US" baseline="0" dirty="0" err="1" smtClean="0"/>
              <a:t>recipriocal</a:t>
            </a:r>
            <a:r>
              <a:rPr lang="en-US" baseline="0" dirty="0" smtClean="0"/>
              <a:t> </a:t>
            </a:r>
            <a:r>
              <a:rPr lang="en-US" baseline="0" dirty="0" err="1" smtClean="0"/>
              <a:t>innervation</a:t>
            </a:r>
            <a:r>
              <a:rPr lang="en-US" baseline="0" dirty="0" smtClean="0"/>
              <a:t> </a:t>
            </a:r>
            <a:r>
              <a:rPr lang="en-US" baseline="0" dirty="0" err="1" smtClean="0"/>
              <a:t>os</a:t>
            </a:r>
            <a:r>
              <a:rPr lang="en-US" baseline="0" dirty="0" smtClean="0"/>
              <a:t> the two </a:t>
            </a:r>
            <a:r>
              <a:rPr lang="en-US" baseline="0" dirty="0" err="1" smtClean="0"/>
              <a:t>musclese</a:t>
            </a:r>
            <a:r>
              <a:rPr lang="en-US" baseline="0" dirty="0" smtClean="0"/>
              <a:t>.</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3884613" y="8685213"/>
            <a:ext cx="2971800" cy="457200"/>
          </a:xfrm>
          <a:prstGeom prst="rect">
            <a:avLst/>
          </a:prstGeom>
          <a:noFill/>
        </p:spPr>
        <p:txBody>
          <a:bodyPr/>
          <a:lstStyle/>
          <a:p>
            <a:fld id="{D8D3780C-6761-4212-8317-585059457D40}"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mtClean="0"/>
              <a:t>Also need to relax the opposing muscle</a:t>
            </a:r>
          </a:p>
          <a:p>
            <a:r>
              <a:rPr lang="en-US" smtClean="0"/>
              <a:t>So, send out a collateral to 1a inhibitory neuron which inhibits the alpha motor neurons that innervate the antagonist muscle</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r>
              <a:rPr lang="en-US" smtClean="0"/>
              <a:t>Autogenic inhibition reflex</a:t>
            </a:r>
          </a:p>
        </p:txBody>
      </p:sp>
      <p:sp>
        <p:nvSpPr>
          <p:cNvPr id="27652" name="Slide Number Placeholder 3"/>
          <p:cNvSpPr>
            <a:spLocks noGrp="1"/>
          </p:cNvSpPr>
          <p:nvPr>
            <p:ph type="sldNum" sz="quarter" idx="5"/>
          </p:nvPr>
        </p:nvSpPr>
        <p:spPr>
          <a:xfrm>
            <a:off x="3884613" y="8685213"/>
            <a:ext cx="2971800" cy="457200"/>
          </a:xfrm>
          <a:prstGeom prst="rect">
            <a:avLst/>
          </a:prstGeom>
          <a:noFill/>
        </p:spPr>
        <p:txBody>
          <a:bodyPr/>
          <a:lstStyle/>
          <a:p>
            <a:fld id="{2D32CE06-DEBF-4984-84D0-A652B007B3D0}"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1363" y="2082800"/>
            <a:ext cx="8393112" cy="1436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1138" y="3797300"/>
            <a:ext cx="6913562"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2138" y="206375"/>
            <a:ext cx="1898650" cy="5751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41425" y="206375"/>
            <a:ext cx="5548313" cy="575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463" y="4306888"/>
            <a:ext cx="8394700" cy="133191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79463" y="2840038"/>
            <a:ext cx="8394700"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41425" y="1935163"/>
            <a:ext cx="372268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935163"/>
            <a:ext cx="372427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3" y="268288"/>
            <a:ext cx="8888412" cy="111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3713" y="1500188"/>
            <a:ext cx="4364037"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3713" y="2125663"/>
            <a:ext cx="4364037"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6500" y="1500188"/>
            <a:ext cx="4365625"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6500" y="2125663"/>
            <a:ext cx="4365625"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13" y="266700"/>
            <a:ext cx="3249612" cy="113506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60800" y="266700"/>
            <a:ext cx="55213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713" y="1401763"/>
            <a:ext cx="3249612"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5163" y="4691063"/>
            <a:ext cx="5926137" cy="5540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35163" y="598488"/>
            <a:ext cx="5926137"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35163" y="5245100"/>
            <a:ext cx="5926137"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241425" y="206375"/>
            <a:ext cx="7599363" cy="1060450"/>
          </a:xfrm>
          <a:prstGeom prst="rect">
            <a:avLst/>
          </a:prstGeom>
          <a:noFill/>
          <a:ln w="12700">
            <a:noFill/>
            <a:miter lim="800000"/>
            <a:headEnd/>
            <a:tailEnd/>
          </a:ln>
        </p:spPr>
        <p:txBody>
          <a:bodyPr vert="horz" wrap="square" lIns="87312" tIns="44450" rIns="87312" bIns="44450"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1241425" y="1935163"/>
            <a:ext cx="7599363" cy="4022725"/>
          </a:xfrm>
          <a:prstGeom prst="rect">
            <a:avLst/>
          </a:prstGeom>
          <a:noFill/>
          <a:ln w="12700">
            <a:noFill/>
            <a:miter lim="800000"/>
            <a:headEnd/>
            <a:tailEnd/>
          </a:ln>
          <a:effectLst/>
        </p:spPr>
        <p:txBody>
          <a:bodyPr vert="horz" wrap="square" lIns="87312" tIns="44450" rIns="87312"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46138" rtl="0" eaLnBrk="0" fontAlgn="base" hangingPunct="0">
        <a:spcBef>
          <a:spcPct val="0"/>
        </a:spcBef>
        <a:spcAft>
          <a:spcPct val="0"/>
        </a:spcAft>
        <a:defRPr sz="3400">
          <a:solidFill>
            <a:schemeClr val="tx2"/>
          </a:solidFill>
          <a:latin typeface="+mj-lt"/>
          <a:ea typeface="+mj-ea"/>
          <a:cs typeface="+mj-cs"/>
        </a:defRPr>
      </a:lvl1pPr>
      <a:lvl2pPr algn="l" defTabSz="846138" rtl="0" eaLnBrk="0" fontAlgn="base" hangingPunct="0">
        <a:spcBef>
          <a:spcPct val="0"/>
        </a:spcBef>
        <a:spcAft>
          <a:spcPct val="0"/>
        </a:spcAft>
        <a:defRPr sz="3400">
          <a:solidFill>
            <a:schemeClr val="tx2"/>
          </a:solidFill>
          <a:latin typeface="Arial" charset="0"/>
        </a:defRPr>
      </a:lvl2pPr>
      <a:lvl3pPr algn="l" defTabSz="846138" rtl="0" eaLnBrk="0" fontAlgn="base" hangingPunct="0">
        <a:spcBef>
          <a:spcPct val="0"/>
        </a:spcBef>
        <a:spcAft>
          <a:spcPct val="0"/>
        </a:spcAft>
        <a:defRPr sz="3400">
          <a:solidFill>
            <a:schemeClr val="tx2"/>
          </a:solidFill>
          <a:latin typeface="Arial" charset="0"/>
        </a:defRPr>
      </a:lvl3pPr>
      <a:lvl4pPr algn="l" defTabSz="846138" rtl="0" eaLnBrk="0" fontAlgn="base" hangingPunct="0">
        <a:spcBef>
          <a:spcPct val="0"/>
        </a:spcBef>
        <a:spcAft>
          <a:spcPct val="0"/>
        </a:spcAft>
        <a:defRPr sz="3400">
          <a:solidFill>
            <a:schemeClr val="tx2"/>
          </a:solidFill>
          <a:latin typeface="Arial" charset="0"/>
        </a:defRPr>
      </a:lvl4pPr>
      <a:lvl5pPr algn="l" defTabSz="846138" rtl="0" eaLnBrk="0" fontAlgn="base" hangingPunct="0">
        <a:spcBef>
          <a:spcPct val="0"/>
        </a:spcBef>
        <a:spcAft>
          <a:spcPct val="0"/>
        </a:spcAft>
        <a:defRPr sz="3400">
          <a:solidFill>
            <a:schemeClr val="tx2"/>
          </a:solidFill>
          <a:latin typeface="Arial" charset="0"/>
        </a:defRPr>
      </a:lvl5pPr>
      <a:lvl6pPr marL="457200" algn="l" defTabSz="846138" rtl="0" eaLnBrk="0" fontAlgn="base" hangingPunct="0">
        <a:spcBef>
          <a:spcPct val="0"/>
        </a:spcBef>
        <a:spcAft>
          <a:spcPct val="0"/>
        </a:spcAft>
        <a:defRPr sz="3400">
          <a:solidFill>
            <a:schemeClr val="tx2"/>
          </a:solidFill>
          <a:latin typeface="Arial" charset="0"/>
        </a:defRPr>
      </a:lvl6pPr>
      <a:lvl7pPr marL="914400" algn="l" defTabSz="846138" rtl="0" eaLnBrk="0" fontAlgn="base" hangingPunct="0">
        <a:spcBef>
          <a:spcPct val="0"/>
        </a:spcBef>
        <a:spcAft>
          <a:spcPct val="0"/>
        </a:spcAft>
        <a:defRPr sz="3400">
          <a:solidFill>
            <a:schemeClr val="tx2"/>
          </a:solidFill>
          <a:latin typeface="Arial" charset="0"/>
        </a:defRPr>
      </a:lvl7pPr>
      <a:lvl8pPr marL="1371600" algn="l" defTabSz="846138" rtl="0" eaLnBrk="0" fontAlgn="base" hangingPunct="0">
        <a:spcBef>
          <a:spcPct val="0"/>
        </a:spcBef>
        <a:spcAft>
          <a:spcPct val="0"/>
        </a:spcAft>
        <a:defRPr sz="3400">
          <a:solidFill>
            <a:schemeClr val="tx2"/>
          </a:solidFill>
          <a:latin typeface="Arial" charset="0"/>
        </a:defRPr>
      </a:lvl8pPr>
      <a:lvl9pPr marL="1828800" algn="l" defTabSz="846138" rtl="0" eaLnBrk="0" fontAlgn="base" hangingPunct="0">
        <a:spcBef>
          <a:spcPct val="0"/>
        </a:spcBef>
        <a:spcAft>
          <a:spcPct val="0"/>
        </a:spcAft>
        <a:defRPr sz="3400">
          <a:solidFill>
            <a:schemeClr val="tx2"/>
          </a:solidFill>
          <a:latin typeface="Arial" charset="0"/>
        </a:defRPr>
      </a:lvl9pPr>
    </p:titleStyle>
    <p:bodyStyle>
      <a:lvl1pPr marL="317500" indent="-317500" algn="l" defTabSz="846138" rtl="0" eaLnBrk="0" fontAlgn="base" hangingPunct="0">
        <a:spcBef>
          <a:spcPct val="20000"/>
        </a:spcBef>
        <a:spcAft>
          <a:spcPct val="0"/>
        </a:spcAft>
        <a:buClr>
          <a:schemeClr val="accent2"/>
        </a:buClr>
        <a:buFont typeface="Wingdings" pitchFamily="2" charset="2"/>
        <a:buChar char="§"/>
        <a:defRPr sz="3000">
          <a:solidFill>
            <a:schemeClr val="tx1"/>
          </a:solidFill>
          <a:effectLst>
            <a:outerShdw blurRad="38100" dist="38100" dir="2700000" algn="tl">
              <a:srgbClr val="000000"/>
            </a:outerShdw>
          </a:effectLst>
          <a:latin typeface="+mn-lt"/>
          <a:ea typeface="+mn-ea"/>
          <a:cs typeface="+mn-cs"/>
        </a:defRPr>
      </a:lvl1pPr>
      <a:lvl2pPr marL="690563" indent="-258763" algn="l" defTabSz="846138" rtl="0" eaLnBrk="0" fontAlgn="base" hangingPunct="0">
        <a:spcBef>
          <a:spcPct val="20000"/>
        </a:spcBef>
        <a:spcAft>
          <a:spcPct val="0"/>
        </a:spcAft>
        <a:buClr>
          <a:schemeClr val="tx1"/>
        </a:buClr>
        <a:buSzPct val="100000"/>
        <a:buChar char="–"/>
        <a:defRPr sz="2600">
          <a:solidFill>
            <a:schemeClr val="tx1"/>
          </a:solidFill>
          <a:effectLst>
            <a:outerShdw blurRad="38100" dist="38100" dir="2700000" algn="tl">
              <a:srgbClr val="000000"/>
            </a:outerShdw>
          </a:effectLst>
          <a:latin typeface="+mn-lt"/>
        </a:defRPr>
      </a:lvl2pPr>
      <a:lvl3pPr marL="1060450" indent="-214313" algn="l" defTabSz="846138" rtl="0" eaLnBrk="0" fontAlgn="base" hangingPunct="0">
        <a:spcBef>
          <a:spcPct val="20000"/>
        </a:spcBef>
        <a:spcAft>
          <a:spcPct val="0"/>
        </a:spcAft>
        <a:buClr>
          <a:schemeClr val="tx1"/>
        </a:buClr>
        <a:buSzPct val="100000"/>
        <a:buChar char="»"/>
        <a:defRPr sz="2300">
          <a:solidFill>
            <a:schemeClr val="tx1"/>
          </a:solidFill>
          <a:effectLst>
            <a:outerShdw blurRad="38100" dist="38100" dir="2700000" algn="tl">
              <a:srgbClr val="000000"/>
            </a:outerShdw>
          </a:effectLst>
          <a:latin typeface="+mn-lt"/>
        </a:defRPr>
      </a:lvl3pPr>
      <a:lvl4pPr marL="1484313" indent="-212725" algn="l" defTabSz="846138" rtl="0" eaLnBrk="0" fontAlgn="base" hangingPunct="0">
        <a:spcBef>
          <a:spcPct val="20000"/>
        </a:spcBef>
        <a:spcAft>
          <a:spcPct val="0"/>
        </a:spcAft>
        <a:buClr>
          <a:schemeClr val="accent2"/>
        </a:buClr>
        <a:buFont typeface="Wingdings" pitchFamily="2" charset="2"/>
        <a:buChar char="§"/>
        <a:defRPr sz="1900">
          <a:solidFill>
            <a:schemeClr val="tx1"/>
          </a:solidFill>
          <a:effectLst>
            <a:outerShdw blurRad="38100" dist="38100" dir="2700000" algn="tl">
              <a:srgbClr val="000000"/>
            </a:outerShdw>
          </a:effectLst>
          <a:latin typeface="+mn-lt"/>
        </a:defRPr>
      </a:lvl4pPr>
      <a:lvl5pPr marL="19081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5pPr>
      <a:lvl6pPr marL="23653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6pPr>
      <a:lvl7pPr marL="28225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7pPr>
      <a:lvl8pPr marL="32797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8pPr>
      <a:lvl9pPr marL="37369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2163" name="Rectangle 3"/>
          <p:cNvSpPr>
            <a:spLocks noChangeArrowheads="1"/>
          </p:cNvSpPr>
          <p:nvPr/>
        </p:nvSpPr>
        <p:spPr bwMode="auto">
          <a:xfrm>
            <a:off x="1585119" y="1827212"/>
            <a:ext cx="5927725" cy="1676400"/>
          </a:xfrm>
          <a:prstGeom prst="rect">
            <a:avLst/>
          </a:prstGeom>
          <a:noFill/>
          <a:ln w="12700">
            <a:noFill/>
            <a:miter lim="800000"/>
            <a:headEnd/>
            <a:tailEnd/>
          </a:ln>
          <a:effectLst/>
        </p:spPr>
        <p:txBody>
          <a:bodyPr lIns="87312" tIns="44450" rIns="87312" bIns="44450"/>
          <a:lstStyle/>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Michael S. Beauchamp, Ph.D.</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Assistant Professor</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Department of Neurobiology and Anatomy</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University of Texas Health Science Center at Houston</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Houston, TX</a:t>
            </a: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p:txBody>
      </p:sp>
      <p:pic>
        <p:nvPicPr>
          <p:cNvPr id="2052" name="Picture 4" descr="utmsh_logo_centered"/>
          <p:cNvPicPr>
            <a:picLocks noChangeAspect="1" noChangeArrowheads="1"/>
          </p:cNvPicPr>
          <p:nvPr/>
        </p:nvPicPr>
        <p:blipFill>
          <a:blip r:embed="rId3" cstate="print"/>
          <a:srcRect l="37950" t="12962" r="38374" b="52245"/>
          <a:stretch>
            <a:fillRect/>
          </a:stretch>
        </p:blipFill>
        <p:spPr bwMode="auto">
          <a:xfrm>
            <a:off x="289719" y="2208212"/>
            <a:ext cx="1188068" cy="1049955"/>
          </a:xfrm>
          <a:prstGeom prst="rect">
            <a:avLst/>
          </a:prstGeom>
          <a:noFill/>
          <a:ln w="9525">
            <a:noFill/>
            <a:miter lim="800000"/>
            <a:headEnd/>
            <a:tailEnd/>
          </a:ln>
        </p:spPr>
      </p:pic>
      <p:sp>
        <p:nvSpPr>
          <p:cNvPr id="2012165" name="Rectangle 5"/>
          <p:cNvSpPr>
            <a:spLocks noChangeArrowheads="1"/>
          </p:cNvSpPr>
          <p:nvPr/>
        </p:nvSpPr>
        <p:spPr bwMode="auto">
          <a:xfrm>
            <a:off x="289719" y="3884612"/>
            <a:ext cx="6096000" cy="437043"/>
          </a:xfrm>
          <a:prstGeom prst="rect">
            <a:avLst/>
          </a:prstGeom>
          <a:noFill/>
          <a:ln w="12700">
            <a:noFill/>
            <a:miter lim="800000"/>
            <a:headEnd/>
            <a:tailEnd/>
          </a:ln>
          <a:effectLst/>
        </p:spPr>
        <p:txBody>
          <a:bodyPr wrap="square">
            <a:spAutoFit/>
          </a:bodyPr>
          <a:lstStyle/>
          <a:p>
            <a:pPr>
              <a:lnSpc>
                <a:spcPct val="80000"/>
              </a:lnSpc>
              <a:spcBef>
                <a:spcPct val="20000"/>
              </a:spcBef>
              <a:buClr>
                <a:schemeClr val="accent2"/>
              </a:buClr>
              <a:buFont typeface="Wingdings" pitchFamily="2" charset="2"/>
              <a:buNone/>
              <a:defRPr/>
            </a:pPr>
            <a:r>
              <a:rPr lang="en-US" sz="2800" b="1" dirty="0">
                <a:effectLst>
                  <a:outerShdw blurRad="38100" dist="38100" dir="2700000" algn="tl">
                    <a:srgbClr val="000000"/>
                  </a:outerShdw>
                </a:effectLst>
              </a:rPr>
              <a:t>Michael.S.Beauchamp@uth.tmc.edu</a:t>
            </a:r>
          </a:p>
        </p:txBody>
      </p:sp>
      <p:sp>
        <p:nvSpPr>
          <p:cNvPr id="2054" name="Rectangle 6"/>
          <p:cNvSpPr>
            <a:spLocks noGrp="1" noChangeArrowheads="1"/>
          </p:cNvSpPr>
          <p:nvPr>
            <p:ph type="title"/>
          </p:nvPr>
        </p:nvSpPr>
        <p:spPr>
          <a:xfrm>
            <a:off x="366713" y="614362"/>
            <a:ext cx="9509125" cy="1060450"/>
          </a:xfrm>
          <a:noFill/>
        </p:spPr>
        <p:txBody>
          <a:bodyPr/>
          <a:lstStyle/>
          <a:p>
            <a:r>
              <a:rPr lang="en-US" dirty="0" smtClean="0"/>
              <a:t>Motor Control: Lecture 2</a:t>
            </a:r>
            <a:endParaRPr lang="en-US" dirty="0"/>
          </a:p>
        </p:txBody>
      </p:sp>
      <p:pic>
        <p:nvPicPr>
          <p:cNvPr id="2055" name="Picture 7" descr="utmsh_logo_centered"/>
          <p:cNvPicPr>
            <a:picLocks noChangeAspect="1" noChangeArrowheads="1"/>
          </p:cNvPicPr>
          <p:nvPr/>
        </p:nvPicPr>
        <p:blipFill>
          <a:blip r:embed="rId4" cstate="print"/>
          <a:srcRect l="7573" t="48091" r="7736" b="24164"/>
          <a:stretch>
            <a:fillRect/>
          </a:stretch>
        </p:blipFill>
        <p:spPr bwMode="auto">
          <a:xfrm>
            <a:off x="289719" y="1979612"/>
            <a:ext cx="1188068" cy="230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05285" y="744714"/>
            <a:ext cx="8065268" cy="5570756"/>
          </a:xfrm>
          <a:prstGeom prst="rect">
            <a:avLst/>
          </a:prstGeom>
          <a:noFill/>
          <a:ln w="9525">
            <a:noFill/>
            <a:miter lim="800000"/>
            <a:headEnd/>
            <a:tailEnd/>
          </a:ln>
        </p:spPr>
        <p:txBody>
          <a:bodyPr>
            <a:spAutoFit/>
          </a:bodyPr>
          <a:lstStyle/>
          <a:p>
            <a:r>
              <a:rPr lang="en-US" sz="3600" dirty="0">
                <a:solidFill>
                  <a:srgbClr val="FFFF00"/>
                </a:solidFill>
                <a:latin typeface="+mj-lt"/>
              </a:rPr>
              <a:t>		</a:t>
            </a:r>
            <a:r>
              <a:rPr lang="en-US" sz="3600" b="1" dirty="0">
                <a:solidFill>
                  <a:srgbClr val="FFFF00"/>
                </a:solidFill>
                <a:latin typeface="+mj-lt"/>
              </a:rPr>
              <a:t>Spinal Reflexes</a:t>
            </a:r>
            <a:endParaRPr lang="en-US" sz="3600" dirty="0">
              <a:solidFill>
                <a:srgbClr val="FFFF00"/>
              </a:solidFill>
              <a:latin typeface="+mj-lt"/>
            </a:endParaRPr>
          </a:p>
          <a:p>
            <a:endParaRPr lang="en-US" sz="3600" dirty="0">
              <a:solidFill>
                <a:srgbClr val="FFFF00"/>
              </a:solidFill>
              <a:latin typeface="+mj-lt"/>
            </a:endParaRPr>
          </a:p>
          <a:p>
            <a:r>
              <a:rPr lang="en-US" sz="3600" dirty="0" err="1">
                <a:solidFill>
                  <a:srgbClr val="FFFF00"/>
                </a:solidFill>
                <a:latin typeface="+mj-lt"/>
              </a:rPr>
              <a:t>Myotatic</a:t>
            </a:r>
            <a:r>
              <a:rPr lang="en-US" sz="3600" dirty="0">
                <a:solidFill>
                  <a:srgbClr val="FFFF00"/>
                </a:solidFill>
                <a:latin typeface="+mj-lt"/>
              </a:rPr>
              <a:t> reflex</a:t>
            </a:r>
            <a:endParaRPr lang="en-US" sz="3600" dirty="0">
              <a:latin typeface="+mj-lt"/>
            </a:endParaRPr>
          </a:p>
          <a:p>
            <a:r>
              <a:rPr lang="en-US" sz="2800" dirty="0">
                <a:solidFill>
                  <a:schemeClr val="bg1"/>
                </a:solidFill>
                <a:latin typeface="+mj-lt"/>
              </a:rPr>
              <a:t>	</a:t>
            </a:r>
            <a:r>
              <a:rPr lang="en-US" sz="2800" dirty="0">
                <a:latin typeface="+mj-lt"/>
              </a:rPr>
              <a:t>Muscle spindles (</a:t>
            </a:r>
            <a:r>
              <a:rPr lang="en-US" sz="2800" dirty="0" err="1">
                <a:latin typeface="+mj-lt"/>
              </a:rPr>
              <a:t>Ia</a:t>
            </a:r>
            <a:r>
              <a:rPr lang="en-US" sz="2800" dirty="0">
                <a:latin typeface="+mj-lt"/>
              </a:rPr>
              <a:t>)</a:t>
            </a:r>
          </a:p>
          <a:p>
            <a:r>
              <a:rPr lang="en-US" sz="2800" dirty="0">
                <a:latin typeface="+mj-lt"/>
              </a:rPr>
              <a:t>	</a:t>
            </a:r>
            <a:r>
              <a:rPr lang="en-US" sz="4800" dirty="0">
                <a:latin typeface="+mj-lt"/>
              </a:rPr>
              <a:t>+</a:t>
            </a:r>
            <a:r>
              <a:rPr lang="en-US" sz="2800" dirty="0">
                <a:latin typeface="+mj-lt"/>
              </a:rPr>
              <a:t> alpha motor neurons</a:t>
            </a:r>
          </a:p>
          <a:p>
            <a:endParaRPr lang="en-US" sz="3600" dirty="0">
              <a:latin typeface="+mj-lt"/>
            </a:endParaRPr>
          </a:p>
          <a:p>
            <a:r>
              <a:rPr lang="en-US" sz="3600" dirty="0">
                <a:solidFill>
                  <a:srgbClr val="FFFF00"/>
                </a:solidFill>
                <a:latin typeface="+mj-lt"/>
              </a:rPr>
              <a:t>Autogenic inhibition</a:t>
            </a:r>
            <a:endParaRPr lang="en-US" sz="3600" dirty="0">
              <a:latin typeface="+mj-lt"/>
            </a:endParaRPr>
          </a:p>
          <a:p>
            <a:r>
              <a:rPr lang="en-US" sz="2800" dirty="0">
                <a:solidFill>
                  <a:schemeClr val="bg1"/>
                </a:solidFill>
                <a:latin typeface="+mj-lt"/>
              </a:rPr>
              <a:t>	</a:t>
            </a:r>
            <a:r>
              <a:rPr lang="en-US" sz="2800" dirty="0">
                <a:latin typeface="+mj-lt"/>
              </a:rPr>
              <a:t>Golgi tendon organs (</a:t>
            </a:r>
            <a:r>
              <a:rPr lang="en-US" sz="2800" dirty="0" err="1">
                <a:latin typeface="+mj-lt"/>
              </a:rPr>
              <a:t>Ib</a:t>
            </a:r>
            <a:r>
              <a:rPr lang="en-US" sz="2800" dirty="0">
                <a:latin typeface="+mj-lt"/>
              </a:rPr>
              <a:t>)</a:t>
            </a:r>
          </a:p>
          <a:p>
            <a:r>
              <a:rPr lang="en-US" sz="2800" dirty="0">
                <a:latin typeface="+mj-lt"/>
              </a:rPr>
              <a:t>	</a:t>
            </a:r>
            <a:r>
              <a:rPr lang="en-US" sz="4400" b="1" dirty="0">
                <a:latin typeface="+mj-lt"/>
              </a:rPr>
              <a:t>- </a:t>
            </a:r>
            <a:r>
              <a:rPr lang="en-US" sz="2800" dirty="0">
                <a:latin typeface="+mj-lt"/>
              </a:rPr>
              <a:t>alpha motor neurons</a:t>
            </a:r>
          </a:p>
          <a:p>
            <a:endParaRPr lang="en-US" sz="2800" dirty="0">
              <a:solidFill>
                <a:schemeClr val="bg1"/>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119" y="0"/>
            <a:ext cx="7599363" cy="1060450"/>
          </a:xfrm>
        </p:spPr>
        <p:txBody>
          <a:bodyPr/>
          <a:lstStyle/>
          <a:p>
            <a:r>
              <a:rPr lang="en-US" dirty="0" smtClean="0"/>
              <a:t>Flexor and extensor: co-contraction</a:t>
            </a:r>
            <a:endParaRPr lang="en-US" dirty="0"/>
          </a:p>
        </p:txBody>
      </p:sp>
      <p:pic>
        <p:nvPicPr>
          <p:cNvPr id="5122" name="Picture 2" descr="C:\Documents and Settings\Administrator\Desktop\KS_36_16005.jpg"/>
          <p:cNvPicPr>
            <a:picLocks noChangeAspect="1" noChangeArrowheads="1"/>
          </p:cNvPicPr>
          <p:nvPr/>
        </p:nvPicPr>
        <p:blipFill>
          <a:blip r:embed="rId3" cstate="print"/>
          <a:srcRect t="53239" r="35136" b="-3299"/>
          <a:stretch>
            <a:fillRect/>
          </a:stretch>
        </p:blipFill>
        <p:spPr bwMode="auto">
          <a:xfrm rot="16200000">
            <a:off x="2109283" y="1303048"/>
            <a:ext cx="5123872" cy="4800599"/>
          </a:xfrm>
          <a:prstGeom prst="rect">
            <a:avLst/>
          </a:prstGeom>
          <a:noFill/>
        </p:spPr>
      </p:pic>
      <p:sp>
        <p:nvSpPr>
          <p:cNvPr id="5" name="Rectangle 4"/>
          <p:cNvSpPr/>
          <p:nvPr/>
        </p:nvSpPr>
        <p:spPr bwMode="auto">
          <a:xfrm>
            <a:off x="2347119" y="1217612"/>
            <a:ext cx="457200" cy="5334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3"/>
          <p:cNvSpPr txBox="1">
            <a:spLocks noChangeArrowheads="1"/>
          </p:cNvSpPr>
          <p:nvPr/>
        </p:nvSpPr>
        <p:spPr bwMode="auto">
          <a:xfrm>
            <a:off x="2810157" y="15515"/>
            <a:ext cx="4142481" cy="584775"/>
          </a:xfrm>
          <a:prstGeom prst="rect">
            <a:avLst/>
          </a:prstGeom>
          <a:noFill/>
          <a:ln w="9525">
            <a:noFill/>
            <a:miter lim="800000"/>
            <a:headEnd/>
            <a:tailEnd/>
          </a:ln>
        </p:spPr>
        <p:txBody>
          <a:bodyPr wrap="none">
            <a:spAutoFit/>
          </a:bodyPr>
          <a:lstStyle/>
          <a:p>
            <a:r>
              <a:rPr lang="en-US" sz="3200" b="1">
                <a:latin typeface="Helvetica (PCL6)" pitchFamily="34" charset="0"/>
              </a:rPr>
              <a:t>Autogenic Inhibition</a:t>
            </a:r>
            <a:endParaRPr lang="en-US"/>
          </a:p>
        </p:txBody>
      </p:sp>
      <p:pic>
        <p:nvPicPr>
          <p:cNvPr id="28675" name="Picture 15"/>
          <p:cNvPicPr>
            <a:picLocks noChangeAspect="1" noChangeArrowheads="1"/>
          </p:cNvPicPr>
          <p:nvPr/>
        </p:nvPicPr>
        <p:blipFill>
          <a:blip r:embed="rId3" cstate="print"/>
          <a:srcRect/>
          <a:stretch>
            <a:fillRect/>
          </a:stretch>
        </p:blipFill>
        <p:spPr bwMode="auto">
          <a:xfrm>
            <a:off x="1316778" y="1117071"/>
            <a:ext cx="7324580" cy="4539652"/>
          </a:xfrm>
          <a:prstGeom prst="rect">
            <a:avLst/>
          </a:prstGeom>
          <a:noFill/>
          <a:ln w="9525">
            <a:noFill/>
            <a:miter lim="800000"/>
            <a:headEnd/>
            <a:tailEnd/>
          </a:ln>
        </p:spPr>
      </p:pic>
      <p:sp>
        <p:nvSpPr>
          <p:cNvPr id="28676" name="Text Box 16"/>
          <p:cNvSpPr txBox="1">
            <a:spLocks noChangeArrowheads="1"/>
          </p:cNvSpPr>
          <p:nvPr/>
        </p:nvSpPr>
        <p:spPr bwMode="auto">
          <a:xfrm>
            <a:off x="5925503" y="3090563"/>
            <a:ext cx="298333" cy="335121"/>
          </a:xfrm>
          <a:prstGeom prst="rect">
            <a:avLst/>
          </a:prstGeom>
          <a:noFill/>
          <a:ln w="9525">
            <a:noFill/>
            <a:miter lim="800000"/>
            <a:headEnd/>
            <a:tailEnd/>
          </a:ln>
        </p:spPr>
        <p:txBody>
          <a:bodyPr/>
          <a:lstStyle/>
          <a:p>
            <a:r>
              <a:rPr lang="en-US" sz="1600" b="1">
                <a:solidFill>
                  <a:srgbClr val="FFFFFF"/>
                </a:solidFill>
                <a:latin typeface="Arial" charset="0"/>
              </a:rPr>
              <a:t>+</a:t>
            </a:r>
          </a:p>
        </p:txBody>
      </p:sp>
      <p:sp>
        <p:nvSpPr>
          <p:cNvPr id="28677" name="Text Box 17"/>
          <p:cNvSpPr txBox="1">
            <a:spLocks noChangeArrowheads="1"/>
          </p:cNvSpPr>
          <p:nvPr/>
        </p:nvSpPr>
        <p:spPr bwMode="auto">
          <a:xfrm>
            <a:off x="5431711" y="3686334"/>
            <a:ext cx="298333" cy="335121"/>
          </a:xfrm>
          <a:prstGeom prst="rect">
            <a:avLst/>
          </a:prstGeom>
          <a:noFill/>
          <a:ln w="9525">
            <a:noFill/>
            <a:miter lim="800000"/>
            <a:headEnd/>
            <a:tailEnd/>
          </a:ln>
        </p:spPr>
        <p:txBody>
          <a:bodyPr/>
          <a:lstStyle/>
          <a:p>
            <a:r>
              <a:rPr lang="en-US" sz="1600" b="1">
                <a:solidFill>
                  <a:srgbClr val="FFFFFF"/>
                </a:solidFill>
                <a:latin typeface="Arial" charset="0"/>
              </a:rPr>
              <a:t>–</a:t>
            </a:r>
            <a:endParaRPr lang="en-US" sz="16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76091" y="1042600"/>
            <a:ext cx="8095628" cy="4893647"/>
          </a:xfrm>
          <a:prstGeom prst="rect">
            <a:avLst/>
          </a:prstGeom>
          <a:noFill/>
          <a:ln w="9525">
            <a:noFill/>
            <a:miter lim="800000"/>
            <a:headEnd/>
            <a:tailEnd/>
          </a:ln>
        </p:spPr>
        <p:txBody>
          <a:bodyPr wrap="square">
            <a:spAutoFit/>
          </a:bodyPr>
          <a:lstStyle/>
          <a:p>
            <a:r>
              <a:rPr lang="en-US" sz="3600" b="1" dirty="0">
                <a:solidFill>
                  <a:srgbClr val="FFFF00"/>
                </a:solidFill>
                <a:latin typeface="+mj-lt"/>
              </a:rPr>
              <a:t>Reciprocal reflexes</a:t>
            </a:r>
            <a:endParaRPr lang="en-US" b="1" dirty="0">
              <a:latin typeface="+mj-lt"/>
            </a:endParaRPr>
          </a:p>
          <a:p>
            <a:endParaRPr lang="en-US" b="1" dirty="0">
              <a:latin typeface="+mj-lt"/>
            </a:endParaRPr>
          </a:p>
          <a:p>
            <a:r>
              <a:rPr lang="en-US" sz="3600" b="1" dirty="0">
                <a:latin typeface="+mj-lt"/>
              </a:rPr>
              <a:t>Reciprocal inhibition in the stretch reflex</a:t>
            </a:r>
          </a:p>
          <a:p>
            <a:endParaRPr lang="en-US" sz="3600" b="1" dirty="0">
              <a:latin typeface="+mj-lt"/>
            </a:endParaRPr>
          </a:p>
          <a:p>
            <a:r>
              <a:rPr lang="en-US" sz="3600" b="1" dirty="0">
                <a:latin typeface="+mj-lt"/>
              </a:rPr>
              <a:t>Reciprocal excitation in the autogenic inhibition </a:t>
            </a:r>
            <a:r>
              <a:rPr lang="en-US" sz="3600" b="1" dirty="0" smtClean="0">
                <a:latin typeface="+mj-lt"/>
              </a:rPr>
              <a:t>reflex</a:t>
            </a:r>
            <a:endParaRPr lang="en-US" sz="3600" b="1" dirty="0">
              <a:latin typeface="+mj-lt"/>
            </a:endParaRPr>
          </a:p>
          <a:p>
            <a:endParaRPr lang="en-US" b="1" dirty="0">
              <a:solidFill>
                <a:schemeClr val="bg1"/>
              </a:solidFill>
              <a:latin typeface="+mj-lt"/>
            </a:endParaRPr>
          </a:p>
          <a:p>
            <a:endParaRPr lang="en-US" b="1" dirty="0">
              <a:solidFill>
                <a:schemeClr val="bg1"/>
              </a:solidFill>
              <a:latin typeface="+mj-lt"/>
            </a:endParaRPr>
          </a:p>
          <a:p>
            <a:endParaRPr lang="en-US" b="1" dirty="0">
              <a:solidFill>
                <a:schemeClr val="bg1"/>
              </a:solidFill>
              <a:latin typeface="+mj-lt"/>
            </a:endParaRPr>
          </a:p>
          <a:p>
            <a:endParaRPr lang="en-US" b="1" dirty="0">
              <a:solidFill>
                <a:schemeClr val="bg1"/>
              </a:solidFill>
              <a:latin typeface="+mj-lt"/>
            </a:endParaRPr>
          </a:p>
          <a:p>
            <a:endParaRPr lang="en-US" b="1" dirty="0">
              <a:solidFill>
                <a:schemeClr val="bg1"/>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576091" y="148943"/>
            <a:ext cx="5469767" cy="338554"/>
          </a:xfrm>
          <a:prstGeom prst="rect">
            <a:avLst/>
          </a:prstGeom>
          <a:noFill/>
          <a:ln w="9525">
            <a:noFill/>
            <a:miter lim="800000"/>
            <a:headEnd/>
            <a:tailEnd/>
          </a:ln>
        </p:spPr>
        <p:txBody>
          <a:bodyPr wrap="none">
            <a:spAutoFit/>
          </a:bodyPr>
          <a:lstStyle/>
          <a:p>
            <a:r>
              <a:rPr lang="en-US" b="1">
                <a:latin typeface="Helvetica (PCL6)" pitchFamily="34" charset="0"/>
              </a:rPr>
              <a:t>Reciprocal excitation in the autogenic inhibition reflex</a:t>
            </a:r>
            <a:endParaRPr lang="en-US" b="1">
              <a:solidFill>
                <a:schemeClr val="bg1"/>
              </a:solidFill>
              <a:latin typeface="Helvetica (PCL6)" pitchFamily="34" charset="0"/>
            </a:endParaRPr>
          </a:p>
        </p:txBody>
      </p:sp>
      <p:sp>
        <p:nvSpPr>
          <p:cNvPr id="31747" name="Rectangle 5"/>
          <p:cNvSpPr>
            <a:spLocks noChangeArrowheads="1"/>
          </p:cNvSpPr>
          <p:nvPr/>
        </p:nvSpPr>
        <p:spPr bwMode="auto">
          <a:xfrm>
            <a:off x="2921602" y="2057272"/>
            <a:ext cx="9875838" cy="338554"/>
          </a:xfrm>
          <a:prstGeom prst="rect">
            <a:avLst/>
          </a:prstGeom>
          <a:noFill/>
          <a:ln w="9525">
            <a:noFill/>
            <a:miter lim="800000"/>
            <a:headEnd/>
            <a:tailEnd/>
          </a:ln>
        </p:spPr>
        <p:txBody>
          <a:bodyPr>
            <a:spAutoFit/>
          </a:bodyPr>
          <a:lstStyle/>
          <a:p>
            <a:endParaRPr lang="en-US"/>
          </a:p>
        </p:txBody>
      </p:sp>
      <p:pic>
        <p:nvPicPr>
          <p:cNvPr id="31748" name="Picture 4"/>
          <p:cNvPicPr>
            <a:picLocks noChangeAspect="1" noChangeArrowheads="1"/>
          </p:cNvPicPr>
          <p:nvPr/>
        </p:nvPicPr>
        <p:blipFill>
          <a:blip r:embed="rId3" cstate="print"/>
          <a:srcRect/>
          <a:stretch>
            <a:fillRect/>
          </a:stretch>
        </p:blipFill>
        <p:spPr bwMode="auto">
          <a:xfrm>
            <a:off x="1481376" y="968129"/>
            <a:ext cx="6830788" cy="4384503"/>
          </a:xfrm>
          <a:prstGeom prst="rect">
            <a:avLst/>
          </a:prstGeom>
          <a:noFill/>
          <a:ln w="9525">
            <a:noFill/>
            <a:miter lim="800000"/>
            <a:headEnd/>
            <a:tailEnd/>
          </a:ln>
        </p:spPr>
      </p:pic>
      <p:sp>
        <p:nvSpPr>
          <p:cNvPr id="31749" name="Text Box 9"/>
          <p:cNvSpPr txBox="1">
            <a:spLocks noChangeArrowheads="1"/>
          </p:cNvSpPr>
          <p:nvPr/>
        </p:nvSpPr>
        <p:spPr bwMode="auto">
          <a:xfrm>
            <a:off x="6007802" y="2829913"/>
            <a:ext cx="298333" cy="335121"/>
          </a:xfrm>
          <a:prstGeom prst="rect">
            <a:avLst/>
          </a:prstGeom>
          <a:noFill/>
          <a:ln w="9525">
            <a:noFill/>
            <a:miter lim="800000"/>
            <a:headEnd/>
            <a:tailEnd/>
          </a:ln>
        </p:spPr>
        <p:txBody>
          <a:bodyPr/>
          <a:lstStyle/>
          <a:p>
            <a:r>
              <a:rPr lang="en-US" sz="1600" b="1">
                <a:solidFill>
                  <a:srgbClr val="FFFFFF"/>
                </a:solidFill>
                <a:latin typeface="Arial" charset="0"/>
              </a:rPr>
              <a:t>+</a:t>
            </a:r>
          </a:p>
        </p:txBody>
      </p:sp>
      <p:sp>
        <p:nvSpPr>
          <p:cNvPr id="31750" name="Text Box 10"/>
          <p:cNvSpPr txBox="1">
            <a:spLocks noChangeArrowheads="1"/>
          </p:cNvSpPr>
          <p:nvPr/>
        </p:nvSpPr>
        <p:spPr bwMode="auto">
          <a:xfrm>
            <a:off x="5102517" y="2457556"/>
            <a:ext cx="298333" cy="335121"/>
          </a:xfrm>
          <a:prstGeom prst="rect">
            <a:avLst/>
          </a:prstGeom>
          <a:noFill/>
          <a:ln w="9525">
            <a:noFill/>
            <a:miter lim="800000"/>
            <a:headEnd/>
            <a:tailEnd/>
          </a:ln>
        </p:spPr>
        <p:txBody>
          <a:bodyPr/>
          <a:lstStyle/>
          <a:p>
            <a:r>
              <a:rPr lang="en-US" sz="1600" b="1">
                <a:latin typeface="Arial" charset="0"/>
              </a:rPr>
              <a:t>+</a:t>
            </a:r>
          </a:p>
        </p:txBody>
      </p:sp>
      <p:sp>
        <p:nvSpPr>
          <p:cNvPr id="31751" name="Text Box 11"/>
          <p:cNvSpPr txBox="1">
            <a:spLocks noChangeArrowheads="1"/>
          </p:cNvSpPr>
          <p:nvPr/>
        </p:nvSpPr>
        <p:spPr bwMode="auto">
          <a:xfrm>
            <a:off x="4691023" y="3053327"/>
            <a:ext cx="298333" cy="335121"/>
          </a:xfrm>
          <a:prstGeom prst="rect">
            <a:avLst/>
          </a:prstGeom>
          <a:noFill/>
          <a:ln w="9525">
            <a:noFill/>
            <a:miter lim="800000"/>
            <a:headEnd/>
            <a:tailEnd/>
          </a:ln>
        </p:spPr>
        <p:txBody>
          <a:bodyPr/>
          <a:lstStyle/>
          <a:p>
            <a:r>
              <a:rPr lang="en-US" sz="1600" b="1">
                <a:solidFill>
                  <a:srgbClr val="FFFFFF"/>
                </a:solidFill>
                <a:latin typeface="Arial" charset="0"/>
              </a:rPr>
              <a:t>+</a:t>
            </a:r>
          </a:p>
        </p:txBody>
      </p:sp>
      <p:sp>
        <p:nvSpPr>
          <p:cNvPr id="31752" name="Text Box 12"/>
          <p:cNvSpPr txBox="1">
            <a:spLocks noChangeArrowheads="1"/>
          </p:cNvSpPr>
          <p:nvPr/>
        </p:nvSpPr>
        <p:spPr bwMode="auto">
          <a:xfrm>
            <a:off x="5514010" y="3425684"/>
            <a:ext cx="298333" cy="335121"/>
          </a:xfrm>
          <a:prstGeom prst="rect">
            <a:avLst/>
          </a:prstGeom>
          <a:noFill/>
          <a:ln w="9525">
            <a:noFill/>
            <a:miter lim="800000"/>
            <a:headEnd/>
            <a:tailEnd/>
          </a:ln>
        </p:spPr>
        <p:txBody>
          <a:bodyPr/>
          <a:lstStyle/>
          <a:p>
            <a:r>
              <a:rPr lang="en-US" sz="1600" b="1">
                <a:solidFill>
                  <a:srgbClr val="FFFFFF"/>
                </a:solidFill>
                <a:latin typeface="Arial" charset="0"/>
              </a:rPr>
              <a:t>–</a:t>
            </a:r>
            <a:endParaRPr lang="en-US" sz="16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46896" y="968128"/>
            <a:ext cx="8573181" cy="3600986"/>
          </a:xfrm>
          <a:prstGeom prst="rect">
            <a:avLst/>
          </a:prstGeom>
          <a:noFill/>
          <a:ln w="9525">
            <a:noFill/>
            <a:miter lim="800000"/>
            <a:headEnd/>
            <a:tailEnd/>
          </a:ln>
        </p:spPr>
        <p:txBody>
          <a:bodyPr wrap="none">
            <a:spAutoFit/>
          </a:bodyPr>
          <a:lstStyle/>
          <a:p>
            <a:r>
              <a:rPr lang="en-US" sz="3600" b="1" dirty="0">
                <a:solidFill>
                  <a:srgbClr val="FFFF00"/>
                </a:solidFill>
                <a:latin typeface="+mj-lt"/>
              </a:rPr>
              <a:t>Flexor and crossed extension reflexes</a:t>
            </a:r>
            <a:endParaRPr lang="en-US" b="1" dirty="0">
              <a:solidFill>
                <a:schemeClr val="bg1"/>
              </a:solidFill>
              <a:latin typeface="+mj-lt"/>
            </a:endParaRPr>
          </a:p>
          <a:p>
            <a:endParaRPr lang="en-US" b="1" dirty="0">
              <a:solidFill>
                <a:schemeClr val="bg1"/>
              </a:solidFill>
              <a:latin typeface="+mj-lt"/>
            </a:endParaRPr>
          </a:p>
          <a:p>
            <a:r>
              <a:rPr lang="en-US" sz="2400" b="1" dirty="0">
                <a:latin typeface="+mj-lt"/>
              </a:rPr>
              <a:t>Flexor reflex</a:t>
            </a:r>
          </a:p>
          <a:p>
            <a:r>
              <a:rPr lang="en-US" sz="2400" b="1" dirty="0">
                <a:latin typeface="+mj-lt"/>
              </a:rPr>
              <a:t>	Cutaneous and </a:t>
            </a:r>
            <a:r>
              <a:rPr lang="en-US" sz="2400" b="1" dirty="0" err="1">
                <a:latin typeface="+mj-lt"/>
              </a:rPr>
              <a:t>nociceptive</a:t>
            </a:r>
            <a:r>
              <a:rPr lang="en-US" sz="2400" b="1" dirty="0">
                <a:latin typeface="+mj-lt"/>
              </a:rPr>
              <a:t> receptors (II, III, and IV)</a:t>
            </a:r>
          </a:p>
          <a:p>
            <a:r>
              <a:rPr lang="en-US" sz="2400" b="1" dirty="0">
                <a:latin typeface="+mj-lt"/>
              </a:rPr>
              <a:t>	+ alpha motor neurons</a:t>
            </a:r>
          </a:p>
          <a:p>
            <a:endParaRPr lang="en-US" sz="2400" b="1" dirty="0">
              <a:latin typeface="+mj-lt"/>
            </a:endParaRPr>
          </a:p>
          <a:p>
            <a:endParaRPr lang="en-US" sz="2400" b="1" dirty="0">
              <a:latin typeface="+mj-lt"/>
            </a:endParaRPr>
          </a:p>
          <a:p>
            <a:endParaRPr lang="en-US" sz="2400" b="1" dirty="0">
              <a:latin typeface="+mj-lt"/>
            </a:endParaRPr>
          </a:p>
          <a:p>
            <a:endParaRPr lang="en-US" b="1" dirty="0">
              <a:solidFill>
                <a:schemeClr val="bg1"/>
              </a:solidFill>
              <a:latin typeface="+mj-lt"/>
            </a:endParaRPr>
          </a:p>
          <a:p>
            <a:endParaRPr lang="en-US" b="1" dirty="0">
              <a:solidFill>
                <a:schemeClr val="bg1"/>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33"/>
          <p:cNvPicPr>
            <a:picLocks noChangeAspect="1" noChangeArrowheads="1"/>
          </p:cNvPicPr>
          <p:nvPr/>
        </p:nvPicPr>
        <p:blipFill>
          <a:blip r:embed="rId3" cstate="print"/>
          <a:srcRect/>
          <a:stretch>
            <a:fillRect/>
          </a:stretch>
        </p:blipFill>
        <p:spPr bwMode="auto">
          <a:xfrm>
            <a:off x="2468960" y="148943"/>
            <a:ext cx="7242281" cy="6289729"/>
          </a:xfrm>
          <a:prstGeom prst="rect">
            <a:avLst/>
          </a:prstGeom>
          <a:noFill/>
          <a:ln w="9525">
            <a:noFill/>
            <a:miter lim="800000"/>
            <a:headEnd/>
            <a:tailEnd/>
          </a:ln>
        </p:spPr>
      </p:pic>
      <p:sp>
        <p:nvSpPr>
          <p:cNvPr id="34820" name="Rectangle 1034"/>
          <p:cNvSpPr>
            <a:spLocks noChangeArrowheads="1"/>
          </p:cNvSpPr>
          <p:nvPr/>
        </p:nvSpPr>
        <p:spPr bwMode="auto">
          <a:xfrm>
            <a:off x="2520396" y="1252051"/>
            <a:ext cx="9875838" cy="338554"/>
          </a:xfrm>
          <a:prstGeom prst="rect">
            <a:avLst/>
          </a:prstGeom>
          <a:noFill/>
          <a:ln w="9525">
            <a:noFill/>
            <a:miter lim="800000"/>
            <a:headEnd/>
            <a:tailEnd/>
          </a:ln>
        </p:spPr>
        <p:txBody>
          <a:bodyPr>
            <a:spAutoFit/>
          </a:bodyPr>
          <a:lstStyle/>
          <a:p>
            <a:endParaRPr lang="en-US"/>
          </a:p>
        </p:txBody>
      </p:sp>
      <p:sp>
        <p:nvSpPr>
          <p:cNvPr id="34821" name="Rectangle 1035"/>
          <p:cNvSpPr>
            <a:spLocks noChangeArrowheads="1"/>
          </p:cNvSpPr>
          <p:nvPr/>
        </p:nvSpPr>
        <p:spPr bwMode="auto">
          <a:xfrm>
            <a:off x="3621141" y="595771"/>
            <a:ext cx="1069882" cy="670243"/>
          </a:xfrm>
          <a:prstGeom prst="rect">
            <a:avLst/>
          </a:prstGeom>
          <a:solidFill>
            <a:schemeClr val="tx1"/>
          </a:solidFill>
          <a:ln w="9525">
            <a:noFill/>
            <a:miter lim="800000"/>
            <a:headEnd/>
            <a:tailEnd/>
          </a:ln>
        </p:spPr>
        <p:txBody>
          <a:bodyPr wrap="none" anchor="ctr"/>
          <a:lstStyle/>
          <a:p>
            <a:endParaRPr lang="en-US"/>
          </a:p>
        </p:txBody>
      </p:sp>
      <p:sp>
        <p:nvSpPr>
          <p:cNvPr id="34819" name="Text Box 1031"/>
          <p:cNvSpPr txBox="1">
            <a:spLocks noChangeArrowheads="1"/>
          </p:cNvSpPr>
          <p:nvPr/>
        </p:nvSpPr>
        <p:spPr bwMode="auto">
          <a:xfrm>
            <a:off x="2956719" y="379412"/>
            <a:ext cx="2757486" cy="584775"/>
          </a:xfrm>
          <a:prstGeom prst="rect">
            <a:avLst/>
          </a:prstGeom>
          <a:noFill/>
          <a:ln w="9525">
            <a:noFill/>
            <a:miter lim="800000"/>
            <a:headEnd/>
            <a:tailEnd/>
          </a:ln>
        </p:spPr>
        <p:txBody>
          <a:bodyPr wrap="none">
            <a:spAutoFit/>
          </a:bodyPr>
          <a:lstStyle/>
          <a:p>
            <a:r>
              <a:rPr lang="en-US" sz="3200" b="1" dirty="0">
                <a:solidFill>
                  <a:schemeClr val="bg2"/>
                </a:solidFill>
                <a:latin typeface="Helvetica (PCL6)" pitchFamily="34" charset="0"/>
              </a:rPr>
              <a:t>Flexor Reflex</a:t>
            </a:r>
            <a:endParaRPr lang="en-US" dirty="0">
              <a:solidFill>
                <a:schemeClr val="bg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46896" y="455612"/>
            <a:ext cx="8913017" cy="5509200"/>
          </a:xfrm>
          <a:prstGeom prst="rect">
            <a:avLst/>
          </a:prstGeom>
          <a:noFill/>
          <a:ln w="9525">
            <a:noFill/>
            <a:miter lim="800000"/>
            <a:headEnd/>
            <a:tailEnd/>
          </a:ln>
        </p:spPr>
        <p:txBody>
          <a:bodyPr wrap="none">
            <a:spAutoFit/>
          </a:bodyPr>
          <a:lstStyle/>
          <a:p>
            <a:r>
              <a:rPr lang="en-US" sz="3600" b="1" dirty="0">
                <a:solidFill>
                  <a:srgbClr val="FFFF00"/>
                </a:solidFill>
                <a:latin typeface="+mj-lt"/>
              </a:rPr>
              <a:t>Flexor and crossed extension reflexes</a:t>
            </a:r>
            <a:endParaRPr lang="en-US" b="1" dirty="0">
              <a:solidFill>
                <a:schemeClr val="bg1"/>
              </a:solidFill>
              <a:latin typeface="+mj-lt"/>
            </a:endParaRPr>
          </a:p>
          <a:p>
            <a:endParaRPr lang="en-US" b="1" dirty="0">
              <a:solidFill>
                <a:schemeClr val="bg1"/>
              </a:solidFill>
              <a:latin typeface="+mj-lt"/>
            </a:endParaRPr>
          </a:p>
          <a:p>
            <a:r>
              <a:rPr lang="en-US" sz="2800" b="1" dirty="0">
                <a:latin typeface="+mj-lt"/>
              </a:rPr>
              <a:t>Flexor reflex</a:t>
            </a:r>
          </a:p>
          <a:p>
            <a:r>
              <a:rPr lang="en-US" sz="2800" b="1" dirty="0" smtClean="0">
                <a:latin typeface="+mj-lt"/>
              </a:rPr>
              <a:t>Cutaneous </a:t>
            </a:r>
            <a:r>
              <a:rPr lang="en-US" sz="2800" b="1" dirty="0">
                <a:latin typeface="+mj-lt"/>
              </a:rPr>
              <a:t>and </a:t>
            </a:r>
            <a:r>
              <a:rPr lang="en-US" sz="2800" b="1" dirty="0" err="1">
                <a:latin typeface="+mj-lt"/>
              </a:rPr>
              <a:t>nociceptive</a:t>
            </a:r>
            <a:r>
              <a:rPr lang="en-US" sz="2800" b="1" dirty="0">
                <a:latin typeface="+mj-lt"/>
              </a:rPr>
              <a:t> receptors (II, III, and IV)</a:t>
            </a:r>
          </a:p>
          <a:p>
            <a:r>
              <a:rPr lang="en-US" sz="2800" b="1" dirty="0" smtClean="0">
                <a:latin typeface="+mj-lt"/>
              </a:rPr>
              <a:t>+ </a:t>
            </a:r>
            <a:r>
              <a:rPr lang="en-US" sz="2800" b="1" dirty="0">
                <a:latin typeface="+mj-lt"/>
              </a:rPr>
              <a:t>alpha motor neurons</a:t>
            </a:r>
          </a:p>
          <a:p>
            <a:endParaRPr lang="en-US" sz="2800" b="1" dirty="0">
              <a:latin typeface="+mj-lt"/>
            </a:endParaRPr>
          </a:p>
          <a:p>
            <a:r>
              <a:rPr lang="en-US" sz="2800" b="1" dirty="0">
                <a:latin typeface="+mj-lt"/>
              </a:rPr>
              <a:t>Reciprocal inhibition in the flexor reflex</a:t>
            </a:r>
          </a:p>
          <a:p>
            <a:endParaRPr lang="en-US" sz="2800" b="1" dirty="0">
              <a:latin typeface="+mj-lt"/>
            </a:endParaRPr>
          </a:p>
          <a:p>
            <a:r>
              <a:rPr lang="en-US" sz="2800" b="1" dirty="0">
                <a:latin typeface="+mj-lt"/>
              </a:rPr>
              <a:t>Crossed extension reflex</a:t>
            </a:r>
          </a:p>
          <a:p>
            <a:endParaRPr lang="en-US" sz="2800" b="1" dirty="0">
              <a:latin typeface="+mj-lt"/>
            </a:endParaRPr>
          </a:p>
          <a:p>
            <a:endParaRPr lang="en-US" sz="2800" b="1" dirty="0">
              <a:latin typeface="+mj-lt"/>
            </a:endParaRPr>
          </a:p>
          <a:p>
            <a:endParaRPr lang="en-US" b="1" dirty="0">
              <a:solidFill>
                <a:schemeClr val="bg1"/>
              </a:solidFill>
              <a:latin typeface="+mj-lt"/>
            </a:endParaRPr>
          </a:p>
          <a:p>
            <a:endParaRPr lang="en-US" b="1" dirty="0">
              <a:solidFill>
                <a:schemeClr val="bg1"/>
              </a:solidFill>
              <a:latin typeface="+mj-lt"/>
            </a:endParaRPr>
          </a:p>
          <a:p>
            <a:endParaRPr lang="en-US" b="1" dirty="0">
              <a:solidFill>
                <a:schemeClr val="bg1"/>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2"/>
          <p:cNvSpPr>
            <a:spLocks noChangeArrowheads="1"/>
          </p:cNvSpPr>
          <p:nvPr/>
        </p:nvSpPr>
        <p:spPr bwMode="auto">
          <a:xfrm>
            <a:off x="3096487" y="1172924"/>
            <a:ext cx="9875838" cy="338554"/>
          </a:xfrm>
          <a:prstGeom prst="rect">
            <a:avLst/>
          </a:prstGeom>
          <a:noFill/>
          <a:ln w="9525">
            <a:noFill/>
            <a:miter lim="800000"/>
            <a:headEnd/>
            <a:tailEnd/>
          </a:ln>
        </p:spPr>
        <p:txBody>
          <a:bodyPr>
            <a:spAutoFit/>
          </a:bodyPr>
          <a:lstStyle/>
          <a:p>
            <a:endParaRPr lang="en-US"/>
          </a:p>
        </p:txBody>
      </p:sp>
      <p:pic>
        <p:nvPicPr>
          <p:cNvPr id="38916" name="Picture 11"/>
          <p:cNvPicPr>
            <a:picLocks noChangeAspect="1" noChangeArrowheads="1"/>
          </p:cNvPicPr>
          <p:nvPr/>
        </p:nvPicPr>
        <p:blipFill>
          <a:blip r:embed="rId3" cstate="print"/>
          <a:srcRect/>
          <a:stretch>
            <a:fillRect/>
          </a:stretch>
        </p:blipFill>
        <p:spPr bwMode="auto">
          <a:xfrm>
            <a:off x="3766879" y="74471"/>
            <a:ext cx="5603166" cy="6627954"/>
          </a:xfrm>
          <a:prstGeom prst="rect">
            <a:avLst/>
          </a:prstGeom>
          <a:noFill/>
          <a:ln w="9525">
            <a:noFill/>
            <a:miter lim="800000"/>
            <a:headEnd/>
            <a:tailEnd/>
          </a:ln>
        </p:spPr>
      </p:pic>
      <p:sp>
        <p:nvSpPr>
          <p:cNvPr id="38917" name="Rectangle 13"/>
          <p:cNvSpPr>
            <a:spLocks noChangeArrowheads="1"/>
          </p:cNvSpPr>
          <p:nvPr/>
        </p:nvSpPr>
        <p:spPr bwMode="auto">
          <a:xfrm>
            <a:off x="4526426" y="2010728"/>
            <a:ext cx="987584" cy="446828"/>
          </a:xfrm>
          <a:prstGeom prst="rect">
            <a:avLst/>
          </a:prstGeom>
          <a:solidFill>
            <a:schemeClr val="tx1"/>
          </a:solidFill>
          <a:ln w="9525">
            <a:noFill/>
            <a:miter lim="800000"/>
            <a:headEnd/>
            <a:tailEnd/>
          </a:ln>
        </p:spPr>
        <p:txBody>
          <a:bodyPr wrap="none" anchor="ctr"/>
          <a:lstStyle/>
          <a:p>
            <a:endParaRPr lang="en-US"/>
          </a:p>
        </p:txBody>
      </p:sp>
      <p:sp>
        <p:nvSpPr>
          <p:cNvPr id="38914" name="Rectangle 3"/>
          <p:cNvSpPr>
            <a:spLocks noChangeArrowheads="1"/>
          </p:cNvSpPr>
          <p:nvPr/>
        </p:nvSpPr>
        <p:spPr bwMode="auto">
          <a:xfrm>
            <a:off x="82299" y="74472"/>
            <a:ext cx="4169820" cy="1200329"/>
          </a:xfrm>
          <a:prstGeom prst="rect">
            <a:avLst/>
          </a:prstGeom>
          <a:noFill/>
          <a:ln w="9525">
            <a:noFill/>
            <a:miter lim="800000"/>
            <a:headEnd/>
            <a:tailEnd/>
          </a:ln>
        </p:spPr>
        <p:txBody>
          <a:bodyPr wrap="square">
            <a:spAutoFit/>
          </a:bodyPr>
          <a:lstStyle/>
          <a:p>
            <a:r>
              <a:rPr lang="en-US" sz="3600" b="1" dirty="0">
                <a:solidFill>
                  <a:schemeClr val="tx2"/>
                </a:solidFill>
                <a:latin typeface="+mj-lt"/>
              </a:rPr>
              <a:t>Crossed </a:t>
            </a:r>
            <a:r>
              <a:rPr lang="en-US" sz="3600" b="1" dirty="0" smtClean="0">
                <a:solidFill>
                  <a:schemeClr val="tx2"/>
                </a:solidFill>
                <a:latin typeface="+mj-lt"/>
              </a:rPr>
              <a:t>extension reflex</a:t>
            </a:r>
            <a:endParaRPr lang="en-US" sz="3600" b="1" dirty="0">
              <a:solidFill>
                <a:schemeClr val="tx2"/>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46896" y="968129"/>
            <a:ext cx="8520281" cy="2739211"/>
          </a:xfrm>
          <a:prstGeom prst="rect">
            <a:avLst/>
          </a:prstGeom>
          <a:noFill/>
          <a:ln w="9525">
            <a:noFill/>
            <a:miter lim="800000"/>
            <a:headEnd/>
            <a:tailEnd/>
          </a:ln>
        </p:spPr>
        <p:txBody>
          <a:bodyPr wrap="none">
            <a:spAutoFit/>
          </a:bodyPr>
          <a:lstStyle/>
          <a:p>
            <a:r>
              <a:rPr lang="en-US" sz="3600" b="1" dirty="0">
                <a:solidFill>
                  <a:srgbClr val="FFFF00"/>
                </a:solidFill>
                <a:latin typeface="Helvetica (PCL6)" pitchFamily="34" charset="0"/>
              </a:rPr>
              <a:t>Recurrent inhibition of motor neurons</a:t>
            </a:r>
            <a:endParaRPr lang="en-US" b="1" dirty="0">
              <a:solidFill>
                <a:schemeClr val="bg1"/>
              </a:solidFill>
              <a:latin typeface="Helvetica (PCL6)" pitchFamily="34" charset="0"/>
            </a:endParaRPr>
          </a:p>
          <a:p>
            <a:endParaRPr lang="en-US" b="1" dirty="0">
              <a:solidFill>
                <a:schemeClr val="bg1"/>
              </a:solidFill>
              <a:latin typeface="Helvetica (PCL6)" pitchFamily="34" charset="0"/>
            </a:endParaRPr>
          </a:p>
          <a:p>
            <a:r>
              <a:rPr lang="en-US" sz="4000" b="1" dirty="0" err="1">
                <a:latin typeface="Helvetica (PCL6)" pitchFamily="34" charset="0"/>
              </a:rPr>
              <a:t>Renshaw</a:t>
            </a:r>
            <a:r>
              <a:rPr lang="en-US" sz="4000" b="1" dirty="0">
                <a:latin typeface="Helvetica (PCL6)" pitchFamily="34" charset="0"/>
              </a:rPr>
              <a:t> Cell</a:t>
            </a:r>
          </a:p>
          <a:p>
            <a:endParaRPr lang="en-US" b="1" dirty="0">
              <a:solidFill>
                <a:schemeClr val="bg1"/>
              </a:solidFill>
              <a:latin typeface="Helvetica (PCL6)" pitchFamily="34" charset="0"/>
            </a:endParaRPr>
          </a:p>
          <a:p>
            <a:endParaRPr lang="en-US" b="1" dirty="0">
              <a:solidFill>
                <a:schemeClr val="bg1"/>
              </a:solidFill>
              <a:latin typeface="Helvetica (PCL6)" pitchFamily="34" charset="0"/>
            </a:endParaRPr>
          </a:p>
          <a:p>
            <a:endParaRPr lang="en-US" b="1" dirty="0">
              <a:solidFill>
                <a:schemeClr val="bg1"/>
              </a:solidFill>
              <a:latin typeface="Helvetica (PCL6)" pitchFamily="34" charset="0"/>
            </a:endParaRPr>
          </a:p>
          <a:p>
            <a:endParaRPr lang="en-US" b="1" dirty="0">
              <a:solidFill>
                <a:schemeClr val="bg1"/>
              </a:solidFill>
              <a:latin typeface="Helvetica (PCL6)" pitchFamily="34" charset="0"/>
            </a:endParaRPr>
          </a:p>
          <a:p>
            <a:endParaRPr lang="en-US" b="1" dirty="0">
              <a:solidFill>
                <a:schemeClr val="bg1"/>
              </a:solidFill>
              <a:latin typeface="Helvetica (PCL6)"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053"/>
          <p:cNvSpPr txBox="1">
            <a:spLocks noChangeArrowheads="1"/>
          </p:cNvSpPr>
          <p:nvPr/>
        </p:nvSpPr>
        <p:spPr bwMode="auto">
          <a:xfrm>
            <a:off x="551915" y="148944"/>
            <a:ext cx="8547404" cy="954107"/>
          </a:xfrm>
          <a:prstGeom prst="rect">
            <a:avLst/>
          </a:prstGeom>
          <a:noFill/>
          <a:ln w="9525">
            <a:noFill/>
            <a:miter lim="800000"/>
            <a:headEnd/>
            <a:tailEnd/>
          </a:ln>
        </p:spPr>
        <p:txBody>
          <a:bodyPr wrap="none">
            <a:spAutoFit/>
          </a:bodyPr>
          <a:lstStyle/>
          <a:p>
            <a:pPr algn="ctr"/>
            <a:r>
              <a:rPr lang="en-US" sz="2800" b="1"/>
              <a:t>Hierarchical Organization and Functional Segregation</a:t>
            </a:r>
          </a:p>
          <a:p>
            <a:pPr algn="ctr"/>
            <a:r>
              <a:rPr lang="en-US" sz="2800" b="1"/>
              <a:t>of Central Motor Structures</a:t>
            </a:r>
          </a:p>
        </p:txBody>
      </p:sp>
      <p:sp>
        <p:nvSpPr>
          <p:cNvPr id="6149" name="Text Box 2056"/>
          <p:cNvSpPr txBox="1">
            <a:spLocks noChangeArrowheads="1"/>
          </p:cNvSpPr>
          <p:nvPr/>
        </p:nvSpPr>
        <p:spPr bwMode="auto">
          <a:xfrm>
            <a:off x="822988" y="1340486"/>
            <a:ext cx="4278158" cy="448070"/>
          </a:xfrm>
          <a:prstGeom prst="rect">
            <a:avLst/>
          </a:prstGeom>
          <a:noFill/>
          <a:ln w="38100">
            <a:solidFill>
              <a:schemeClr val="tx1"/>
            </a:solidFill>
            <a:miter lim="800000"/>
            <a:headEnd/>
            <a:tailEnd/>
          </a:ln>
        </p:spPr>
        <p:txBody>
          <a:bodyPr/>
          <a:lstStyle/>
          <a:p>
            <a:pPr algn="ctr"/>
            <a:r>
              <a:rPr lang="en-US" sz="1600">
                <a:latin typeface="Arial" charset="0"/>
              </a:rPr>
              <a:t>Level 4: Association Cortex</a:t>
            </a:r>
            <a:endParaRPr lang="en-US"/>
          </a:p>
        </p:txBody>
      </p:sp>
      <p:sp>
        <p:nvSpPr>
          <p:cNvPr id="6150" name="Text Box 2057"/>
          <p:cNvSpPr txBox="1">
            <a:spLocks noChangeArrowheads="1"/>
          </p:cNvSpPr>
          <p:nvPr/>
        </p:nvSpPr>
        <p:spPr bwMode="auto">
          <a:xfrm>
            <a:off x="1810572" y="3798042"/>
            <a:ext cx="2715170" cy="1228157"/>
          </a:xfrm>
          <a:prstGeom prst="rect">
            <a:avLst/>
          </a:prstGeom>
          <a:noFill/>
          <a:ln w="38100">
            <a:solidFill>
              <a:schemeClr val="tx1"/>
            </a:solidFill>
            <a:miter lim="800000"/>
            <a:headEnd/>
            <a:tailEnd/>
          </a:ln>
        </p:spPr>
        <p:txBody>
          <a:bodyPr/>
          <a:lstStyle/>
          <a:p>
            <a:pPr algn="ctr"/>
            <a:r>
              <a:rPr lang="en-US" sz="1600">
                <a:latin typeface="Arial" charset="0"/>
              </a:rPr>
              <a:t>Level 2: Brain Stem</a:t>
            </a:r>
          </a:p>
          <a:p>
            <a:pPr algn="ctr"/>
            <a:r>
              <a:rPr lang="en-US" sz="1600">
                <a:latin typeface="Arial" charset="0"/>
              </a:rPr>
              <a:t> </a:t>
            </a:r>
          </a:p>
          <a:p>
            <a:pPr algn="ctr"/>
            <a:r>
              <a:rPr lang="en-US" sz="1200">
                <a:latin typeface="Arial" charset="0"/>
              </a:rPr>
              <a:t>(Red Nucleus, Reticular Formation, Vestibular Nuclei, Tectum, Pontine Nuclei, Inferior Olive)</a:t>
            </a:r>
            <a:endParaRPr lang="en-US"/>
          </a:p>
        </p:txBody>
      </p:sp>
      <p:sp>
        <p:nvSpPr>
          <p:cNvPr id="6151" name="Text Box 2058"/>
          <p:cNvSpPr txBox="1">
            <a:spLocks noChangeArrowheads="1"/>
          </p:cNvSpPr>
          <p:nvPr/>
        </p:nvSpPr>
        <p:spPr bwMode="auto">
          <a:xfrm>
            <a:off x="1317465" y="5585355"/>
            <a:ext cx="3702754" cy="449311"/>
          </a:xfrm>
          <a:prstGeom prst="rect">
            <a:avLst/>
          </a:prstGeom>
          <a:noFill/>
          <a:ln w="38100">
            <a:solidFill>
              <a:schemeClr val="tx1"/>
            </a:solidFill>
            <a:miter lim="800000"/>
            <a:headEnd/>
            <a:tailEnd/>
          </a:ln>
        </p:spPr>
        <p:txBody>
          <a:bodyPr/>
          <a:lstStyle/>
          <a:p>
            <a:pPr algn="ctr"/>
            <a:r>
              <a:rPr lang="en-US" sz="1600">
                <a:latin typeface="Arial" charset="0"/>
              </a:rPr>
              <a:t>Level 1: Spinal Cord</a:t>
            </a:r>
            <a:endParaRPr lang="en-US"/>
          </a:p>
        </p:txBody>
      </p:sp>
      <p:sp>
        <p:nvSpPr>
          <p:cNvPr id="6152" name="Text Box 2059"/>
          <p:cNvSpPr txBox="1">
            <a:spLocks noChangeArrowheads="1"/>
          </p:cNvSpPr>
          <p:nvPr/>
        </p:nvSpPr>
        <p:spPr bwMode="auto">
          <a:xfrm>
            <a:off x="822988" y="2122436"/>
            <a:ext cx="3621141" cy="445587"/>
          </a:xfrm>
          <a:prstGeom prst="rect">
            <a:avLst/>
          </a:prstGeom>
          <a:noFill/>
          <a:ln w="38100">
            <a:solidFill>
              <a:schemeClr val="tx1"/>
            </a:solidFill>
            <a:miter lim="800000"/>
            <a:headEnd/>
            <a:tailEnd/>
          </a:ln>
        </p:spPr>
        <p:txBody>
          <a:bodyPr/>
          <a:lstStyle/>
          <a:p>
            <a:pPr algn="ctr"/>
            <a:r>
              <a:rPr lang="en-US" sz="1600">
                <a:latin typeface="Arial" charset="0"/>
              </a:rPr>
              <a:t>Level 3: Motor Cortex</a:t>
            </a:r>
            <a:endParaRPr lang="en-US"/>
          </a:p>
        </p:txBody>
      </p:sp>
      <p:sp>
        <p:nvSpPr>
          <p:cNvPr id="6153" name="Line 2060"/>
          <p:cNvSpPr>
            <a:spLocks noChangeShapeType="1"/>
          </p:cNvSpPr>
          <p:nvPr/>
        </p:nvSpPr>
        <p:spPr bwMode="auto">
          <a:xfrm>
            <a:off x="1645974" y="2568643"/>
            <a:ext cx="1372" cy="3017332"/>
          </a:xfrm>
          <a:prstGeom prst="line">
            <a:avLst/>
          </a:prstGeom>
          <a:noFill/>
          <a:ln w="9525">
            <a:solidFill>
              <a:schemeClr val="tx1"/>
            </a:solidFill>
            <a:round/>
            <a:headEnd/>
            <a:tailEnd type="triangle" w="med" len="med"/>
          </a:ln>
        </p:spPr>
        <p:txBody>
          <a:bodyPr/>
          <a:lstStyle/>
          <a:p>
            <a:endParaRPr lang="en-US"/>
          </a:p>
        </p:txBody>
      </p:sp>
      <p:sp>
        <p:nvSpPr>
          <p:cNvPr id="6154" name="Line 2061"/>
          <p:cNvSpPr>
            <a:spLocks noChangeShapeType="1"/>
          </p:cNvSpPr>
          <p:nvPr/>
        </p:nvSpPr>
        <p:spPr bwMode="auto">
          <a:xfrm flipH="1">
            <a:off x="2962067" y="2568643"/>
            <a:ext cx="1372" cy="1228778"/>
          </a:xfrm>
          <a:prstGeom prst="line">
            <a:avLst/>
          </a:prstGeom>
          <a:noFill/>
          <a:ln w="9525">
            <a:solidFill>
              <a:schemeClr val="tx1"/>
            </a:solidFill>
            <a:round/>
            <a:headEnd/>
            <a:tailEnd type="triangle" w="med" len="med"/>
          </a:ln>
        </p:spPr>
        <p:txBody>
          <a:bodyPr/>
          <a:lstStyle/>
          <a:p>
            <a:endParaRPr lang="en-US"/>
          </a:p>
        </p:txBody>
      </p:sp>
      <p:sp>
        <p:nvSpPr>
          <p:cNvPr id="6155" name="Line 2062"/>
          <p:cNvSpPr>
            <a:spLocks noChangeShapeType="1"/>
          </p:cNvSpPr>
          <p:nvPr/>
        </p:nvSpPr>
        <p:spPr bwMode="auto">
          <a:xfrm flipH="1" flipV="1">
            <a:off x="2962067" y="5026199"/>
            <a:ext cx="1372" cy="559156"/>
          </a:xfrm>
          <a:prstGeom prst="line">
            <a:avLst/>
          </a:prstGeom>
          <a:noFill/>
          <a:ln w="9525">
            <a:solidFill>
              <a:schemeClr val="tx1"/>
            </a:solidFill>
            <a:round/>
            <a:headEnd/>
            <a:tailEnd type="triangle" w="med" len="med"/>
          </a:ln>
        </p:spPr>
        <p:txBody>
          <a:bodyPr/>
          <a:lstStyle/>
          <a:p>
            <a:endParaRPr lang="en-US"/>
          </a:p>
        </p:txBody>
      </p:sp>
      <p:sp>
        <p:nvSpPr>
          <p:cNvPr id="6156" name="Line 2063"/>
          <p:cNvSpPr>
            <a:spLocks noChangeShapeType="1"/>
          </p:cNvSpPr>
          <p:nvPr/>
        </p:nvSpPr>
        <p:spPr bwMode="auto">
          <a:xfrm>
            <a:off x="3456545" y="5026199"/>
            <a:ext cx="1372" cy="559156"/>
          </a:xfrm>
          <a:prstGeom prst="line">
            <a:avLst/>
          </a:prstGeom>
          <a:noFill/>
          <a:ln w="9525">
            <a:solidFill>
              <a:schemeClr val="tx1"/>
            </a:solidFill>
            <a:round/>
            <a:headEnd/>
            <a:tailEnd type="triangle" w="med" len="med"/>
          </a:ln>
        </p:spPr>
        <p:txBody>
          <a:bodyPr/>
          <a:lstStyle/>
          <a:p>
            <a:endParaRPr lang="en-US"/>
          </a:p>
        </p:txBody>
      </p:sp>
      <p:sp>
        <p:nvSpPr>
          <p:cNvPr id="6157" name="Line 2064"/>
          <p:cNvSpPr>
            <a:spLocks noChangeShapeType="1"/>
          </p:cNvSpPr>
          <p:nvPr/>
        </p:nvSpPr>
        <p:spPr bwMode="auto">
          <a:xfrm>
            <a:off x="4114934" y="3574628"/>
            <a:ext cx="1234480" cy="1241"/>
          </a:xfrm>
          <a:prstGeom prst="line">
            <a:avLst/>
          </a:prstGeom>
          <a:noFill/>
          <a:ln w="9525">
            <a:solidFill>
              <a:schemeClr val="tx1"/>
            </a:solidFill>
            <a:round/>
            <a:headEnd/>
            <a:tailEnd/>
          </a:ln>
        </p:spPr>
        <p:txBody>
          <a:bodyPr/>
          <a:lstStyle/>
          <a:p>
            <a:endParaRPr lang="en-US"/>
          </a:p>
        </p:txBody>
      </p:sp>
      <p:sp>
        <p:nvSpPr>
          <p:cNvPr id="6158" name="Line 2065"/>
          <p:cNvSpPr>
            <a:spLocks noChangeShapeType="1"/>
          </p:cNvSpPr>
          <p:nvPr/>
        </p:nvSpPr>
        <p:spPr bwMode="auto">
          <a:xfrm flipH="1" flipV="1">
            <a:off x="4114934" y="2568643"/>
            <a:ext cx="1372" cy="1005984"/>
          </a:xfrm>
          <a:prstGeom prst="line">
            <a:avLst/>
          </a:prstGeom>
          <a:noFill/>
          <a:ln w="9525">
            <a:solidFill>
              <a:schemeClr val="tx1"/>
            </a:solidFill>
            <a:round/>
            <a:headEnd/>
            <a:tailEnd type="triangle" w="med" len="med"/>
          </a:ln>
        </p:spPr>
        <p:txBody>
          <a:bodyPr/>
          <a:lstStyle/>
          <a:p>
            <a:endParaRPr lang="en-US"/>
          </a:p>
        </p:txBody>
      </p:sp>
      <p:sp>
        <p:nvSpPr>
          <p:cNvPr id="6159" name="Line 2066"/>
          <p:cNvSpPr>
            <a:spLocks noChangeShapeType="1"/>
          </p:cNvSpPr>
          <p:nvPr/>
        </p:nvSpPr>
        <p:spPr bwMode="auto">
          <a:xfrm>
            <a:off x="3950337" y="2568643"/>
            <a:ext cx="686" cy="1117691"/>
          </a:xfrm>
          <a:prstGeom prst="line">
            <a:avLst/>
          </a:prstGeom>
          <a:noFill/>
          <a:ln w="9525">
            <a:solidFill>
              <a:schemeClr val="tx1"/>
            </a:solidFill>
            <a:round/>
            <a:headEnd/>
            <a:tailEnd/>
          </a:ln>
        </p:spPr>
        <p:txBody>
          <a:bodyPr/>
          <a:lstStyle/>
          <a:p>
            <a:endParaRPr lang="en-US"/>
          </a:p>
        </p:txBody>
      </p:sp>
      <p:sp>
        <p:nvSpPr>
          <p:cNvPr id="6160" name="Line 2067"/>
          <p:cNvSpPr>
            <a:spLocks noChangeShapeType="1"/>
          </p:cNvSpPr>
          <p:nvPr/>
        </p:nvSpPr>
        <p:spPr bwMode="auto">
          <a:xfrm flipV="1">
            <a:off x="2963439" y="1787314"/>
            <a:ext cx="686" cy="335121"/>
          </a:xfrm>
          <a:prstGeom prst="line">
            <a:avLst/>
          </a:prstGeom>
          <a:noFill/>
          <a:ln w="9525">
            <a:solidFill>
              <a:schemeClr val="tx1"/>
            </a:solidFill>
            <a:round/>
            <a:headEnd/>
            <a:tailEnd type="triangle" w="med" len="med"/>
          </a:ln>
        </p:spPr>
        <p:txBody>
          <a:bodyPr/>
          <a:lstStyle/>
          <a:p>
            <a:endParaRPr lang="en-US"/>
          </a:p>
        </p:txBody>
      </p:sp>
      <p:sp>
        <p:nvSpPr>
          <p:cNvPr id="6161" name="Line 2068"/>
          <p:cNvSpPr>
            <a:spLocks noChangeShapeType="1"/>
          </p:cNvSpPr>
          <p:nvPr/>
        </p:nvSpPr>
        <p:spPr bwMode="auto">
          <a:xfrm>
            <a:off x="3456545" y="1787314"/>
            <a:ext cx="686" cy="335121"/>
          </a:xfrm>
          <a:prstGeom prst="line">
            <a:avLst/>
          </a:prstGeom>
          <a:noFill/>
          <a:ln w="9525">
            <a:solidFill>
              <a:schemeClr val="tx1"/>
            </a:solidFill>
            <a:round/>
            <a:headEnd/>
            <a:tailEnd type="triangle" w="med" len="med"/>
          </a:ln>
        </p:spPr>
        <p:txBody>
          <a:bodyPr/>
          <a:lstStyle/>
          <a:p>
            <a:endParaRPr lang="en-US"/>
          </a:p>
        </p:txBody>
      </p:sp>
      <p:sp>
        <p:nvSpPr>
          <p:cNvPr id="6162" name="Line 2069"/>
          <p:cNvSpPr>
            <a:spLocks noChangeShapeType="1"/>
          </p:cNvSpPr>
          <p:nvPr/>
        </p:nvSpPr>
        <p:spPr bwMode="auto">
          <a:xfrm flipV="1">
            <a:off x="5267115" y="2792678"/>
            <a:ext cx="1069882" cy="621"/>
          </a:xfrm>
          <a:prstGeom prst="line">
            <a:avLst/>
          </a:prstGeom>
          <a:noFill/>
          <a:ln w="9525">
            <a:solidFill>
              <a:schemeClr val="tx1"/>
            </a:solidFill>
            <a:round/>
            <a:headEnd/>
            <a:tailEnd/>
          </a:ln>
        </p:spPr>
        <p:txBody>
          <a:bodyPr/>
          <a:lstStyle/>
          <a:p>
            <a:endParaRPr lang="en-US"/>
          </a:p>
        </p:txBody>
      </p:sp>
      <p:sp>
        <p:nvSpPr>
          <p:cNvPr id="6163" name="Freeform 2070"/>
          <p:cNvSpPr>
            <a:spLocks/>
          </p:cNvSpPr>
          <p:nvPr/>
        </p:nvSpPr>
        <p:spPr bwMode="auto">
          <a:xfrm>
            <a:off x="4691024" y="2680971"/>
            <a:ext cx="576091" cy="111707"/>
          </a:xfrm>
          <a:custGeom>
            <a:avLst/>
            <a:gdLst>
              <a:gd name="T0" fmla="*/ 0 w 480"/>
              <a:gd name="T1" fmla="*/ 180 h 180"/>
              <a:gd name="T2" fmla="*/ 420 w 480"/>
              <a:gd name="T3" fmla="*/ 0 h 180"/>
              <a:gd name="T4" fmla="*/ 840 w 480"/>
              <a:gd name="T5" fmla="*/ 180 h 180"/>
              <a:gd name="T6" fmla="*/ 0 60000 65536"/>
              <a:gd name="T7" fmla="*/ 0 60000 65536"/>
              <a:gd name="T8" fmla="*/ 0 60000 65536"/>
              <a:gd name="T9" fmla="*/ 0 w 480"/>
              <a:gd name="T10" fmla="*/ 0 h 180"/>
              <a:gd name="T11" fmla="*/ 480 w 480"/>
              <a:gd name="T12" fmla="*/ 180 h 180"/>
            </a:gdLst>
            <a:ahLst/>
            <a:cxnLst>
              <a:cxn ang="T6">
                <a:pos x="T0" y="T1"/>
              </a:cxn>
              <a:cxn ang="T7">
                <a:pos x="T2" y="T3"/>
              </a:cxn>
              <a:cxn ang="T8">
                <a:pos x="T4" y="T5"/>
              </a:cxn>
            </a:cxnLst>
            <a:rect l="T9" t="T10" r="T11" b="T12"/>
            <a:pathLst>
              <a:path w="480" h="180">
                <a:moveTo>
                  <a:pt x="0" y="180"/>
                </a:moveTo>
                <a:cubicBezTo>
                  <a:pt x="80" y="90"/>
                  <a:pt x="160" y="0"/>
                  <a:pt x="240" y="0"/>
                </a:cubicBezTo>
                <a:cubicBezTo>
                  <a:pt x="320" y="0"/>
                  <a:pt x="440" y="150"/>
                  <a:pt x="480" y="180"/>
                </a:cubicBezTo>
              </a:path>
            </a:pathLst>
          </a:custGeom>
          <a:noFill/>
          <a:ln w="9525">
            <a:solidFill>
              <a:schemeClr val="tx1"/>
            </a:solidFill>
            <a:round/>
            <a:headEnd/>
            <a:tailEnd/>
          </a:ln>
        </p:spPr>
        <p:txBody>
          <a:bodyPr/>
          <a:lstStyle/>
          <a:p>
            <a:endParaRPr lang="en-US"/>
          </a:p>
        </p:txBody>
      </p:sp>
      <p:sp>
        <p:nvSpPr>
          <p:cNvPr id="6164" name="Line 2071"/>
          <p:cNvSpPr>
            <a:spLocks noChangeShapeType="1"/>
          </p:cNvSpPr>
          <p:nvPr/>
        </p:nvSpPr>
        <p:spPr bwMode="auto">
          <a:xfrm>
            <a:off x="3539529" y="2792678"/>
            <a:ext cx="245524" cy="621"/>
          </a:xfrm>
          <a:prstGeom prst="line">
            <a:avLst/>
          </a:prstGeom>
          <a:noFill/>
          <a:ln w="9525">
            <a:solidFill>
              <a:schemeClr val="tx1"/>
            </a:solidFill>
            <a:round/>
            <a:headEnd/>
            <a:tailEnd/>
          </a:ln>
        </p:spPr>
        <p:txBody>
          <a:bodyPr/>
          <a:lstStyle/>
          <a:p>
            <a:endParaRPr lang="en-US"/>
          </a:p>
        </p:txBody>
      </p:sp>
      <p:sp>
        <p:nvSpPr>
          <p:cNvPr id="6165" name="Line 2072"/>
          <p:cNvSpPr>
            <a:spLocks noChangeShapeType="1"/>
          </p:cNvSpPr>
          <p:nvPr/>
        </p:nvSpPr>
        <p:spPr bwMode="auto">
          <a:xfrm flipH="1">
            <a:off x="3539529" y="2792678"/>
            <a:ext cx="686" cy="1004743"/>
          </a:xfrm>
          <a:prstGeom prst="line">
            <a:avLst/>
          </a:prstGeom>
          <a:noFill/>
          <a:ln w="9525">
            <a:solidFill>
              <a:schemeClr val="tx1"/>
            </a:solidFill>
            <a:round/>
            <a:headEnd/>
            <a:tailEnd type="triangle" w="med" len="med"/>
          </a:ln>
        </p:spPr>
        <p:txBody>
          <a:bodyPr/>
          <a:lstStyle/>
          <a:p>
            <a:endParaRPr lang="en-US"/>
          </a:p>
        </p:txBody>
      </p:sp>
      <p:sp>
        <p:nvSpPr>
          <p:cNvPr id="6166" name="Freeform 2073"/>
          <p:cNvSpPr>
            <a:spLocks/>
          </p:cNvSpPr>
          <p:nvPr/>
        </p:nvSpPr>
        <p:spPr bwMode="auto">
          <a:xfrm>
            <a:off x="5020219" y="2234143"/>
            <a:ext cx="82984" cy="223414"/>
          </a:xfrm>
          <a:custGeom>
            <a:avLst/>
            <a:gdLst>
              <a:gd name="T0" fmla="*/ 0 w 240"/>
              <a:gd name="T1" fmla="*/ 0 h 360"/>
              <a:gd name="T2" fmla="*/ 121 w 240"/>
              <a:gd name="T3" fmla="*/ 180 h 360"/>
              <a:gd name="T4" fmla="*/ 0 w 240"/>
              <a:gd name="T5" fmla="*/ 36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67" name="Text Box 2074"/>
          <p:cNvSpPr txBox="1">
            <a:spLocks noChangeArrowheads="1"/>
          </p:cNvSpPr>
          <p:nvPr/>
        </p:nvSpPr>
        <p:spPr bwMode="auto">
          <a:xfrm>
            <a:off x="6336997" y="1563900"/>
            <a:ext cx="2798154" cy="1341106"/>
          </a:xfrm>
          <a:prstGeom prst="rect">
            <a:avLst/>
          </a:prstGeom>
          <a:noFill/>
          <a:ln w="38100">
            <a:solidFill>
              <a:schemeClr val="tx1"/>
            </a:solidFill>
            <a:miter lim="800000"/>
            <a:headEnd/>
            <a:tailEnd/>
          </a:ln>
        </p:spPr>
        <p:txBody>
          <a:bodyPr/>
          <a:lstStyle/>
          <a:p>
            <a:pPr algn="ctr"/>
            <a:r>
              <a:rPr lang="en-US" sz="1600" dirty="0">
                <a:latin typeface="Arial" charset="0"/>
              </a:rPr>
              <a:t>Side Loop 1:</a:t>
            </a:r>
          </a:p>
          <a:p>
            <a:pPr algn="ctr"/>
            <a:r>
              <a:rPr lang="en-US" sz="1600" dirty="0">
                <a:latin typeface="Arial" charset="0"/>
              </a:rPr>
              <a:t>Basal Ganglia</a:t>
            </a:r>
          </a:p>
          <a:p>
            <a:pPr algn="ctr"/>
            <a:endParaRPr lang="en-US" sz="1600" dirty="0">
              <a:latin typeface="Arial" charset="0"/>
            </a:endParaRPr>
          </a:p>
          <a:p>
            <a:pPr algn="ctr"/>
            <a:r>
              <a:rPr lang="en-US" sz="1200" dirty="0">
                <a:latin typeface="Arial" charset="0"/>
              </a:rPr>
              <a:t>(Caudate Nucleus, </a:t>
            </a:r>
            <a:r>
              <a:rPr lang="en-US" sz="1200" dirty="0" err="1">
                <a:latin typeface="Arial" charset="0"/>
              </a:rPr>
              <a:t>Putamen</a:t>
            </a:r>
            <a:r>
              <a:rPr lang="en-US" sz="1200" dirty="0">
                <a:latin typeface="Arial" charset="0"/>
              </a:rPr>
              <a:t>, </a:t>
            </a:r>
            <a:r>
              <a:rPr lang="en-US" sz="1200" dirty="0" err="1">
                <a:latin typeface="Arial" charset="0"/>
              </a:rPr>
              <a:t>Globus</a:t>
            </a:r>
            <a:r>
              <a:rPr lang="en-US" sz="1200" dirty="0">
                <a:latin typeface="Arial" charset="0"/>
              </a:rPr>
              <a:t> </a:t>
            </a:r>
            <a:r>
              <a:rPr lang="en-US" sz="1200" dirty="0" err="1">
                <a:latin typeface="Arial" charset="0"/>
              </a:rPr>
              <a:t>Pallidus</a:t>
            </a:r>
            <a:r>
              <a:rPr lang="en-US" sz="1200" dirty="0">
                <a:latin typeface="Arial" charset="0"/>
              </a:rPr>
              <a:t>, </a:t>
            </a:r>
            <a:r>
              <a:rPr lang="en-US" sz="1200" dirty="0" err="1">
                <a:latin typeface="Arial" charset="0"/>
              </a:rPr>
              <a:t>Substantia</a:t>
            </a:r>
            <a:r>
              <a:rPr lang="en-US" sz="1200" dirty="0">
                <a:latin typeface="Arial" charset="0"/>
              </a:rPr>
              <a:t> </a:t>
            </a:r>
            <a:r>
              <a:rPr lang="en-US" sz="1200" dirty="0" err="1">
                <a:latin typeface="Arial" charset="0"/>
              </a:rPr>
              <a:t>Nigra</a:t>
            </a:r>
            <a:r>
              <a:rPr lang="en-US" sz="1200" dirty="0">
                <a:latin typeface="Arial" charset="0"/>
              </a:rPr>
              <a:t>, </a:t>
            </a:r>
            <a:r>
              <a:rPr lang="en-US" sz="1200" dirty="0" err="1">
                <a:latin typeface="Arial" charset="0"/>
              </a:rPr>
              <a:t>Subthalamic</a:t>
            </a:r>
            <a:r>
              <a:rPr lang="en-US" sz="1200" dirty="0">
                <a:latin typeface="Arial" charset="0"/>
              </a:rPr>
              <a:t> Nucleus)</a:t>
            </a:r>
            <a:endParaRPr lang="en-US" dirty="0"/>
          </a:p>
        </p:txBody>
      </p:sp>
      <p:sp>
        <p:nvSpPr>
          <p:cNvPr id="6168" name="Text Box 2075"/>
          <p:cNvSpPr txBox="1">
            <a:spLocks noChangeArrowheads="1"/>
          </p:cNvSpPr>
          <p:nvPr/>
        </p:nvSpPr>
        <p:spPr bwMode="auto">
          <a:xfrm>
            <a:off x="5349414" y="3127799"/>
            <a:ext cx="1728272" cy="1004743"/>
          </a:xfrm>
          <a:prstGeom prst="rect">
            <a:avLst/>
          </a:prstGeom>
          <a:noFill/>
          <a:ln w="38100">
            <a:solidFill>
              <a:schemeClr val="tx1"/>
            </a:solidFill>
            <a:miter lim="800000"/>
            <a:headEnd/>
            <a:tailEnd/>
          </a:ln>
        </p:spPr>
        <p:txBody>
          <a:bodyPr/>
          <a:lstStyle/>
          <a:p>
            <a:pPr algn="ctr"/>
            <a:endParaRPr lang="en-US" sz="1600">
              <a:latin typeface="Arial" charset="0"/>
            </a:endParaRPr>
          </a:p>
          <a:p>
            <a:pPr algn="ctr"/>
            <a:r>
              <a:rPr lang="en-US" sz="1600">
                <a:latin typeface="Arial" charset="0"/>
              </a:rPr>
              <a:t>Thalamus</a:t>
            </a:r>
          </a:p>
          <a:p>
            <a:pPr algn="ctr"/>
            <a:endParaRPr lang="en-US" sz="1600">
              <a:latin typeface="Arial" charset="0"/>
            </a:endParaRPr>
          </a:p>
          <a:p>
            <a:pPr algn="ctr"/>
            <a:r>
              <a:rPr lang="en-US" sz="1200">
                <a:latin typeface="Arial" charset="0"/>
              </a:rPr>
              <a:t>(VA,VL,CM)</a:t>
            </a:r>
            <a:endParaRPr lang="en-US"/>
          </a:p>
        </p:txBody>
      </p:sp>
      <p:sp>
        <p:nvSpPr>
          <p:cNvPr id="6169" name="Text Box 2076"/>
          <p:cNvSpPr txBox="1">
            <a:spLocks noChangeArrowheads="1"/>
          </p:cNvSpPr>
          <p:nvPr/>
        </p:nvSpPr>
        <p:spPr bwMode="auto">
          <a:xfrm>
            <a:off x="6666192" y="4356577"/>
            <a:ext cx="2385975" cy="669622"/>
          </a:xfrm>
          <a:prstGeom prst="rect">
            <a:avLst/>
          </a:prstGeom>
          <a:noFill/>
          <a:ln w="38100">
            <a:solidFill>
              <a:schemeClr val="tx1"/>
            </a:solidFill>
            <a:miter lim="800000"/>
            <a:headEnd/>
            <a:tailEnd/>
          </a:ln>
        </p:spPr>
        <p:txBody>
          <a:bodyPr/>
          <a:lstStyle/>
          <a:p>
            <a:pPr algn="ctr"/>
            <a:r>
              <a:rPr lang="en-US" sz="1600">
                <a:latin typeface="Arial" charset="0"/>
              </a:rPr>
              <a:t>Side Loop 2: Cerebellum</a:t>
            </a:r>
            <a:endParaRPr lang="en-US"/>
          </a:p>
        </p:txBody>
      </p:sp>
      <p:sp>
        <p:nvSpPr>
          <p:cNvPr id="6170" name="Line 2077"/>
          <p:cNvSpPr>
            <a:spLocks noChangeShapeType="1"/>
          </p:cNvSpPr>
          <p:nvPr/>
        </p:nvSpPr>
        <p:spPr bwMode="auto">
          <a:xfrm>
            <a:off x="5102518" y="1674987"/>
            <a:ext cx="1234480" cy="621"/>
          </a:xfrm>
          <a:prstGeom prst="line">
            <a:avLst/>
          </a:prstGeom>
          <a:noFill/>
          <a:ln w="9525">
            <a:solidFill>
              <a:schemeClr val="tx1"/>
            </a:solidFill>
            <a:round/>
            <a:headEnd/>
            <a:tailEnd type="triangle" w="med" len="med"/>
          </a:ln>
        </p:spPr>
        <p:txBody>
          <a:bodyPr/>
          <a:lstStyle/>
          <a:p>
            <a:endParaRPr lang="en-US"/>
          </a:p>
        </p:txBody>
      </p:sp>
      <p:sp>
        <p:nvSpPr>
          <p:cNvPr id="6171" name="Line 2078"/>
          <p:cNvSpPr>
            <a:spLocks noChangeShapeType="1"/>
          </p:cNvSpPr>
          <p:nvPr/>
        </p:nvSpPr>
        <p:spPr bwMode="auto">
          <a:xfrm>
            <a:off x="4444128" y="2345850"/>
            <a:ext cx="1892869" cy="621"/>
          </a:xfrm>
          <a:prstGeom prst="line">
            <a:avLst/>
          </a:prstGeom>
          <a:noFill/>
          <a:ln w="9525">
            <a:solidFill>
              <a:schemeClr val="tx1"/>
            </a:solidFill>
            <a:round/>
            <a:headEnd/>
            <a:tailEnd type="triangle" w="med" len="med"/>
          </a:ln>
        </p:spPr>
        <p:txBody>
          <a:bodyPr/>
          <a:lstStyle/>
          <a:p>
            <a:endParaRPr lang="en-US"/>
          </a:p>
        </p:txBody>
      </p:sp>
      <p:sp>
        <p:nvSpPr>
          <p:cNvPr id="6172" name="Freeform 2079"/>
          <p:cNvSpPr>
            <a:spLocks/>
          </p:cNvSpPr>
          <p:nvPr/>
        </p:nvSpPr>
        <p:spPr bwMode="auto">
          <a:xfrm>
            <a:off x="4855622" y="2234143"/>
            <a:ext cx="80241" cy="223414"/>
          </a:xfrm>
          <a:custGeom>
            <a:avLst/>
            <a:gdLst>
              <a:gd name="T0" fmla="*/ 0 w 240"/>
              <a:gd name="T1" fmla="*/ 0 h 360"/>
              <a:gd name="T2" fmla="*/ 117 w 240"/>
              <a:gd name="T3" fmla="*/ 180 h 360"/>
              <a:gd name="T4" fmla="*/ 0 w 240"/>
              <a:gd name="T5" fmla="*/ 36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73" name="Line 2080"/>
          <p:cNvSpPr>
            <a:spLocks noChangeShapeType="1"/>
          </p:cNvSpPr>
          <p:nvPr/>
        </p:nvSpPr>
        <p:spPr bwMode="auto">
          <a:xfrm>
            <a:off x="5020219" y="2457557"/>
            <a:ext cx="686" cy="782570"/>
          </a:xfrm>
          <a:prstGeom prst="line">
            <a:avLst/>
          </a:prstGeom>
          <a:noFill/>
          <a:ln w="9525">
            <a:solidFill>
              <a:schemeClr val="tx1"/>
            </a:solidFill>
            <a:round/>
            <a:headEnd/>
            <a:tailEnd/>
          </a:ln>
        </p:spPr>
        <p:txBody>
          <a:bodyPr/>
          <a:lstStyle/>
          <a:p>
            <a:endParaRPr lang="en-US"/>
          </a:p>
        </p:txBody>
      </p:sp>
      <p:sp>
        <p:nvSpPr>
          <p:cNvPr id="6174" name="Line 2081"/>
          <p:cNvSpPr>
            <a:spLocks noChangeShapeType="1"/>
          </p:cNvSpPr>
          <p:nvPr/>
        </p:nvSpPr>
        <p:spPr bwMode="auto">
          <a:xfrm>
            <a:off x="4855622" y="2457557"/>
            <a:ext cx="686" cy="893657"/>
          </a:xfrm>
          <a:prstGeom prst="line">
            <a:avLst/>
          </a:prstGeom>
          <a:noFill/>
          <a:ln w="9525">
            <a:solidFill>
              <a:schemeClr val="tx1"/>
            </a:solidFill>
            <a:round/>
            <a:headEnd/>
            <a:tailEnd/>
          </a:ln>
        </p:spPr>
        <p:txBody>
          <a:bodyPr/>
          <a:lstStyle/>
          <a:p>
            <a:endParaRPr lang="en-US"/>
          </a:p>
        </p:txBody>
      </p:sp>
      <p:sp>
        <p:nvSpPr>
          <p:cNvPr id="6175" name="Line 2082"/>
          <p:cNvSpPr>
            <a:spLocks noChangeShapeType="1"/>
          </p:cNvSpPr>
          <p:nvPr/>
        </p:nvSpPr>
        <p:spPr bwMode="auto">
          <a:xfrm>
            <a:off x="4855622" y="1787314"/>
            <a:ext cx="686" cy="447449"/>
          </a:xfrm>
          <a:prstGeom prst="line">
            <a:avLst/>
          </a:prstGeom>
          <a:noFill/>
          <a:ln w="9525">
            <a:solidFill>
              <a:schemeClr val="tx1"/>
            </a:solidFill>
            <a:round/>
            <a:headEnd/>
            <a:tailEnd/>
          </a:ln>
        </p:spPr>
        <p:txBody>
          <a:bodyPr/>
          <a:lstStyle/>
          <a:p>
            <a:endParaRPr lang="en-US"/>
          </a:p>
        </p:txBody>
      </p:sp>
      <p:sp>
        <p:nvSpPr>
          <p:cNvPr id="6176" name="Line 2083"/>
          <p:cNvSpPr>
            <a:spLocks noChangeShapeType="1"/>
          </p:cNvSpPr>
          <p:nvPr/>
        </p:nvSpPr>
        <p:spPr bwMode="auto">
          <a:xfrm flipV="1">
            <a:off x="5020219" y="1787314"/>
            <a:ext cx="686" cy="446828"/>
          </a:xfrm>
          <a:prstGeom prst="line">
            <a:avLst/>
          </a:prstGeom>
          <a:noFill/>
          <a:ln w="9525">
            <a:solidFill>
              <a:schemeClr val="tx1"/>
            </a:solidFill>
            <a:round/>
            <a:headEnd/>
            <a:tailEnd type="triangle" w="med" len="med"/>
          </a:ln>
        </p:spPr>
        <p:txBody>
          <a:bodyPr/>
          <a:lstStyle/>
          <a:p>
            <a:endParaRPr lang="en-US"/>
          </a:p>
        </p:txBody>
      </p:sp>
      <p:sp>
        <p:nvSpPr>
          <p:cNvPr id="6177" name="Line 2084"/>
          <p:cNvSpPr>
            <a:spLocks noChangeShapeType="1"/>
          </p:cNvSpPr>
          <p:nvPr/>
        </p:nvSpPr>
        <p:spPr bwMode="auto">
          <a:xfrm>
            <a:off x="4855622" y="3351214"/>
            <a:ext cx="493792" cy="621"/>
          </a:xfrm>
          <a:prstGeom prst="line">
            <a:avLst/>
          </a:prstGeom>
          <a:noFill/>
          <a:ln w="9525">
            <a:solidFill>
              <a:schemeClr val="tx1"/>
            </a:solidFill>
            <a:round/>
            <a:headEnd/>
            <a:tailEnd type="triangle" w="med" len="med"/>
          </a:ln>
        </p:spPr>
        <p:txBody>
          <a:bodyPr/>
          <a:lstStyle/>
          <a:p>
            <a:endParaRPr lang="en-US"/>
          </a:p>
        </p:txBody>
      </p:sp>
      <p:sp>
        <p:nvSpPr>
          <p:cNvPr id="6178" name="Line 2085"/>
          <p:cNvSpPr>
            <a:spLocks noChangeShapeType="1"/>
          </p:cNvSpPr>
          <p:nvPr/>
        </p:nvSpPr>
        <p:spPr bwMode="auto">
          <a:xfrm>
            <a:off x="5020219" y="3240127"/>
            <a:ext cx="329195" cy="621"/>
          </a:xfrm>
          <a:prstGeom prst="line">
            <a:avLst/>
          </a:prstGeom>
          <a:noFill/>
          <a:ln w="9525">
            <a:solidFill>
              <a:schemeClr val="tx1"/>
            </a:solidFill>
            <a:round/>
            <a:headEnd/>
            <a:tailEnd/>
          </a:ln>
        </p:spPr>
        <p:txBody>
          <a:bodyPr/>
          <a:lstStyle/>
          <a:p>
            <a:endParaRPr lang="en-US"/>
          </a:p>
        </p:txBody>
      </p:sp>
      <p:sp>
        <p:nvSpPr>
          <p:cNvPr id="6179" name="Line 2086"/>
          <p:cNvSpPr>
            <a:spLocks noChangeShapeType="1"/>
          </p:cNvSpPr>
          <p:nvPr/>
        </p:nvSpPr>
        <p:spPr bwMode="auto">
          <a:xfrm>
            <a:off x="3950337" y="3686335"/>
            <a:ext cx="1399077" cy="1241"/>
          </a:xfrm>
          <a:prstGeom prst="line">
            <a:avLst/>
          </a:prstGeom>
          <a:noFill/>
          <a:ln w="9525">
            <a:solidFill>
              <a:schemeClr val="tx1"/>
            </a:solidFill>
            <a:round/>
            <a:headEnd/>
            <a:tailEnd type="triangle" w="med" len="med"/>
          </a:ln>
        </p:spPr>
        <p:txBody>
          <a:bodyPr/>
          <a:lstStyle/>
          <a:p>
            <a:endParaRPr lang="en-US"/>
          </a:p>
        </p:txBody>
      </p:sp>
      <p:sp>
        <p:nvSpPr>
          <p:cNvPr id="6180" name="Line 2087"/>
          <p:cNvSpPr>
            <a:spLocks noChangeShapeType="1"/>
          </p:cNvSpPr>
          <p:nvPr/>
        </p:nvSpPr>
        <p:spPr bwMode="auto">
          <a:xfrm>
            <a:off x="7571477" y="2905006"/>
            <a:ext cx="686" cy="446208"/>
          </a:xfrm>
          <a:prstGeom prst="line">
            <a:avLst/>
          </a:prstGeom>
          <a:noFill/>
          <a:ln w="9525">
            <a:solidFill>
              <a:schemeClr val="tx1"/>
            </a:solidFill>
            <a:round/>
            <a:headEnd/>
            <a:tailEnd/>
          </a:ln>
        </p:spPr>
        <p:txBody>
          <a:bodyPr/>
          <a:lstStyle/>
          <a:p>
            <a:endParaRPr lang="en-US"/>
          </a:p>
        </p:txBody>
      </p:sp>
      <p:sp>
        <p:nvSpPr>
          <p:cNvPr id="6181" name="Line 2088"/>
          <p:cNvSpPr>
            <a:spLocks noChangeShapeType="1"/>
          </p:cNvSpPr>
          <p:nvPr/>
        </p:nvSpPr>
        <p:spPr bwMode="auto">
          <a:xfrm flipH="1">
            <a:off x="7077685" y="3351214"/>
            <a:ext cx="493792" cy="621"/>
          </a:xfrm>
          <a:prstGeom prst="line">
            <a:avLst/>
          </a:prstGeom>
          <a:noFill/>
          <a:ln w="9525">
            <a:solidFill>
              <a:schemeClr val="tx1"/>
            </a:solidFill>
            <a:round/>
            <a:headEnd/>
            <a:tailEnd type="triangle" w="med" len="med"/>
          </a:ln>
        </p:spPr>
        <p:txBody>
          <a:bodyPr/>
          <a:lstStyle/>
          <a:p>
            <a:endParaRPr lang="en-US"/>
          </a:p>
        </p:txBody>
      </p:sp>
      <p:sp>
        <p:nvSpPr>
          <p:cNvPr id="6182" name="Line 2089"/>
          <p:cNvSpPr>
            <a:spLocks noChangeShapeType="1"/>
          </p:cNvSpPr>
          <p:nvPr/>
        </p:nvSpPr>
        <p:spPr bwMode="auto">
          <a:xfrm>
            <a:off x="7077685" y="3462921"/>
            <a:ext cx="658389" cy="621"/>
          </a:xfrm>
          <a:prstGeom prst="line">
            <a:avLst/>
          </a:prstGeom>
          <a:noFill/>
          <a:ln w="9525">
            <a:solidFill>
              <a:schemeClr val="tx1"/>
            </a:solidFill>
            <a:round/>
            <a:headEnd/>
            <a:tailEnd/>
          </a:ln>
        </p:spPr>
        <p:txBody>
          <a:bodyPr/>
          <a:lstStyle/>
          <a:p>
            <a:endParaRPr lang="en-US"/>
          </a:p>
        </p:txBody>
      </p:sp>
      <p:sp>
        <p:nvSpPr>
          <p:cNvPr id="6183" name="Line 2090"/>
          <p:cNvSpPr>
            <a:spLocks noChangeShapeType="1"/>
          </p:cNvSpPr>
          <p:nvPr/>
        </p:nvSpPr>
        <p:spPr bwMode="auto">
          <a:xfrm flipV="1">
            <a:off x="7736075" y="2905006"/>
            <a:ext cx="1372" cy="557915"/>
          </a:xfrm>
          <a:prstGeom prst="line">
            <a:avLst/>
          </a:prstGeom>
          <a:noFill/>
          <a:ln w="9525">
            <a:solidFill>
              <a:schemeClr val="tx1"/>
            </a:solidFill>
            <a:round/>
            <a:headEnd/>
            <a:tailEnd type="triangle" w="med" len="med"/>
          </a:ln>
        </p:spPr>
        <p:txBody>
          <a:bodyPr/>
          <a:lstStyle/>
          <a:p>
            <a:endParaRPr lang="en-US"/>
          </a:p>
        </p:txBody>
      </p:sp>
      <p:sp>
        <p:nvSpPr>
          <p:cNvPr id="6184" name="Line 2091"/>
          <p:cNvSpPr>
            <a:spLocks noChangeShapeType="1"/>
          </p:cNvSpPr>
          <p:nvPr/>
        </p:nvSpPr>
        <p:spPr bwMode="auto">
          <a:xfrm flipV="1">
            <a:off x="7653090" y="3909749"/>
            <a:ext cx="1372" cy="446828"/>
          </a:xfrm>
          <a:prstGeom prst="line">
            <a:avLst/>
          </a:prstGeom>
          <a:noFill/>
          <a:ln w="9525">
            <a:solidFill>
              <a:schemeClr val="tx1"/>
            </a:solidFill>
            <a:round/>
            <a:headEnd/>
            <a:tailEnd/>
          </a:ln>
        </p:spPr>
        <p:txBody>
          <a:bodyPr/>
          <a:lstStyle/>
          <a:p>
            <a:endParaRPr lang="en-US"/>
          </a:p>
        </p:txBody>
      </p:sp>
      <p:sp>
        <p:nvSpPr>
          <p:cNvPr id="6185" name="Line 2092"/>
          <p:cNvSpPr>
            <a:spLocks noChangeShapeType="1"/>
          </p:cNvSpPr>
          <p:nvPr/>
        </p:nvSpPr>
        <p:spPr bwMode="auto">
          <a:xfrm flipH="1">
            <a:off x="7077685" y="3909749"/>
            <a:ext cx="575405" cy="1241"/>
          </a:xfrm>
          <a:prstGeom prst="line">
            <a:avLst/>
          </a:prstGeom>
          <a:noFill/>
          <a:ln w="9525">
            <a:solidFill>
              <a:schemeClr val="tx1"/>
            </a:solidFill>
            <a:round/>
            <a:headEnd/>
            <a:tailEnd type="triangle" w="med" len="med"/>
          </a:ln>
        </p:spPr>
        <p:txBody>
          <a:bodyPr/>
          <a:lstStyle/>
          <a:p>
            <a:endParaRPr lang="en-US"/>
          </a:p>
        </p:txBody>
      </p:sp>
      <p:sp>
        <p:nvSpPr>
          <p:cNvPr id="6186" name="Line 2093"/>
          <p:cNvSpPr>
            <a:spLocks noChangeShapeType="1"/>
          </p:cNvSpPr>
          <p:nvPr/>
        </p:nvSpPr>
        <p:spPr bwMode="auto">
          <a:xfrm>
            <a:off x="5020219" y="5808769"/>
            <a:ext cx="2633557" cy="621"/>
          </a:xfrm>
          <a:prstGeom prst="line">
            <a:avLst/>
          </a:prstGeom>
          <a:noFill/>
          <a:ln w="9525">
            <a:solidFill>
              <a:schemeClr val="tx1"/>
            </a:solidFill>
            <a:round/>
            <a:headEnd/>
            <a:tailEnd/>
          </a:ln>
        </p:spPr>
        <p:txBody>
          <a:bodyPr/>
          <a:lstStyle/>
          <a:p>
            <a:endParaRPr lang="en-US"/>
          </a:p>
        </p:txBody>
      </p:sp>
      <p:sp>
        <p:nvSpPr>
          <p:cNvPr id="6187" name="Line 2094"/>
          <p:cNvSpPr>
            <a:spLocks noChangeShapeType="1"/>
          </p:cNvSpPr>
          <p:nvPr/>
        </p:nvSpPr>
        <p:spPr bwMode="auto">
          <a:xfrm flipV="1">
            <a:off x="7653776" y="5026820"/>
            <a:ext cx="686" cy="782570"/>
          </a:xfrm>
          <a:prstGeom prst="line">
            <a:avLst/>
          </a:prstGeom>
          <a:noFill/>
          <a:ln w="9525">
            <a:solidFill>
              <a:schemeClr val="tx1"/>
            </a:solidFill>
            <a:round/>
            <a:headEnd/>
            <a:tailEnd type="triangle" w="med" len="med"/>
          </a:ln>
        </p:spPr>
        <p:txBody>
          <a:bodyPr/>
          <a:lstStyle/>
          <a:p>
            <a:endParaRPr lang="en-US"/>
          </a:p>
        </p:txBody>
      </p:sp>
      <p:sp>
        <p:nvSpPr>
          <p:cNvPr id="6188" name="Line 2095"/>
          <p:cNvSpPr>
            <a:spLocks noChangeShapeType="1"/>
          </p:cNvSpPr>
          <p:nvPr/>
        </p:nvSpPr>
        <p:spPr bwMode="auto">
          <a:xfrm flipH="1">
            <a:off x="4526427" y="4579991"/>
            <a:ext cx="2139765" cy="621"/>
          </a:xfrm>
          <a:prstGeom prst="line">
            <a:avLst/>
          </a:prstGeom>
          <a:noFill/>
          <a:ln w="9525">
            <a:solidFill>
              <a:schemeClr val="tx1"/>
            </a:solidFill>
            <a:round/>
            <a:headEnd/>
            <a:tailEnd type="triangle" w="med" len="med"/>
          </a:ln>
        </p:spPr>
        <p:txBody>
          <a:bodyPr/>
          <a:lstStyle/>
          <a:p>
            <a:endParaRPr lang="en-US"/>
          </a:p>
        </p:txBody>
      </p:sp>
      <p:sp>
        <p:nvSpPr>
          <p:cNvPr id="6189" name="Line 2096"/>
          <p:cNvSpPr>
            <a:spLocks noChangeShapeType="1"/>
          </p:cNvSpPr>
          <p:nvPr/>
        </p:nvSpPr>
        <p:spPr bwMode="auto">
          <a:xfrm>
            <a:off x="4526427" y="4803406"/>
            <a:ext cx="2139765" cy="621"/>
          </a:xfrm>
          <a:prstGeom prst="line">
            <a:avLst/>
          </a:prstGeom>
          <a:noFill/>
          <a:ln w="9525">
            <a:solidFill>
              <a:schemeClr val="tx1"/>
            </a:solidFill>
            <a:round/>
            <a:headEnd/>
            <a:tailEnd type="triangle" w="med" len="med"/>
          </a:ln>
        </p:spPr>
        <p:txBody>
          <a:bodyPr/>
          <a:lstStyle/>
          <a:p>
            <a:endParaRPr lang="en-US"/>
          </a:p>
        </p:txBody>
      </p:sp>
      <p:sp>
        <p:nvSpPr>
          <p:cNvPr id="6190" name="Freeform 2097"/>
          <p:cNvSpPr>
            <a:spLocks/>
          </p:cNvSpPr>
          <p:nvPr/>
        </p:nvSpPr>
        <p:spPr bwMode="auto">
          <a:xfrm>
            <a:off x="3785053" y="2680971"/>
            <a:ext cx="577462" cy="111707"/>
          </a:xfrm>
          <a:custGeom>
            <a:avLst/>
            <a:gdLst>
              <a:gd name="T0" fmla="*/ 0 w 480"/>
              <a:gd name="T1" fmla="*/ 180 h 180"/>
              <a:gd name="T2" fmla="*/ 421 w 480"/>
              <a:gd name="T3" fmla="*/ 0 h 180"/>
              <a:gd name="T4" fmla="*/ 842 w 480"/>
              <a:gd name="T5" fmla="*/ 180 h 180"/>
              <a:gd name="T6" fmla="*/ 0 60000 65536"/>
              <a:gd name="T7" fmla="*/ 0 60000 65536"/>
              <a:gd name="T8" fmla="*/ 0 60000 65536"/>
              <a:gd name="T9" fmla="*/ 0 w 480"/>
              <a:gd name="T10" fmla="*/ 0 h 180"/>
              <a:gd name="T11" fmla="*/ 480 w 480"/>
              <a:gd name="T12" fmla="*/ 180 h 180"/>
            </a:gdLst>
            <a:ahLst/>
            <a:cxnLst>
              <a:cxn ang="T6">
                <a:pos x="T0" y="T1"/>
              </a:cxn>
              <a:cxn ang="T7">
                <a:pos x="T2" y="T3"/>
              </a:cxn>
              <a:cxn ang="T8">
                <a:pos x="T4" y="T5"/>
              </a:cxn>
            </a:cxnLst>
            <a:rect l="T9" t="T10" r="T11" b="T12"/>
            <a:pathLst>
              <a:path w="480" h="180">
                <a:moveTo>
                  <a:pt x="0" y="180"/>
                </a:moveTo>
                <a:cubicBezTo>
                  <a:pt x="80" y="90"/>
                  <a:pt x="160" y="0"/>
                  <a:pt x="240" y="0"/>
                </a:cubicBezTo>
                <a:cubicBezTo>
                  <a:pt x="320" y="0"/>
                  <a:pt x="440" y="150"/>
                  <a:pt x="480" y="180"/>
                </a:cubicBezTo>
              </a:path>
            </a:pathLst>
          </a:custGeom>
          <a:noFill/>
          <a:ln w="9525">
            <a:solidFill>
              <a:schemeClr val="tx1"/>
            </a:solidFill>
            <a:round/>
            <a:headEnd/>
            <a:tailEnd/>
          </a:ln>
        </p:spPr>
        <p:txBody>
          <a:bodyPr/>
          <a:lstStyle/>
          <a:p>
            <a:endParaRPr lang="en-US"/>
          </a:p>
        </p:txBody>
      </p:sp>
      <p:sp>
        <p:nvSpPr>
          <p:cNvPr id="6191" name="Line 2098"/>
          <p:cNvSpPr>
            <a:spLocks noChangeShapeType="1"/>
          </p:cNvSpPr>
          <p:nvPr/>
        </p:nvSpPr>
        <p:spPr bwMode="auto">
          <a:xfrm>
            <a:off x="4362516" y="2792678"/>
            <a:ext cx="328509" cy="621"/>
          </a:xfrm>
          <a:prstGeom prst="line">
            <a:avLst/>
          </a:prstGeom>
          <a:noFill/>
          <a:ln w="9525">
            <a:solidFill>
              <a:schemeClr val="tx1"/>
            </a:solidFill>
            <a:round/>
            <a:headEnd/>
            <a:tailEnd/>
          </a:ln>
        </p:spPr>
        <p:txBody>
          <a:bodyPr/>
          <a:lstStyle/>
          <a:p>
            <a:endParaRPr lang="en-US"/>
          </a:p>
        </p:txBody>
      </p:sp>
      <p:sp>
        <p:nvSpPr>
          <p:cNvPr id="6192" name="Line 2099"/>
          <p:cNvSpPr>
            <a:spLocks noChangeShapeType="1"/>
          </p:cNvSpPr>
          <p:nvPr/>
        </p:nvSpPr>
        <p:spPr bwMode="auto">
          <a:xfrm>
            <a:off x="5020219" y="5697062"/>
            <a:ext cx="576091" cy="0"/>
          </a:xfrm>
          <a:prstGeom prst="line">
            <a:avLst/>
          </a:prstGeom>
          <a:noFill/>
          <a:ln w="9525">
            <a:solidFill>
              <a:schemeClr val="tx1"/>
            </a:solidFill>
            <a:round/>
            <a:headEnd/>
            <a:tailEnd/>
          </a:ln>
        </p:spPr>
        <p:txBody>
          <a:bodyPr/>
          <a:lstStyle/>
          <a:p>
            <a:endParaRPr lang="en-US"/>
          </a:p>
        </p:txBody>
      </p:sp>
      <p:sp>
        <p:nvSpPr>
          <p:cNvPr id="6193" name="Line 2100"/>
          <p:cNvSpPr>
            <a:spLocks noChangeShapeType="1"/>
          </p:cNvSpPr>
          <p:nvPr/>
        </p:nvSpPr>
        <p:spPr bwMode="auto">
          <a:xfrm flipV="1">
            <a:off x="5596310" y="4915113"/>
            <a:ext cx="0" cy="781950"/>
          </a:xfrm>
          <a:prstGeom prst="line">
            <a:avLst/>
          </a:prstGeom>
          <a:noFill/>
          <a:ln w="9525">
            <a:solidFill>
              <a:schemeClr val="tx1"/>
            </a:solidFill>
            <a:round/>
            <a:headEnd/>
            <a:tailEnd/>
          </a:ln>
        </p:spPr>
        <p:txBody>
          <a:bodyPr/>
          <a:lstStyle/>
          <a:p>
            <a:endParaRPr lang="en-US"/>
          </a:p>
        </p:txBody>
      </p:sp>
      <p:sp>
        <p:nvSpPr>
          <p:cNvPr id="6194" name="Freeform 2101"/>
          <p:cNvSpPr>
            <a:spLocks/>
          </p:cNvSpPr>
          <p:nvPr/>
        </p:nvSpPr>
        <p:spPr bwMode="auto">
          <a:xfrm>
            <a:off x="5596310" y="4468284"/>
            <a:ext cx="164597" cy="446828"/>
          </a:xfrm>
          <a:custGeom>
            <a:avLst/>
            <a:gdLst>
              <a:gd name="T0" fmla="*/ 0 w 240"/>
              <a:gd name="T1" fmla="*/ 0 h 360"/>
              <a:gd name="T2" fmla="*/ 240 w 240"/>
              <a:gd name="T3" fmla="*/ 360 h 360"/>
              <a:gd name="T4" fmla="*/ 0 w 240"/>
              <a:gd name="T5" fmla="*/ 72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95" name="Line 2102"/>
          <p:cNvSpPr>
            <a:spLocks noChangeShapeType="1"/>
          </p:cNvSpPr>
          <p:nvPr/>
        </p:nvSpPr>
        <p:spPr bwMode="auto">
          <a:xfrm flipV="1">
            <a:off x="5596310" y="4133163"/>
            <a:ext cx="0" cy="335121"/>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003901" y="2341195"/>
            <a:ext cx="9875838" cy="338554"/>
          </a:xfrm>
          <a:prstGeom prst="rect">
            <a:avLst/>
          </a:prstGeom>
          <a:noFill/>
          <a:ln w="9525">
            <a:noFill/>
            <a:miter lim="800000"/>
            <a:headEnd/>
            <a:tailEnd/>
          </a:ln>
        </p:spPr>
        <p:txBody>
          <a:bodyPr>
            <a:spAutoFit/>
          </a:bodyPr>
          <a:lstStyle/>
          <a:p>
            <a:endParaRPr lang="en-US"/>
          </a:p>
        </p:txBody>
      </p:sp>
      <p:pic>
        <p:nvPicPr>
          <p:cNvPr id="41987" name="Picture 3"/>
          <p:cNvPicPr>
            <a:picLocks noChangeAspect="1" noChangeArrowheads="1"/>
          </p:cNvPicPr>
          <p:nvPr/>
        </p:nvPicPr>
        <p:blipFill>
          <a:blip r:embed="rId3" cstate="print"/>
          <a:srcRect/>
          <a:stretch>
            <a:fillRect/>
          </a:stretch>
        </p:blipFill>
        <p:spPr bwMode="auto">
          <a:xfrm>
            <a:off x="1069883" y="1340485"/>
            <a:ext cx="7489177" cy="3911300"/>
          </a:xfrm>
          <a:prstGeom prst="rect">
            <a:avLst/>
          </a:prstGeom>
          <a:noFill/>
          <a:ln w="9525">
            <a:noFill/>
            <a:miter lim="800000"/>
            <a:headEnd/>
            <a:tailEnd/>
          </a:ln>
        </p:spPr>
      </p:pic>
      <p:sp>
        <p:nvSpPr>
          <p:cNvPr id="41988" name="Text Box 5"/>
          <p:cNvSpPr txBox="1">
            <a:spLocks noChangeArrowheads="1"/>
          </p:cNvSpPr>
          <p:nvPr/>
        </p:nvSpPr>
        <p:spPr bwMode="auto">
          <a:xfrm>
            <a:off x="3337719" y="372357"/>
            <a:ext cx="3608877" cy="646331"/>
          </a:xfrm>
          <a:prstGeom prst="rect">
            <a:avLst/>
          </a:prstGeom>
          <a:noFill/>
          <a:ln w="9525">
            <a:noFill/>
            <a:miter lim="800000"/>
            <a:headEnd/>
            <a:tailEnd/>
          </a:ln>
        </p:spPr>
        <p:txBody>
          <a:bodyPr wrap="square">
            <a:spAutoFit/>
          </a:bodyPr>
          <a:lstStyle/>
          <a:p>
            <a:pPr>
              <a:spcBef>
                <a:spcPct val="50000"/>
              </a:spcBef>
            </a:pPr>
            <a:r>
              <a:rPr lang="en-US" sz="3600" b="1" dirty="0" err="1">
                <a:solidFill>
                  <a:schemeClr val="tx2"/>
                </a:solidFill>
                <a:latin typeface="Arial Unicode MS" charset="0"/>
              </a:rPr>
              <a:t>Renshaw</a:t>
            </a:r>
            <a:r>
              <a:rPr lang="en-US" sz="3600" b="1" dirty="0">
                <a:solidFill>
                  <a:schemeClr val="tx2"/>
                </a:solidFill>
                <a:latin typeface="Arial Unicode MS" charset="0"/>
              </a:rPr>
              <a:t> cell</a:t>
            </a:r>
          </a:p>
        </p:txBody>
      </p:sp>
      <p:sp>
        <p:nvSpPr>
          <p:cNvPr id="41989" name="Text Box 6"/>
          <p:cNvSpPr txBox="1">
            <a:spLocks noChangeArrowheads="1"/>
          </p:cNvSpPr>
          <p:nvPr/>
        </p:nvSpPr>
        <p:spPr bwMode="auto">
          <a:xfrm>
            <a:off x="6172399" y="3127798"/>
            <a:ext cx="298333" cy="335121"/>
          </a:xfrm>
          <a:prstGeom prst="rect">
            <a:avLst/>
          </a:prstGeom>
          <a:noFill/>
          <a:ln w="9525">
            <a:noFill/>
            <a:miter lim="800000"/>
            <a:headEnd/>
            <a:tailEnd/>
          </a:ln>
        </p:spPr>
        <p:txBody>
          <a:bodyPr/>
          <a:lstStyle/>
          <a:p>
            <a:r>
              <a:rPr lang="en-US" sz="2000" b="1">
                <a:solidFill>
                  <a:srgbClr val="FFFFFF"/>
                </a:solidFill>
                <a:latin typeface="Arial" charset="0"/>
              </a:rPr>
              <a:t>–</a:t>
            </a:r>
            <a:endParaRPr lang="en-US" sz="2000">
              <a:solidFill>
                <a:srgbClr val="FFFFFF"/>
              </a:solidFill>
            </a:endParaRPr>
          </a:p>
        </p:txBody>
      </p:sp>
      <p:sp>
        <p:nvSpPr>
          <p:cNvPr id="41990" name="Text Box 7"/>
          <p:cNvSpPr txBox="1">
            <a:spLocks noChangeArrowheads="1"/>
          </p:cNvSpPr>
          <p:nvPr/>
        </p:nvSpPr>
        <p:spPr bwMode="auto">
          <a:xfrm>
            <a:off x="5925503" y="2494792"/>
            <a:ext cx="298333" cy="335121"/>
          </a:xfrm>
          <a:prstGeom prst="rect">
            <a:avLst/>
          </a:prstGeom>
          <a:noFill/>
          <a:ln w="9525">
            <a:noFill/>
            <a:miter lim="800000"/>
            <a:headEnd/>
            <a:tailEnd/>
          </a:ln>
        </p:spPr>
        <p:txBody>
          <a:bodyPr/>
          <a:lstStyle/>
          <a:p>
            <a:r>
              <a:rPr lang="en-US" sz="2000" b="1">
                <a:solidFill>
                  <a:srgbClr val="FFFFFF"/>
                </a:solidFill>
                <a:latin typeface="Arial" charset="0"/>
              </a:rPr>
              <a:t>+</a:t>
            </a:r>
            <a:endParaRPr lang="en-US" sz="20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The image “https://oac22.hsc.uth.tmc.edu/courses/nba/s3/Knierim/fig1.jpg” cannot be displayed, because it contains errors."/>
          <p:cNvPicPr>
            <a:picLocks noChangeAspect="1" noChangeArrowheads="1"/>
          </p:cNvPicPr>
          <p:nvPr/>
        </p:nvPicPr>
        <p:blipFill>
          <a:blip r:embed="rId3" cstate="print">
            <a:lum bright="-24000" contrast="42000"/>
          </a:blip>
          <a:srcRect/>
          <a:stretch>
            <a:fillRect/>
          </a:stretch>
        </p:blipFill>
        <p:spPr bwMode="auto">
          <a:xfrm>
            <a:off x="1892869" y="1042599"/>
            <a:ext cx="5925503" cy="4201428"/>
          </a:xfrm>
          <a:prstGeom prst="rect">
            <a:avLst/>
          </a:prstGeom>
          <a:noFill/>
          <a:ln w="9525">
            <a:noFill/>
            <a:miter lim="800000"/>
            <a:headEnd/>
            <a:tailEnd/>
          </a:ln>
        </p:spPr>
      </p:pic>
      <p:sp>
        <p:nvSpPr>
          <p:cNvPr id="44035" name="Text Box 4"/>
          <p:cNvSpPr txBox="1">
            <a:spLocks noChangeArrowheads="1"/>
          </p:cNvSpPr>
          <p:nvPr/>
        </p:nvSpPr>
        <p:spPr bwMode="auto">
          <a:xfrm>
            <a:off x="2715856" y="297886"/>
            <a:ext cx="4100803" cy="584775"/>
          </a:xfrm>
          <a:prstGeom prst="rect">
            <a:avLst/>
          </a:prstGeom>
          <a:noFill/>
          <a:ln w="9525">
            <a:noFill/>
            <a:miter lim="800000"/>
            <a:headEnd/>
            <a:tailEnd/>
          </a:ln>
        </p:spPr>
        <p:txBody>
          <a:bodyPr wrap="none">
            <a:spAutoFit/>
          </a:bodyPr>
          <a:lstStyle/>
          <a:p>
            <a:r>
              <a:rPr lang="en-US" sz="3200" b="1">
                <a:latin typeface="Arial" charset="0"/>
              </a:rPr>
              <a:t>Alpha motor neuron</a:t>
            </a:r>
          </a:p>
        </p:txBody>
      </p:sp>
      <p:sp>
        <p:nvSpPr>
          <p:cNvPr id="44036" name="Text Box 6"/>
          <p:cNvSpPr txBox="1">
            <a:spLocks noChangeArrowheads="1"/>
          </p:cNvSpPr>
          <p:nvPr/>
        </p:nvSpPr>
        <p:spPr bwMode="auto">
          <a:xfrm>
            <a:off x="1234480" y="5883240"/>
            <a:ext cx="7818372" cy="523220"/>
          </a:xfrm>
          <a:prstGeom prst="rect">
            <a:avLst/>
          </a:prstGeom>
          <a:noFill/>
          <a:ln w="9525">
            <a:noFill/>
            <a:miter lim="800000"/>
            <a:headEnd/>
            <a:tailEnd/>
          </a:ln>
        </p:spPr>
        <p:txBody>
          <a:bodyPr>
            <a:spAutoFit/>
          </a:bodyPr>
          <a:lstStyle/>
          <a:p>
            <a:pPr>
              <a:spcBef>
                <a:spcPct val="50000"/>
              </a:spcBef>
            </a:pPr>
            <a:r>
              <a:rPr lang="en-US" sz="2800" b="1" dirty="0" smtClean="0">
                <a:solidFill>
                  <a:srgbClr val="FF0000"/>
                </a:solidFill>
                <a:latin typeface="Arial" charset="0"/>
              </a:rPr>
              <a:t>Clinically, often called </a:t>
            </a:r>
            <a:r>
              <a:rPr lang="en-US" sz="2800" b="1" dirty="0">
                <a:solidFill>
                  <a:srgbClr val="FF0000"/>
                </a:solidFill>
                <a:latin typeface="Arial" charset="0"/>
              </a:rPr>
              <a:t>Lower Motor Neurons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4688069" y="0"/>
            <a:ext cx="1143000" cy="6702425"/>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pic>
        <p:nvPicPr>
          <p:cNvPr id="46082" name="Picture 2" descr="FIG_10"/>
          <p:cNvPicPr>
            <a:picLocks noChangeAspect="1" noChangeArrowheads="1"/>
          </p:cNvPicPr>
          <p:nvPr/>
        </p:nvPicPr>
        <p:blipFill>
          <a:blip r:embed="rId3" cstate="print"/>
          <a:srcRect/>
          <a:stretch>
            <a:fillRect/>
          </a:stretch>
        </p:blipFill>
        <p:spPr bwMode="auto">
          <a:xfrm>
            <a:off x="5843267" y="0"/>
            <a:ext cx="3057052" cy="6702425"/>
          </a:xfrm>
          <a:prstGeom prst="rect">
            <a:avLst/>
          </a:prstGeom>
          <a:noFill/>
          <a:ln w="9525">
            <a:noFill/>
            <a:miter lim="800000"/>
            <a:headEnd/>
            <a:tailEnd/>
          </a:ln>
        </p:spPr>
      </p:pic>
      <p:sp>
        <p:nvSpPr>
          <p:cNvPr id="46083" name="Text Box 3"/>
          <p:cNvSpPr txBox="1">
            <a:spLocks noChangeArrowheads="1"/>
          </p:cNvSpPr>
          <p:nvPr/>
        </p:nvSpPr>
        <p:spPr bwMode="auto">
          <a:xfrm>
            <a:off x="213519" y="0"/>
            <a:ext cx="3967481" cy="1323439"/>
          </a:xfrm>
          <a:prstGeom prst="rect">
            <a:avLst/>
          </a:prstGeom>
          <a:noFill/>
          <a:ln w="9525">
            <a:noFill/>
            <a:miter lim="800000"/>
            <a:headEnd/>
            <a:tailEnd/>
          </a:ln>
        </p:spPr>
        <p:txBody>
          <a:bodyPr>
            <a:spAutoFit/>
          </a:bodyPr>
          <a:lstStyle/>
          <a:p>
            <a:r>
              <a:rPr lang="en-US" sz="3200" b="1" dirty="0">
                <a:solidFill>
                  <a:schemeClr val="tx2"/>
                </a:solidFill>
                <a:latin typeface="Helvetica (PCL6)" pitchFamily="34" charset="0"/>
              </a:rPr>
              <a:t>Descending Spinal </a:t>
            </a:r>
            <a:r>
              <a:rPr lang="en-US" sz="3200" b="1" dirty="0" smtClean="0">
                <a:solidFill>
                  <a:schemeClr val="tx2"/>
                </a:solidFill>
                <a:latin typeface="Helvetica (PCL6)" pitchFamily="34" charset="0"/>
              </a:rPr>
              <a:t>Pathways</a:t>
            </a:r>
            <a:endParaRPr lang="en-US" sz="3200" b="1" dirty="0">
              <a:solidFill>
                <a:schemeClr val="tx2"/>
              </a:solidFill>
              <a:latin typeface="Helvetica (PCL6)" pitchFamily="34" charset="0"/>
            </a:endParaRPr>
          </a:p>
          <a:p>
            <a:r>
              <a:rPr lang="en-US" b="1" dirty="0">
                <a:solidFill>
                  <a:schemeClr val="tx2"/>
                </a:solidFill>
                <a:latin typeface="Helvetica (PCL6)" pitchFamily="34" charset="0"/>
              </a:rPr>
              <a:t>(from Nolte, p. 438)</a:t>
            </a:r>
            <a:endParaRPr lang="en-US" dirty="0">
              <a:solidFill>
                <a:schemeClr val="tx2"/>
              </a:solidFill>
            </a:endParaRPr>
          </a:p>
        </p:txBody>
      </p:sp>
      <p:sp>
        <p:nvSpPr>
          <p:cNvPr id="46089" name="Text Box 11"/>
          <p:cNvSpPr txBox="1">
            <a:spLocks noChangeArrowheads="1"/>
          </p:cNvSpPr>
          <p:nvPr/>
        </p:nvSpPr>
        <p:spPr bwMode="auto">
          <a:xfrm>
            <a:off x="213519" y="4319341"/>
            <a:ext cx="41910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FF0000"/>
                </a:solidFill>
                <a:latin typeface="Arial" charset="0"/>
              </a:rPr>
              <a:t>Upper Motor Neurons</a:t>
            </a:r>
          </a:p>
        </p:txBody>
      </p:sp>
      <p:sp>
        <p:nvSpPr>
          <p:cNvPr id="46084" name="Text Box 4"/>
          <p:cNvSpPr txBox="1">
            <a:spLocks noChangeArrowheads="1"/>
          </p:cNvSpPr>
          <p:nvPr/>
        </p:nvSpPr>
        <p:spPr bwMode="auto">
          <a:xfrm>
            <a:off x="5102578" y="297885"/>
            <a:ext cx="1313180" cy="646331"/>
          </a:xfrm>
          <a:prstGeom prst="rect">
            <a:avLst/>
          </a:prstGeom>
          <a:noFill/>
          <a:ln w="9525">
            <a:noFill/>
            <a:miter lim="800000"/>
            <a:headEnd/>
            <a:tailEnd/>
          </a:ln>
        </p:spPr>
        <p:txBody>
          <a:bodyPr wrap="none">
            <a:spAutoFit/>
          </a:bodyPr>
          <a:lstStyle/>
          <a:p>
            <a:r>
              <a:rPr lang="en-US" sz="1800" b="1" dirty="0">
                <a:solidFill>
                  <a:schemeClr val="bg2"/>
                </a:solidFill>
                <a:latin typeface="+mj-lt"/>
              </a:rPr>
              <a:t>Precentral</a:t>
            </a:r>
          </a:p>
          <a:p>
            <a:r>
              <a:rPr lang="en-US" sz="1800" b="1" dirty="0">
                <a:solidFill>
                  <a:schemeClr val="bg2"/>
                </a:solidFill>
                <a:latin typeface="+mj-lt"/>
              </a:rPr>
              <a:t>gyrus</a:t>
            </a:r>
          </a:p>
        </p:txBody>
      </p:sp>
      <p:sp>
        <p:nvSpPr>
          <p:cNvPr id="46085" name="Text Box 6"/>
          <p:cNvSpPr txBox="1">
            <a:spLocks noChangeArrowheads="1"/>
          </p:cNvSpPr>
          <p:nvPr/>
        </p:nvSpPr>
        <p:spPr bwMode="auto">
          <a:xfrm>
            <a:off x="5431773" y="5957711"/>
            <a:ext cx="1415772" cy="646331"/>
          </a:xfrm>
          <a:prstGeom prst="rect">
            <a:avLst/>
          </a:prstGeom>
          <a:noFill/>
          <a:ln w="9525">
            <a:noFill/>
            <a:miter lim="800000"/>
            <a:headEnd/>
            <a:tailEnd/>
          </a:ln>
        </p:spPr>
        <p:txBody>
          <a:bodyPr wrap="none">
            <a:spAutoFit/>
          </a:bodyPr>
          <a:lstStyle/>
          <a:p>
            <a:r>
              <a:rPr lang="en-US" sz="1800" b="1">
                <a:solidFill>
                  <a:schemeClr val="bg2"/>
                </a:solidFill>
                <a:latin typeface="+mj-lt"/>
              </a:rPr>
              <a:t>Cervical</a:t>
            </a:r>
          </a:p>
          <a:p>
            <a:r>
              <a:rPr lang="en-US" sz="1800" b="1">
                <a:solidFill>
                  <a:schemeClr val="bg2"/>
                </a:solidFill>
                <a:latin typeface="+mj-lt"/>
              </a:rPr>
              <a:t>spinal cord</a:t>
            </a:r>
          </a:p>
        </p:txBody>
      </p:sp>
      <p:sp>
        <p:nvSpPr>
          <p:cNvPr id="46086" name="Text Box 7"/>
          <p:cNvSpPr txBox="1">
            <a:spLocks noChangeArrowheads="1"/>
          </p:cNvSpPr>
          <p:nvPr/>
        </p:nvSpPr>
        <p:spPr bwMode="auto">
          <a:xfrm>
            <a:off x="5760968" y="5064054"/>
            <a:ext cx="1056700" cy="646331"/>
          </a:xfrm>
          <a:prstGeom prst="rect">
            <a:avLst/>
          </a:prstGeom>
          <a:noFill/>
          <a:ln w="9525">
            <a:noFill/>
            <a:miter lim="800000"/>
            <a:headEnd/>
            <a:tailEnd/>
          </a:ln>
        </p:spPr>
        <p:txBody>
          <a:bodyPr wrap="none">
            <a:spAutoFit/>
          </a:bodyPr>
          <a:lstStyle/>
          <a:p>
            <a:r>
              <a:rPr lang="en-US" sz="1800" b="1">
                <a:solidFill>
                  <a:schemeClr val="bg2"/>
                </a:solidFill>
                <a:latin typeface="+mj-lt"/>
              </a:rPr>
              <a:t>Rostral</a:t>
            </a:r>
          </a:p>
          <a:p>
            <a:r>
              <a:rPr lang="en-US" sz="1800" b="1">
                <a:solidFill>
                  <a:schemeClr val="bg2"/>
                </a:solidFill>
                <a:latin typeface="+mj-lt"/>
              </a:rPr>
              <a:t>medulla</a:t>
            </a:r>
          </a:p>
        </p:txBody>
      </p:sp>
      <p:sp>
        <p:nvSpPr>
          <p:cNvPr id="46087" name="Text Box 8"/>
          <p:cNvSpPr txBox="1">
            <a:spLocks noChangeArrowheads="1"/>
          </p:cNvSpPr>
          <p:nvPr/>
        </p:nvSpPr>
        <p:spPr bwMode="auto">
          <a:xfrm>
            <a:off x="5678669" y="3053327"/>
            <a:ext cx="954107" cy="646331"/>
          </a:xfrm>
          <a:prstGeom prst="rect">
            <a:avLst/>
          </a:prstGeom>
          <a:noFill/>
          <a:ln w="9525">
            <a:noFill/>
            <a:miter lim="800000"/>
            <a:headEnd/>
            <a:tailEnd/>
          </a:ln>
        </p:spPr>
        <p:txBody>
          <a:bodyPr wrap="none">
            <a:spAutoFit/>
          </a:bodyPr>
          <a:lstStyle/>
          <a:p>
            <a:r>
              <a:rPr lang="en-US" sz="1800" b="1">
                <a:solidFill>
                  <a:schemeClr val="bg2"/>
                </a:solidFill>
                <a:latin typeface="+mj-lt"/>
              </a:rPr>
              <a:t>Caudal</a:t>
            </a:r>
          </a:p>
          <a:p>
            <a:r>
              <a:rPr lang="en-US" sz="1800" b="1">
                <a:solidFill>
                  <a:schemeClr val="bg2"/>
                </a:solidFill>
                <a:latin typeface="+mj-lt"/>
              </a:rPr>
              <a:t>pons</a:t>
            </a:r>
          </a:p>
        </p:txBody>
      </p:sp>
      <p:sp>
        <p:nvSpPr>
          <p:cNvPr id="46088" name="Text Box 9"/>
          <p:cNvSpPr txBox="1">
            <a:spLocks noChangeArrowheads="1"/>
          </p:cNvSpPr>
          <p:nvPr/>
        </p:nvSpPr>
        <p:spPr bwMode="auto">
          <a:xfrm>
            <a:off x="5596370" y="2010727"/>
            <a:ext cx="1159292" cy="646331"/>
          </a:xfrm>
          <a:prstGeom prst="rect">
            <a:avLst/>
          </a:prstGeom>
          <a:noFill/>
          <a:ln w="9525">
            <a:noFill/>
            <a:miter lim="800000"/>
            <a:headEnd/>
            <a:tailEnd/>
          </a:ln>
        </p:spPr>
        <p:txBody>
          <a:bodyPr wrap="none">
            <a:spAutoFit/>
          </a:bodyPr>
          <a:lstStyle/>
          <a:p>
            <a:r>
              <a:rPr lang="en-US" sz="1800" b="1">
                <a:solidFill>
                  <a:schemeClr val="bg2"/>
                </a:solidFill>
                <a:latin typeface="+mj-lt"/>
              </a:rPr>
              <a:t>Rostral</a:t>
            </a:r>
          </a:p>
          <a:p>
            <a:r>
              <a:rPr lang="en-US" sz="1800" b="1">
                <a:solidFill>
                  <a:schemeClr val="bg2"/>
                </a:solidFill>
                <a:latin typeface="+mj-lt"/>
              </a:rPr>
              <a:t>midbrain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89719" y="227012"/>
            <a:ext cx="9372600" cy="4462760"/>
          </a:xfrm>
          <a:prstGeom prst="rect">
            <a:avLst/>
          </a:prstGeom>
          <a:noFill/>
          <a:ln w="9525">
            <a:noFill/>
            <a:miter lim="800000"/>
            <a:headEnd/>
            <a:tailEnd/>
          </a:ln>
        </p:spPr>
        <p:txBody>
          <a:bodyPr wrap="square">
            <a:spAutoFit/>
          </a:bodyPr>
          <a:lstStyle/>
          <a:p>
            <a:r>
              <a:rPr lang="en-US" sz="3600" b="1" dirty="0">
                <a:solidFill>
                  <a:srgbClr val="FFFF00"/>
                </a:solidFill>
                <a:latin typeface="Helvetica (PCL6)" pitchFamily="34" charset="0"/>
              </a:rPr>
              <a:t>Anatomy and Physiology of Descending Spinal Pathways</a:t>
            </a:r>
          </a:p>
          <a:p>
            <a:endParaRPr lang="en-US" b="1" dirty="0">
              <a:latin typeface="Helvetica (PCL6)" pitchFamily="34" charset="0"/>
            </a:endParaRPr>
          </a:p>
          <a:p>
            <a:r>
              <a:rPr lang="en-US" sz="2800" b="1" dirty="0">
                <a:latin typeface="Helvetica (PCL6)" pitchFamily="34" charset="0"/>
              </a:rPr>
              <a:t>Brain structures influence spinal motor neurons and spinal circuits through descending pathways</a:t>
            </a:r>
          </a:p>
          <a:p>
            <a:endParaRPr lang="en-US" sz="2800" b="1" dirty="0">
              <a:latin typeface="Helvetica (PCL6)" pitchFamily="34" charset="0"/>
            </a:endParaRPr>
          </a:p>
          <a:p>
            <a:r>
              <a:rPr lang="en-US" sz="2800" b="1" dirty="0">
                <a:latin typeface="Helvetica (PCL6)" pitchFamily="34" charset="0"/>
              </a:rPr>
              <a:t>Flexor-extensor rule </a:t>
            </a:r>
          </a:p>
          <a:p>
            <a:endParaRPr lang="en-US" sz="2800" b="1" dirty="0">
              <a:latin typeface="Helvetica (PCL6)" pitchFamily="34" charset="0"/>
            </a:endParaRPr>
          </a:p>
          <a:p>
            <a:r>
              <a:rPr lang="en-US" sz="2800" b="1" dirty="0">
                <a:latin typeface="Helvetica (PCL6)" pitchFamily="34" charset="0"/>
              </a:rPr>
              <a:t>Proximal-distal rule</a:t>
            </a:r>
          </a:p>
          <a:p>
            <a:endParaRPr lang="en-US" sz="2800" b="1" dirty="0">
              <a:latin typeface="Helvetica (PCL6)"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425" y="150812"/>
            <a:ext cx="7599363" cy="735013"/>
          </a:xfrm>
        </p:spPr>
        <p:txBody>
          <a:bodyPr/>
          <a:lstStyle/>
          <a:p>
            <a:r>
              <a:rPr lang="en-US" dirty="0" smtClean="0"/>
              <a:t>Organization of spinal tracts</a:t>
            </a:r>
            <a:endParaRPr lang="en-US" dirty="0"/>
          </a:p>
        </p:txBody>
      </p:sp>
      <p:pic>
        <p:nvPicPr>
          <p:cNvPr id="4098" name="Picture 2" descr="C:\Documents and Settings\Administrator\Desktop\KS_35_4_006.jpg"/>
          <p:cNvPicPr>
            <a:picLocks noChangeAspect="1" noChangeArrowheads="1"/>
          </p:cNvPicPr>
          <p:nvPr/>
        </p:nvPicPr>
        <p:blipFill>
          <a:blip r:embed="rId3" cstate="print"/>
          <a:srcRect r="2059" b="42611"/>
          <a:stretch>
            <a:fillRect/>
          </a:stretch>
        </p:blipFill>
        <p:spPr bwMode="auto">
          <a:xfrm rot="5400000">
            <a:off x="2317864" y="27667"/>
            <a:ext cx="5392511" cy="716280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spinaltopography"/>
          <p:cNvPicPr>
            <a:picLocks noChangeAspect="1" noChangeArrowheads="1"/>
          </p:cNvPicPr>
          <p:nvPr/>
        </p:nvPicPr>
        <p:blipFill>
          <a:blip r:embed="rId3" cstate="print"/>
          <a:srcRect/>
          <a:stretch>
            <a:fillRect/>
          </a:stretch>
        </p:blipFill>
        <p:spPr bwMode="auto">
          <a:xfrm>
            <a:off x="899319" y="1370012"/>
            <a:ext cx="7800894" cy="4953000"/>
          </a:xfrm>
          <a:prstGeom prst="rect">
            <a:avLst/>
          </a:prstGeom>
          <a:noFill/>
          <a:ln w="9525">
            <a:noFill/>
            <a:miter lim="800000"/>
            <a:headEnd/>
            <a:tailEnd/>
          </a:ln>
        </p:spPr>
      </p:pic>
      <p:sp>
        <p:nvSpPr>
          <p:cNvPr id="50179" name="Text Box 5"/>
          <p:cNvSpPr txBox="1">
            <a:spLocks noChangeArrowheads="1"/>
          </p:cNvSpPr>
          <p:nvPr/>
        </p:nvSpPr>
        <p:spPr bwMode="auto">
          <a:xfrm>
            <a:off x="442119" y="379412"/>
            <a:ext cx="9248045" cy="584775"/>
          </a:xfrm>
          <a:prstGeom prst="rect">
            <a:avLst/>
          </a:prstGeom>
          <a:noFill/>
          <a:ln w="9525">
            <a:noFill/>
            <a:miter lim="800000"/>
            <a:headEnd/>
            <a:tailEnd/>
          </a:ln>
        </p:spPr>
        <p:txBody>
          <a:bodyPr wrap="none">
            <a:spAutoFit/>
          </a:bodyPr>
          <a:lstStyle/>
          <a:p>
            <a:r>
              <a:rPr lang="en-US" sz="3200" b="1" dirty="0">
                <a:solidFill>
                  <a:schemeClr val="tx2"/>
                </a:solidFill>
                <a:latin typeface="Arial" charset="0"/>
              </a:rPr>
              <a:t>Flexor-Extensor Rule and Proximal-Distal Rule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223415"/>
            <a:ext cx="9875838" cy="5509200"/>
          </a:xfrm>
          <a:prstGeom prst="rect">
            <a:avLst/>
          </a:prstGeom>
          <a:noFill/>
          <a:ln w="9525">
            <a:noFill/>
            <a:miter lim="800000"/>
            <a:headEnd/>
            <a:tailEnd/>
          </a:ln>
        </p:spPr>
        <p:txBody>
          <a:bodyPr>
            <a:spAutoFit/>
          </a:bodyPr>
          <a:lstStyle/>
          <a:p>
            <a:r>
              <a:rPr lang="en-US" sz="3600" b="1" dirty="0">
                <a:solidFill>
                  <a:srgbClr val="FFFF00"/>
                </a:solidFill>
                <a:latin typeface="+mj-lt"/>
              </a:rPr>
              <a:t>Two Groups of Descending Pathways</a:t>
            </a:r>
            <a:endParaRPr lang="en-US" b="1" dirty="0">
              <a:latin typeface="+mj-lt"/>
            </a:endParaRPr>
          </a:p>
          <a:p>
            <a:endParaRPr lang="en-US" b="1" dirty="0">
              <a:latin typeface="+mj-lt"/>
            </a:endParaRPr>
          </a:p>
          <a:p>
            <a:r>
              <a:rPr lang="en-US" sz="2800" b="1" dirty="0">
                <a:latin typeface="+mj-lt"/>
              </a:rPr>
              <a:t>Lateral pathways</a:t>
            </a:r>
          </a:p>
          <a:p>
            <a:r>
              <a:rPr lang="en-US" sz="2800" b="1" dirty="0">
                <a:latin typeface="+mj-lt"/>
              </a:rPr>
              <a:t>	control proximal and distal muscles</a:t>
            </a:r>
          </a:p>
          <a:p>
            <a:r>
              <a:rPr lang="en-US" b="1" dirty="0">
                <a:latin typeface="+mj-lt"/>
              </a:rPr>
              <a:t>	</a:t>
            </a:r>
            <a:endParaRPr lang="en-US" b="1" dirty="0" smtClean="0">
              <a:latin typeface="+mj-lt"/>
            </a:endParaRPr>
          </a:p>
          <a:p>
            <a:r>
              <a:rPr lang="en-US" sz="2000" b="1" dirty="0" smtClean="0">
                <a:latin typeface="+mj-lt"/>
              </a:rPr>
              <a:t>	Lateral </a:t>
            </a:r>
            <a:r>
              <a:rPr lang="en-US" sz="2000" b="1" dirty="0" err="1">
                <a:latin typeface="+mj-lt"/>
              </a:rPr>
              <a:t>corticospinal</a:t>
            </a:r>
            <a:endParaRPr lang="en-US" sz="2000" b="1" dirty="0">
              <a:latin typeface="+mj-lt"/>
            </a:endParaRPr>
          </a:p>
          <a:p>
            <a:r>
              <a:rPr lang="en-US" sz="2000" b="1" dirty="0">
                <a:latin typeface="+mj-lt"/>
              </a:rPr>
              <a:t>	</a:t>
            </a:r>
            <a:r>
              <a:rPr lang="en-US" sz="2000" b="1" dirty="0" err="1">
                <a:latin typeface="+mj-lt"/>
              </a:rPr>
              <a:t>Rubrospinal</a:t>
            </a:r>
            <a:endParaRPr lang="en-US" sz="2000" b="1" dirty="0">
              <a:latin typeface="+mj-lt"/>
            </a:endParaRPr>
          </a:p>
          <a:p>
            <a:endParaRPr lang="en-US" b="1" dirty="0">
              <a:latin typeface="+mj-lt"/>
            </a:endParaRPr>
          </a:p>
          <a:p>
            <a:r>
              <a:rPr lang="en-US" sz="2800" b="1" dirty="0">
                <a:latin typeface="+mj-lt"/>
              </a:rPr>
              <a:t>Medial pathways</a:t>
            </a:r>
          </a:p>
          <a:p>
            <a:r>
              <a:rPr lang="en-US" sz="2800" b="1" dirty="0">
                <a:latin typeface="+mj-lt"/>
              </a:rPr>
              <a:t>	control axial muscles</a:t>
            </a:r>
          </a:p>
          <a:p>
            <a:r>
              <a:rPr lang="en-US" b="1" dirty="0">
                <a:latin typeface="+mj-lt"/>
              </a:rPr>
              <a:t>	</a:t>
            </a:r>
            <a:endParaRPr lang="en-US" b="1" dirty="0" smtClean="0">
              <a:latin typeface="+mj-lt"/>
            </a:endParaRPr>
          </a:p>
          <a:p>
            <a:r>
              <a:rPr lang="en-US" sz="2000" b="1" dirty="0" smtClean="0">
                <a:latin typeface="+mj-lt"/>
              </a:rPr>
              <a:t>	</a:t>
            </a:r>
            <a:r>
              <a:rPr lang="en-US" sz="2000" b="1" dirty="0" err="1" smtClean="0">
                <a:latin typeface="+mj-lt"/>
              </a:rPr>
              <a:t>Vestibulospinal</a:t>
            </a:r>
            <a:endParaRPr lang="en-US" sz="2000" b="1" dirty="0">
              <a:latin typeface="+mj-lt"/>
            </a:endParaRPr>
          </a:p>
          <a:p>
            <a:r>
              <a:rPr lang="en-US" sz="2000" b="1" dirty="0">
                <a:latin typeface="+mj-lt"/>
              </a:rPr>
              <a:t>	</a:t>
            </a:r>
            <a:r>
              <a:rPr lang="en-US" sz="2000" b="1" dirty="0" err="1">
                <a:latin typeface="+mj-lt"/>
              </a:rPr>
              <a:t>Reticulospinal</a:t>
            </a:r>
            <a:endParaRPr lang="en-US" sz="2000" b="1" dirty="0">
              <a:latin typeface="+mj-lt"/>
            </a:endParaRPr>
          </a:p>
          <a:p>
            <a:r>
              <a:rPr lang="en-US" sz="2000" b="1" dirty="0">
                <a:latin typeface="+mj-lt"/>
              </a:rPr>
              <a:t>	</a:t>
            </a:r>
            <a:r>
              <a:rPr lang="en-US" sz="2000" b="1" dirty="0" err="1">
                <a:latin typeface="+mj-lt"/>
              </a:rPr>
              <a:t>Tectospinal</a:t>
            </a:r>
            <a:endParaRPr lang="en-US" sz="2000" b="1" dirty="0">
              <a:latin typeface="+mj-lt"/>
            </a:endParaRPr>
          </a:p>
          <a:p>
            <a:r>
              <a:rPr lang="en-US" sz="2000" b="1" dirty="0">
                <a:latin typeface="+mj-lt"/>
              </a:rPr>
              <a:t>	Anterior </a:t>
            </a:r>
            <a:r>
              <a:rPr lang="en-US" sz="2000" b="1" dirty="0" err="1">
                <a:latin typeface="+mj-lt"/>
              </a:rPr>
              <a:t>corticospinal</a:t>
            </a:r>
            <a:endParaRPr lang="en-US" sz="2000" b="1" dirty="0">
              <a:latin typeface="+mj-lt"/>
            </a:endParaRPr>
          </a:p>
          <a:p>
            <a:endParaRPr lang="en-US" sz="2000" b="1" dirty="0">
              <a:solidFill>
                <a:schemeClr val="bg1"/>
              </a:solidFill>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164597" y="446829"/>
            <a:ext cx="2802370" cy="1077218"/>
          </a:xfrm>
          <a:prstGeom prst="rect">
            <a:avLst/>
          </a:prstGeom>
          <a:noFill/>
          <a:ln w="9525">
            <a:noFill/>
            <a:miter lim="800000"/>
            <a:headEnd/>
            <a:tailEnd/>
          </a:ln>
        </p:spPr>
        <p:txBody>
          <a:bodyPr wrap="none">
            <a:spAutoFit/>
          </a:bodyPr>
          <a:lstStyle/>
          <a:p>
            <a:r>
              <a:rPr lang="en-US" sz="3200" b="1">
                <a:latin typeface="Helvetica (PCL6)" pitchFamily="34" charset="0"/>
              </a:rPr>
              <a:t>Corticospinal</a:t>
            </a:r>
          </a:p>
          <a:p>
            <a:r>
              <a:rPr lang="en-US" sz="3200" b="1">
                <a:latin typeface="Helvetica (PCL6)" pitchFamily="34" charset="0"/>
              </a:rPr>
              <a:t>Tracts</a:t>
            </a:r>
          </a:p>
        </p:txBody>
      </p:sp>
      <p:pic>
        <p:nvPicPr>
          <p:cNvPr id="54275" name="Picture 4" descr="corticospinalpathways"/>
          <p:cNvPicPr>
            <a:picLocks noChangeAspect="1" noChangeArrowheads="1"/>
          </p:cNvPicPr>
          <p:nvPr/>
        </p:nvPicPr>
        <p:blipFill>
          <a:blip r:embed="rId3" cstate="print">
            <a:lum bright="-54000" contrast="72000"/>
          </a:blip>
          <a:srcRect/>
          <a:stretch>
            <a:fillRect/>
          </a:stretch>
        </p:blipFill>
        <p:spPr bwMode="auto">
          <a:xfrm>
            <a:off x="3737731" y="223414"/>
            <a:ext cx="5119662" cy="633006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11494" y="297885"/>
            <a:ext cx="9015131" cy="6555641"/>
          </a:xfrm>
          <a:prstGeom prst="rect">
            <a:avLst/>
          </a:prstGeom>
          <a:noFill/>
          <a:ln w="9525">
            <a:noFill/>
            <a:miter lim="800000"/>
            <a:headEnd/>
            <a:tailEnd/>
          </a:ln>
        </p:spPr>
        <p:txBody>
          <a:bodyPr>
            <a:spAutoFit/>
          </a:bodyPr>
          <a:lstStyle/>
          <a:p>
            <a:pPr algn="ctr"/>
            <a:r>
              <a:rPr lang="en-US" sz="2800" b="1" dirty="0" err="1">
                <a:solidFill>
                  <a:srgbClr val="FFFF00"/>
                </a:solidFill>
                <a:latin typeface="+mj-lt"/>
              </a:rPr>
              <a:t>Corticospinal</a:t>
            </a:r>
            <a:r>
              <a:rPr lang="en-US" sz="2800" b="1" dirty="0">
                <a:solidFill>
                  <a:srgbClr val="FFFF00"/>
                </a:solidFill>
                <a:latin typeface="+mj-lt"/>
              </a:rPr>
              <a:t> tracts</a:t>
            </a:r>
            <a:endParaRPr lang="en-US" sz="2800" b="1" dirty="0">
              <a:latin typeface="+mj-lt"/>
            </a:endParaRPr>
          </a:p>
          <a:p>
            <a:endParaRPr lang="en-US" sz="2800" b="1" dirty="0">
              <a:latin typeface="+mj-lt"/>
            </a:endParaRPr>
          </a:p>
          <a:p>
            <a:r>
              <a:rPr lang="en-US" sz="2800" b="1" dirty="0">
                <a:latin typeface="+mj-lt"/>
              </a:rPr>
              <a:t>Control of distal musculature, esp. fine control of extremities</a:t>
            </a:r>
          </a:p>
          <a:p>
            <a:endParaRPr lang="en-US" sz="2800" b="1" dirty="0">
              <a:latin typeface="+mj-lt"/>
            </a:endParaRPr>
          </a:p>
          <a:p>
            <a:r>
              <a:rPr lang="en-US" sz="2800" b="1" dirty="0">
                <a:latin typeface="+mj-lt"/>
              </a:rPr>
              <a:t>Control of axial muscles</a:t>
            </a:r>
          </a:p>
          <a:p>
            <a:endParaRPr lang="en-US" sz="2800" b="1" dirty="0">
              <a:latin typeface="+mj-lt"/>
            </a:endParaRPr>
          </a:p>
          <a:p>
            <a:r>
              <a:rPr lang="en-US" sz="2800" b="1" dirty="0" err="1">
                <a:latin typeface="+mj-lt"/>
              </a:rPr>
              <a:t>Corticospinal</a:t>
            </a:r>
            <a:r>
              <a:rPr lang="en-US" sz="2800" b="1" dirty="0">
                <a:latin typeface="+mj-lt"/>
              </a:rPr>
              <a:t> and </a:t>
            </a:r>
            <a:r>
              <a:rPr lang="en-US" sz="2800" b="1" dirty="0" err="1">
                <a:latin typeface="+mj-lt"/>
              </a:rPr>
              <a:t>corticobulbar</a:t>
            </a:r>
            <a:r>
              <a:rPr lang="en-US" sz="2800" b="1" dirty="0">
                <a:latin typeface="+mj-lt"/>
              </a:rPr>
              <a:t> tracts constitute the major </a:t>
            </a:r>
            <a:r>
              <a:rPr lang="en-US" sz="2800" b="1" i="1" dirty="0">
                <a:latin typeface="+mj-lt"/>
              </a:rPr>
              <a:t>voluntary</a:t>
            </a:r>
            <a:r>
              <a:rPr lang="en-US" sz="2800" b="1" dirty="0">
                <a:latin typeface="+mj-lt"/>
              </a:rPr>
              <a:t> drive to the brain stem and spinal motor systems</a:t>
            </a:r>
          </a:p>
          <a:p>
            <a:endParaRPr lang="en-US" sz="2800" b="1" dirty="0">
              <a:latin typeface="+mj-lt"/>
            </a:endParaRPr>
          </a:p>
          <a:p>
            <a:r>
              <a:rPr lang="en-US" sz="2800" b="1" dirty="0">
                <a:latin typeface="+mj-lt"/>
              </a:rPr>
              <a:t>Lesions produce initial paralysis, with  eventual recovery of function (except fine control of distal musculature)</a:t>
            </a:r>
          </a:p>
          <a:p>
            <a:endParaRPr lang="en-US" sz="2800" b="1" dirty="0">
              <a:solidFill>
                <a:schemeClr val="bg1"/>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164598" y="446829"/>
            <a:ext cx="2574744" cy="1077218"/>
          </a:xfrm>
          <a:prstGeom prst="rect">
            <a:avLst/>
          </a:prstGeom>
          <a:noFill/>
          <a:ln w="9525">
            <a:noFill/>
            <a:miter lim="800000"/>
            <a:headEnd/>
            <a:tailEnd/>
          </a:ln>
        </p:spPr>
        <p:txBody>
          <a:bodyPr wrap="none">
            <a:spAutoFit/>
          </a:bodyPr>
          <a:lstStyle/>
          <a:p>
            <a:r>
              <a:rPr lang="en-US" sz="3200" b="1">
                <a:latin typeface="Helvetica (PCL6)" pitchFamily="34" charset="0"/>
              </a:rPr>
              <a:t>Rubrospinal</a:t>
            </a:r>
          </a:p>
          <a:p>
            <a:r>
              <a:rPr lang="en-US" sz="3200" b="1">
                <a:latin typeface="Helvetica (PCL6)" pitchFamily="34" charset="0"/>
              </a:rPr>
              <a:t>Tract</a:t>
            </a:r>
          </a:p>
        </p:txBody>
      </p:sp>
      <p:pic>
        <p:nvPicPr>
          <p:cNvPr id="58371" name="Picture 4" descr="rubrospinalpathways"/>
          <p:cNvPicPr>
            <a:picLocks noChangeAspect="1" noChangeArrowheads="1"/>
          </p:cNvPicPr>
          <p:nvPr/>
        </p:nvPicPr>
        <p:blipFill>
          <a:blip r:embed="rId3" cstate="print">
            <a:lum bright="-54000" contrast="72000"/>
          </a:blip>
          <a:srcRect/>
          <a:stretch>
            <a:fillRect/>
          </a:stretch>
        </p:blipFill>
        <p:spPr bwMode="auto">
          <a:xfrm>
            <a:off x="4526426" y="148943"/>
            <a:ext cx="4411551" cy="625559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26"/>
          <p:cNvSpPr txBox="1">
            <a:spLocks noChangeArrowheads="1"/>
          </p:cNvSpPr>
          <p:nvPr/>
        </p:nvSpPr>
        <p:spPr bwMode="auto">
          <a:xfrm>
            <a:off x="920717" y="24824"/>
            <a:ext cx="8065268" cy="5386090"/>
          </a:xfrm>
          <a:prstGeom prst="rect">
            <a:avLst/>
          </a:prstGeom>
          <a:noFill/>
          <a:ln w="9525">
            <a:noFill/>
            <a:miter lim="800000"/>
            <a:headEnd/>
            <a:tailEnd/>
          </a:ln>
        </p:spPr>
        <p:txBody>
          <a:bodyPr>
            <a:spAutoFit/>
          </a:bodyPr>
          <a:lstStyle/>
          <a:p>
            <a:r>
              <a:rPr lang="en-US" sz="3600" dirty="0">
                <a:solidFill>
                  <a:srgbClr val="FFFF00"/>
                </a:solidFill>
                <a:latin typeface="Helvetica (PCL6)" pitchFamily="34" charset="0"/>
              </a:rPr>
              <a:t>		</a:t>
            </a:r>
            <a:r>
              <a:rPr lang="en-US" sz="3600" b="1" dirty="0">
                <a:solidFill>
                  <a:srgbClr val="FFFF00"/>
                </a:solidFill>
                <a:latin typeface="+mj-lt"/>
              </a:rPr>
              <a:t>Spinal Reflexes</a:t>
            </a:r>
            <a:endParaRPr lang="en-US" sz="3600" dirty="0">
              <a:solidFill>
                <a:srgbClr val="FFFF00"/>
              </a:solidFill>
              <a:latin typeface="+mj-lt"/>
            </a:endParaRPr>
          </a:p>
          <a:p>
            <a:endParaRPr lang="en-US" sz="3600" dirty="0">
              <a:solidFill>
                <a:srgbClr val="FFFF00"/>
              </a:solidFill>
              <a:latin typeface="+mj-lt"/>
            </a:endParaRPr>
          </a:p>
          <a:p>
            <a:r>
              <a:rPr lang="en-US" sz="3600" dirty="0" err="1">
                <a:solidFill>
                  <a:srgbClr val="FFFF00"/>
                </a:solidFill>
                <a:latin typeface="+mj-lt"/>
              </a:rPr>
              <a:t>Myotatic</a:t>
            </a:r>
            <a:r>
              <a:rPr lang="en-US" sz="3600" dirty="0">
                <a:solidFill>
                  <a:srgbClr val="FFFF00"/>
                </a:solidFill>
                <a:latin typeface="+mj-lt"/>
              </a:rPr>
              <a:t> </a:t>
            </a:r>
            <a:r>
              <a:rPr lang="en-US" sz="3600" dirty="0" smtClean="0">
                <a:solidFill>
                  <a:srgbClr val="FFFF00"/>
                </a:solidFill>
                <a:latin typeface="+mj-lt"/>
              </a:rPr>
              <a:t>reflex</a:t>
            </a:r>
          </a:p>
          <a:p>
            <a:endParaRPr lang="en-US" sz="3600" dirty="0" smtClean="0">
              <a:solidFill>
                <a:srgbClr val="FFFF00"/>
              </a:solidFill>
              <a:latin typeface="+mj-lt"/>
            </a:endParaRPr>
          </a:p>
          <a:p>
            <a:r>
              <a:rPr lang="en-US" sz="3600" dirty="0" smtClean="0">
                <a:latin typeface="+mj-lt"/>
              </a:rPr>
              <a:t>[</a:t>
            </a:r>
            <a:r>
              <a:rPr lang="en-US" sz="3600" dirty="0" err="1" smtClean="0">
                <a:latin typeface="+mj-lt"/>
              </a:rPr>
              <a:t>myo</a:t>
            </a:r>
            <a:r>
              <a:rPr lang="en-US" sz="3600" dirty="0" smtClean="0">
                <a:latin typeface="+mj-lt"/>
              </a:rPr>
              <a:t>- + G. </a:t>
            </a:r>
            <a:r>
              <a:rPr lang="en-US" sz="3600" i="1" dirty="0" err="1" smtClean="0">
                <a:latin typeface="+mj-lt"/>
              </a:rPr>
              <a:t>tasis</a:t>
            </a:r>
            <a:r>
              <a:rPr lang="en-US" sz="3600" dirty="0" smtClean="0">
                <a:latin typeface="+mj-lt"/>
              </a:rPr>
              <a:t>, a stretching]</a:t>
            </a:r>
          </a:p>
          <a:p>
            <a:r>
              <a:rPr lang="en-US" sz="3600" dirty="0" smtClean="0">
                <a:latin typeface="+mj-lt"/>
              </a:rPr>
              <a:t>a.k.a. stretch reflex</a:t>
            </a:r>
          </a:p>
          <a:p>
            <a:endParaRPr lang="en-US" sz="3600" dirty="0" smtClean="0">
              <a:solidFill>
                <a:srgbClr val="FFFF00"/>
              </a:solidFill>
              <a:latin typeface="+mj-lt"/>
            </a:endParaRPr>
          </a:p>
          <a:p>
            <a:endParaRPr lang="en-US" sz="3600" dirty="0">
              <a:latin typeface="+mj-lt"/>
            </a:endParaRPr>
          </a:p>
          <a:p>
            <a:r>
              <a:rPr lang="en-US" sz="2800" dirty="0">
                <a:solidFill>
                  <a:schemeClr val="bg1"/>
                </a:solidFill>
                <a:latin typeface="+mj-lt"/>
              </a:rPr>
              <a:t>	</a:t>
            </a:r>
            <a:r>
              <a:rPr lang="en-US" sz="2800" dirty="0">
                <a:latin typeface="+mj-lt"/>
              </a:rPr>
              <a:t>Muscle spindles (</a:t>
            </a:r>
            <a:r>
              <a:rPr lang="en-US" sz="2800" dirty="0" err="1">
                <a:latin typeface="+mj-lt"/>
              </a:rPr>
              <a:t>Ia</a:t>
            </a:r>
            <a:r>
              <a:rPr lang="en-US" sz="2800" dirty="0">
                <a:latin typeface="+mj-lt"/>
              </a:rPr>
              <a:t>)</a:t>
            </a:r>
          </a:p>
          <a:p>
            <a:r>
              <a:rPr lang="en-US" sz="2800" dirty="0">
                <a:latin typeface="+mj-lt"/>
              </a:rPr>
              <a:t>	+ alpha motor </a:t>
            </a:r>
            <a:r>
              <a:rPr lang="en-US" sz="2800" dirty="0" smtClean="0">
                <a:latin typeface="+mj-lt"/>
              </a:rPr>
              <a:t>neurons</a:t>
            </a:r>
            <a:endParaRPr lang="en-US" sz="2800"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58389" y="521300"/>
            <a:ext cx="8394462" cy="6124754"/>
          </a:xfrm>
          <a:prstGeom prst="rect">
            <a:avLst/>
          </a:prstGeom>
          <a:noFill/>
          <a:ln w="9525">
            <a:noFill/>
            <a:miter lim="800000"/>
            <a:headEnd/>
            <a:tailEnd/>
          </a:ln>
        </p:spPr>
        <p:txBody>
          <a:bodyPr>
            <a:spAutoFit/>
          </a:bodyPr>
          <a:lstStyle/>
          <a:p>
            <a:pPr algn="ctr">
              <a:spcBef>
                <a:spcPct val="50000"/>
              </a:spcBef>
            </a:pPr>
            <a:r>
              <a:rPr lang="en-US" sz="4000" b="1" dirty="0" err="1">
                <a:solidFill>
                  <a:srgbClr val="FFFF00"/>
                </a:solidFill>
                <a:latin typeface="Helvetica (PCL6)" pitchFamily="34" charset="0"/>
              </a:rPr>
              <a:t>Rubrospinal</a:t>
            </a:r>
            <a:r>
              <a:rPr lang="en-US" sz="4000" b="1" dirty="0">
                <a:solidFill>
                  <a:srgbClr val="FFFF00"/>
                </a:solidFill>
                <a:latin typeface="Helvetica (PCL6)" pitchFamily="34" charset="0"/>
              </a:rPr>
              <a:t> tract</a:t>
            </a:r>
            <a:endParaRPr lang="en-US" sz="3200" dirty="0">
              <a:solidFill>
                <a:srgbClr val="FFFF00"/>
              </a:solidFill>
            </a:endParaRPr>
          </a:p>
          <a:p>
            <a:pPr>
              <a:spcBef>
                <a:spcPct val="50000"/>
              </a:spcBef>
            </a:pPr>
            <a:r>
              <a:rPr lang="en-US" sz="3200" b="1" dirty="0">
                <a:latin typeface="Helvetica (PCL6)" pitchFamily="34" charset="0"/>
              </a:rPr>
              <a:t>Alternate route to </a:t>
            </a:r>
            <a:r>
              <a:rPr lang="en-US" sz="3200" b="1" dirty="0" err="1">
                <a:latin typeface="Helvetica (PCL6)" pitchFamily="34" charset="0"/>
              </a:rPr>
              <a:t>corticospinal</a:t>
            </a:r>
            <a:r>
              <a:rPr lang="en-US" sz="3200" b="1" dirty="0">
                <a:latin typeface="Helvetica (PCL6)" pitchFamily="34" charset="0"/>
              </a:rPr>
              <a:t> tract</a:t>
            </a:r>
          </a:p>
          <a:p>
            <a:pPr>
              <a:spcBef>
                <a:spcPct val="50000"/>
              </a:spcBef>
            </a:pPr>
            <a:r>
              <a:rPr lang="en-US" sz="3200" b="1" dirty="0">
                <a:latin typeface="Helvetica (PCL6)" pitchFamily="34" charset="0"/>
              </a:rPr>
              <a:t>Receives input from cerebellum and 	cerebral cortex</a:t>
            </a:r>
          </a:p>
          <a:p>
            <a:pPr>
              <a:spcBef>
                <a:spcPct val="50000"/>
              </a:spcBef>
            </a:pPr>
            <a:r>
              <a:rPr lang="en-US" sz="3200" b="1" dirty="0">
                <a:latin typeface="Helvetica (PCL6)" pitchFamily="34" charset="0"/>
              </a:rPr>
              <a:t>Encodes movement </a:t>
            </a:r>
            <a:r>
              <a:rPr lang="en-US" sz="3200" b="1" i="1" dirty="0">
                <a:latin typeface="Helvetica (PCL6)" pitchFamily="34" charset="0"/>
              </a:rPr>
              <a:t>velocity</a:t>
            </a:r>
          </a:p>
          <a:p>
            <a:pPr>
              <a:spcBef>
                <a:spcPct val="50000"/>
              </a:spcBef>
            </a:pPr>
            <a:r>
              <a:rPr lang="en-US" sz="3200" b="1" dirty="0">
                <a:latin typeface="Helvetica (PCL6)" pitchFamily="34" charset="0"/>
              </a:rPr>
              <a:t>Excitation of flexors and inhibition of 	extensors</a:t>
            </a:r>
          </a:p>
          <a:p>
            <a:pPr>
              <a:spcBef>
                <a:spcPct val="50000"/>
              </a:spcBef>
            </a:pPr>
            <a:r>
              <a:rPr lang="en-US" sz="3200" b="1" dirty="0">
                <a:latin typeface="Helvetica (PCL6)" pitchFamily="34" charset="0"/>
              </a:rPr>
              <a:t>Relatively small in humans</a:t>
            </a:r>
            <a:endParaRPr lang="en-US" sz="3200" dirty="0"/>
          </a:p>
          <a:p>
            <a:pPr>
              <a:spcBef>
                <a:spcPct val="50000"/>
              </a:spcBef>
            </a:pPr>
            <a:endParaRPr 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64597" y="446829"/>
            <a:ext cx="3188502" cy="1077218"/>
          </a:xfrm>
          <a:prstGeom prst="rect">
            <a:avLst/>
          </a:prstGeom>
          <a:noFill/>
          <a:ln w="9525">
            <a:noFill/>
            <a:miter lim="800000"/>
            <a:headEnd/>
            <a:tailEnd/>
          </a:ln>
        </p:spPr>
        <p:txBody>
          <a:bodyPr wrap="none">
            <a:spAutoFit/>
          </a:bodyPr>
          <a:lstStyle/>
          <a:p>
            <a:r>
              <a:rPr lang="en-US" sz="3200" b="1">
                <a:latin typeface="Helvetica (PCL6)" pitchFamily="34" charset="0"/>
              </a:rPr>
              <a:t>Vestibulospinal</a:t>
            </a:r>
          </a:p>
          <a:p>
            <a:r>
              <a:rPr lang="en-US" sz="3200" b="1">
                <a:latin typeface="Helvetica (PCL6)" pitchFamily="34" charset="0"/>
              </a:rPr>
              <a:t>Tracts</a:t>
            </a:r>
          </a:p>
        </p:txBody>
      </p:sp>
      <p:pic>
        <p:nvPicPr>
          <p:cNvPr id="62467" name="Picture 4" descr="vestibulospinalpathways"/>
          <p:cNvPicPr>
            <a:picLocks noChangeAspect="1" noChangeArrowheads="1"/>
          </p:cNvPicPr>
          <p:nvPr/>
        </p:nvPicPr>
        <p:blipFill>
          <a:blip r:embed="rId3" cstate="print">
            <a:lum bright="-54000" contrast="72000"/>
          </a:blip>
          <a:srcRect/>
          <a:stretch>
            <a:fillRect/>
          </a:stretch>
        </p:blipFill>
        <p:spPr bwMode="auto">
          <a:xfrm>
            <a:off x="4233238" y="223414"/>
            <a:ext cx="4946491" cy="633006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593236" y="121017"/>
            <a:ext cx="8641358" cy="6478697"/>
          </a:xfrm>
          <a:prstGeom prst="rect">
            <a:avLst/>
          </a:prstGeom>
          <a:noFill/>
          <a:ln w="9525">
            <a:noFill/>
            <a:miter lim="800000"/>
            <a:headEnd/>
            <a:tailEnd/>
          </a:ln>
        </p:spPr>
        <p:txBody>
          <a:bodyPr>
            <a:spAutoFit/>
          </a:bodyPr>
          <a:lstStyle/>
          <a:p>
            <a:pPr>
              <a:spcBef>
                <a:spcPct val="50000"/>
              </a:spcBef>
            </a:pPr>
            <a:r>
              <a:rPr lang="en-US" sz="3600" b="1" dirty="0">
                <a:solidFill>
                  <a:srgbClr val="FFFF00"/>
                </a:solidFill>
                <a:latin typeface="Helvetica (PCL6)" pitchFamily="34" charset="0"/>
              </a:rPr>
              <a:t>           </a:t>
            </a:r>
            <a:r>
              <a:rPr lang="en-US" sz="3600" b="1" dirty="0" err="1">
                <a:solidFill>
                  <a:srgbClr val="FFFF00"/>
                </a:solidFill>
                <a:latin typeface="Helvetica (PCL6)" pitchFamily="34" charset="0"/>
              </a:rPr>
              <a:t>Vestibulospinal</a:t>
            </a:r>
            <a:r>
              <a:rPr lang="en-US" sz="3600" b="1" dirty="0">
                <a:solidFill>
                  <a:srgbClr val="FFFF00"/>
                </a:solidFill>
                <a:latin typeface="Helvetica (PCL6)" pitchFamily="34" charset="0"/>
              </a:rPr>
              <a:t> tracts</a:t>
            </a:r>
            <a:endParaRPr lang="en-US" b="1" dirty="0">
              <a:solidFill>
                <a:srgbClr val="FFFF00"/>
              </a:solidFill>
              <a:latin typeface="Helvetica (PCL6)" pitchFamily="34" charset="0"/>
            </a:endParaRPr>
          </a:p>
          <a:p>
            <a:pPr>
              <a:spcBef>
                <a:spcPct val="50000"/>
              </a:spcBef>
            </a:pPr>
            <a:endParaRPr lang="en-US" b="1" dirty="0">
              <a:latin typeface="Helvetica (PCL6)" pitchFamily="34" charset="0"/>
            </a:endParaRPr>
          </a:p>
          <a:p>
            <a:pPr>
              <a:spcBef>
                <a:spcPct val="50000"/>
              </a:spcBef>
            </a:pPr>
            <a:r>
              <a:rPr lang="en-US" sz="2200" b="1" dirty="0">
                <a:latin typeface="Helvetica (PCL6)" pitchFamily="34" charset="0"/>
              </a:rPr>
              <a:t>Mediate postural adjustments and head movements</a:t>
            </a:r>
          </a:p>
          <a:p>
            <a:pPr>
              <a:spcBef>
                <a:spcPct val="50000"/>
              </a:spcBef>
            </a:pPr>
            <a:r>
              <a:rPr lang="en-US" sz="2200" b="1" dirty="0">
                <a:latin typeface="Helvetica (PCL6)" pitchFamily="34" charset="0"/>
              </a:rPr>
              <a:t>Control balance </a:t>
            </a:r>
          </a:p>
          <a:p>
            <a:pPr>
              <a:spcBef>
                <a:spcPct val="50000"/>
              </a:spcBef>
            </a:pPr>
            <a:endParaRPr lang="en-US" sz="2200" b="1" dirty="0">
              <a:latin typeface="Helvetica (PCL6)" pitchFamily="34" charset="0"/>
            </a:endParaRPr>
          </a:p>
          <a:p>
            <a:pPr>
              <a:spcBef>
                <a:spcPct val="50000"/>
              </a:spcBef>
            </a:pPr>
            <a:r>
              <a:rPr lang="en-US" sz="2400" b="1" dirty="0">
                <a:latin typeface="Helvetica (PCL6)" pitchFamily="34" charset="0"/>
              </a:rPr>
              <a:t>Lateral </a:t>
            </a:r>
            <a:r>
              <a:rPr lang="en-US" sz="2400" b="1" dirty="0" err="1">
                <a:latin typeface="Helvetica (PCL6)" pitchFamily="34" charset="0"/>
              </a:rPr>
              <a:t>vestibulospinal</a:t>
            </a:r>
            <a:r>
              <a:rPr lang="en-US" sz="2400" b="1" dirty="0">
                <a:latin typeface="Helvetica (PCL6)" pitchFamily="34" charset="0"/>
              </a:rPr>
              <a:t> tract</a:t>
            </a:r>
          </a:p>
          <a:p>
            <a:pPr>
              <a:spcBef>
                <a:spcPct val="50000"/>
              </a:spcBef>
            </a:pPr>
            <a:r>
              <a:rPr lang="en-US" sz="2200" b="1" dirty="0">
                <a:latin typeface="Helvetica (PCL6)" pitchFamily="34" charset="0"/>
              </a:rPr>
              <a:t> 	Excites antigravity muscles</a:t>
            </a:r>
          </a:p>
          <a:p>
            <a:pPr>
              <a:spcBef>
                <a:spcPct val="50000"/>
              </a:spcBef>
            </a:pPr>
            <a:r>
              <a:rPr lang="en-US" sz="2200" b="1" dirty="0">
                <a:latin typeface="Helvetica (PCL6)" pitchFamily="34" charset="0"/>
              </a:rPr>
              <a:t> 	Controls postural changes to compensate for tilts 		and movements of body</a:t>
            </a:r>
          </a:p>
          <a:p>
            <a:pPr>
              <a:spcBef>
                <a:spcPct val="50000"/>
              </a:spcBef>
            </a:pPr>
            <a:endParaRPr lang="en-US" sz="2200" b="1" dirty="0">
              <a:latin typeface="Helvetica (PCL6)" pitchFamily="34" charset="0"/>
            </a:endParaRPr>
          </a:p>
          <a:p>
            <a:pPr>
              <a:spcBef>
                <a:spcPct val="50000"/>
              </a:spcBef>
            </a:pPr>
            <a:r>
              <a:rPr lang="en-US" sz="2400" b="1" dirty="0">
                <a:latin typeface="Helvetica (PCL6)" pitchFamily="34" charset="0"/>
              </a:rPr>
              <a:t>Medial </a:t>
            </a:r>
            <a:r>
              <a:rPr lang="en-US" sz="2400" b="1" dirty="0" err="1">
                <a:latin typeface="Helvetica (PCL6)" pitchFamily="34" charset="0"/>
              </a:rPr>
              <a:t>vestibulospinal</a:t>
            </a:r>
            <a:r>
              <a:rPr lang="en-US" sz="2400" b="1" dirty="0">
                <a:latin typeface="Helvetica (PCL6)" pitchFamily="34" charset="0"/>
              </a:rPr>
              <a:t> tract</a:t>
            </a:r>
          </a:p>
          <a:p>
            <a:pPr>
              <a:spcBef>
                <a:spcPct val="50000"/>
              </a:spcBef>
            </a:pPr>
            <a:r>
              <a:rPr lang="en-US" sz="2200" b="1" dirty="0">
                <a:latin typeface="Helvetica (PCL6)" pitchFamily="34" charset="0"/>
              </a:rPr>
              <a:t>	Innervates neck muscles to stabilize head position</a:t>
            </a:r>
          </a:p>
          <a:p>
            <a:pPr>
              <a:spcBef>
                <a:spcPct val="50000"/>
              </a:spcBef>
            </a:pPr>
            <a:r>
              <a:rPr lang="en-US" sz="2200" b="1" dirty="0">
                <a:latin typeface="Helvetica (PCL6)" pitchFamily="34" charset="0"/>
              </a:rPr>
              <a:t>	Coordinates head and eye movements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164598" y="446829"/>
            <a:ext cx="2983509" cy="1077218"/>
          </a:xfrm>
          <a:prstGeom prst="rect">
            <a:avLst/>
          </a:prstGeom>
          <a:noFill/>
          <a:ln w="9525">
            <a:noFill/>
            <a:miter lim="800000"/>
            <a:headEnd/>
            <a:tailEnd/>
          </a:ln>
        </p:spPr>
        <p:txBody>
          <a:bodyPr wrap="none">
            <a:spAutoFit/>
          </a:bodyPr>
          <a:lstStyle/>
          <a:p>
            <a:r>
              <a:rPr lang="en-US" sz="3200" b="1">
                <a:latin typeface="Helvetica (PCL6)" pitchFamily="34" charset="0"/>
              </a:rPr>
              <a:t>Reticulospinal</a:t>
            </a:r>
          </a:p>
          <a:p>
            <a:r>
              <a:rPr lang="en-US" sz="3200" b="1">
                <a:latin typeface="Helvetica (PCL6)" pitchFamily="34" charset="0"/>
              </a:rPr>
              <a:t>Tracts</a:t>
            </a:r>
          </a:p>
        </p:txBody>
      </p:sp>
      <p:pic>
        <p:nvPicPr>
          <p:cNvPr id="66563" name="Picture 4" descr="reticulospinalpathways"/>
          <p:cNvPicPr>
            <a:picLocks noChangeAspect="1" noChangeArrowheads="1"/>
          </p:cNvPicPr>
          <p:nvPr/>
        </p:nvPicPr>
        <p:blipFill>
          <a:blip r:embed="rId3" cstate="print">
            <a:lum bright="-54000" contrast="72000"/>
          </a:blip>
          <a:srcRect t="30556" r="21019"/>
          <a:stretch>
            <a:fillRect/>
          </a:stretch>
        </p:blipFill>
        <p:spPr bwMode="auto">
          <a:xfrm>
            <a:off x="3634857" y="297885"/>
            <a:ext cx="5171099" cy="565982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58389" y="223414"/>
            <a:ext cx="8723657" cy="5816977"/>
          </a:xfrm>
          <a:prstGeom prst="rect">
            <a:avLst/>
          </a:prstGeom>
          <a:noFill/>
          <a:ln w="9525">
            <a:noFill/>
            <a:miter lim="800000"/>
            <a:headEnd/>
            <a:tailEnd/>
          </a:ln>
        </p:spPr>
        <p:txBody>
          <a:bodyPr>
            <a:spAutoFit/>
          </a:bodyPr>
          <a:lstStyle/>
          <a:p>
            <a:r>
              <a:rPr lang="en-US" sz="3600" b="1" dirty="0">
                <a:solidFill>
                  <a:srgbClr val="FFFF00"/>
                </a:solidFill>
                <a:latin typeface="Helvetica (PCL6)" pitchFamily="34" charset="0"/>
              </a:rPr>
              <a:t>           </a:t>
            </a:r>
            <a:r>
              <a:rPr lang="en-US" sz="3600" b="1" dirty="0" err="1">
                <a:solidFill>
                  <a:srgbClr val="FFFF00"/>
                </a:solidFill>
                <a:latin typeface="Helvetica (PCL6)" pitchFamily="34" charset="0"/>
              </a:rPr>
              <a:t>Reticulospinal</a:t>
            </a:r>
            <a:r>
              <a:rPr lang="en-US" sz="3600" b="1" dirty="0">
                <a:solidFill>
                  <a:srgbClr val="FFFF00"/>
                </a:solidFill>
                <a:latin typeface="Helvetica (PCL6)" pitchFamily="34" charset="0"/>
              </a:rPr>
              <a:t> tracts</a:t>
            </a:r>
            <a:endParaRPr lang="en-US" sz="2800" b="1" dirty="0">
              <a:solidFill>
                <a:srgbClr val="FFFF00"/>
              </a:solidFill>
              <a:latin typeface="Helvetica (PCL6)" pitchFamily="34" charset="0"/>
            </a:endParaRPr>
          </a:p>
          <a:p>
            <a:endParaRPr lang="en-US" sz="2800" b="1" dirty="0">
              <a:latin typeface="Helvetica (PCL6)" pitchFamily="34" charset="0"/>
            </a:endParaRPr>
          </a:p>
          <a:p>
            <a:r>
              <a:rPr lang="en-US" sz="2800" b="1" dirty="0">
                <a:latin typeface="Helvetica (PCL6)" pitchFamily="34" charset="0"/>
              </a:rPr>
              <a:t>Major alternate route (to the </a:t>
            </a:r>
            <a:r>
              <a:rPr lang="en-US" sz="2800" b="1" dirty="0" err="1">
                <a:latin typeface="Helvetica (PCL6)" pitchFamily="34" charset="0"/>
              </a:rPr>
              <a:t>corticospinal</a:t>
            </a:r>
            <a:r>
              <a:rPr lang="en-US" sz="2800" b="1" dirty="0">
                <a:latin typeface="Helvetica (PCL6)" pitchFamily="34" charset="0"/>
              </a:rPr>
              <a:t> tract) to spinal motor neurons</a:t>
            </a:r>
          </a:p>
          <a:p>
            <a:endParaRPr lang="en-US" sz="2800" b="1" dirty="0">
              <a:latin typeface="Helvetica (PCL6)" pitchFamily="34" charset="0"/>
            </a:endParaRPr>
          </a:p>
          <a:p>
            <a:r>
              <a:rPr lang="en-US" sz="2800" b="1" dirty="0">
                <a:latin typeface="Helvetica (PCL6)" pitchFamily="34" charset="0"/>
              </a:rPr>
              <a:t>Regulate sensitivity to flexor reflexes, such that only noxious stimuli elicit them</a:t>
            </a:r>
          </a:p>
          <a:p>
            <a:endParaRPr lang="en-US" sz="2800" b="1" dirty="0">
              <a:latin typeface="Helvetica (PCL6)" pitchFamily="34" charset="0"/>
            </a:endParaRPr>
          </a:p>
          <a:p>
            <a:r>
              <a:rPr lang="en-US" sz="2800" b="1" dirty="0">
                <a:latin typeface="Helvetica (PCL6)" pitchFamily="34" charset="0"/>
              </a:rPr>
              <a:t>Reticular formation contains circuitry for complex movements, including complex postures, orienting, and stretching</a:t>
            </a:r>
          </a:p>
          <a:p>
            <a:endParaRPr lang="en-US" sz="2800" b="1" dirty="0">
              <a:latin typeface="Helvetica (PCL6)" pitchFamily="34" charset="0"/>
            </a:endParaRPr>
          </a:p>
          <a:p>
            <a:r>
              <a:rPr lang="en-US" sz="2800" b="1" dirty="0">
                <a:latin typeface="Helvetica (PCL6)" pitchFamily="34" charset="0"/>
              </a:rPr>
              <a:t>Integration of sensory input to guide motor output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64598" y="446829"/>
            <a:ext cx="2428870" cy="1077218"/>
          </a:xfrm>
          <a:prstGeom prst="rect">
            <a:avLst/>
          </a:prstGeom>
          <a:noFill/>
          <a:ln w="9525">
            <a:noFill/>
            <a:miter lim="800000"/>
            <a:headEnd/>
            <a:tailEnd/>
          </a:ln>
        </p:spPr>
        <p:txBody>
          <a:bodyPr wrap="none">
            <a:spAutoFit/>
          </a:bodyPr>
          <a:lstStyle/>
          <a:p>
            <a:r>
              <a:rPr lang="en-US" sz="3200" b="1">
                <a:latin typeface="Helvetica (PCL6)" pitchFamily="34" charset="0"/>
              </a:rPr>
              <a:t>Tectospinal</a:t>
            </a:r>
          </a:p>
          <a:p>
            <a:r>
              <a:rPr lang="en-US" sz="3200" b="1">
                <a:latin typeface="Helvetica (PCL6)" pitchFamily="34" charset="0"/>
              </a:rPr>
              <a:t>Tract</a:t>
            </a:r>
          </a:p>
        </p:txBody>
      </p:sp>
      <p:pic>
        <p:nvPicPr>
          <p:cNvPr id="70659" name="Picture 3" descr="tectospinalpathways"/>
          <p:cNvPicPr>
            <a:picLocks noChangeAspect="1" noChangeArrowheads="1"/>
          </p:cNvPicPr>
          <p:nvPr/>
        </p:nvPicPr>
        <p:blipFill>
          <a:blip r:embed="rId3" cstate="print">
            <a:lum bright="-54000" contrast="72000"/>
          </a:blip>
          <a:srcRect r="22388"/>
          <a:stretch>
            <a:fillRect/>
          </a:stretch>
        </p:blipFill>
        <p:spPr bwMode="auto">
          <a:xfrm>
            <a:off x="4733888" y="297886"/>
            <a:ext cx="3382817" cy="61811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58389" y="651625"/>
            <a:ext cx="8723657" cy="4739794"/>
          </a:xfrm>
          <a:prstGeom prst="rect">
            <a:avLst/>
          </a:prstGeom>
          <a:solidFill>
            <a:schemeClr val="bg2"/>
          </a:solidFill>
          <a:ln w="9525">
            <a:noFill/>
            <a:miter lim="800000"/>
            <a:headEnd/>
            <a:tailEnd/>
          </a:ln>
        </p:spPr>
        <p:txBody>
          <a:bodyPr>
            <a:spAutoFit/>
          </a:bodyPr>
          <a:lstStyle/>
          <a:p>
            <a:r>
              <a:rPr lang="en-US" sz="3600" b="1" dirty="0">
                <a:solidFill>
                  <a:srgbClr val="FFFF00"/>
                </a:solidFill>
                <a:latin typeface="Helvetica (PCL6)" pitchFamily="34" charset="0"/>
              </a:rPr>
              <a:t>               </a:t>
            </a:r>
            <a:r>
              <a:rPr lang="en-US" sz="3600" b="1" dirty="0" err="1">
                <a:solidFill>
                  <a:srgbClr val="FFFF00"/>
                </a:solidFill>
                <a:latin typeface="Helvetica (PCL6)" pitchFamily="34" charset="0"/>
              </a:rPr>
              <a:t>Tectospinal</a:t>
            </a:r>
            <a:r>
              <a:rPr lang="en-US" sz="3600" b="1" dirty="0">
                <a:solidFill>
                  <a:srgbClr val="FFFF00"/>
                </a:solidFill>
                <a:latin typeface="Helvetica (PCL6)" pitchFamily="34" charset="0"/>
              </a:rPr>
              <a:t> tract</a:t>
            </a:r>
            <a:endParaRPr lang="en-US" sz="2800" b="1" dirty="0">
              <a:solidFill>
                <a:srgbClr val="FFFF00"/>
              </a:solidFill>
              <a:latin typeface="Helvetica (PCL6)" pitchFamily="34" charset="0"/>
            </a:endParaRPr>
          </a:p>
          <a:p>
            <a:endParaRPr lang="en-US" sz="2800" b="1" dirty="0">
              <a:latin typeface="Helvetica (PCL6)" pitchFamily="34" charset="0"/>
            </a:endParaRPr>
          </a:p>
          <a:p>
            <a:r>
              <a:rPr lang="en-US" sz="2800" b="1" dirty="0">
                <a:latin typeface="Helvetica (PCL6)" pitchFamily="34" charset="0"/>
              </a:rPr>
              <a:t>Originates in Superior Colliculus</a:t>
            </a:r>
          </a:p>
          <a:p>
            <a:endParaRPr lang="en-US" sz="2800" b="1" dirty="0">
              <a:latin typeface="Helvetica (PCL6)" pitchFamily="34" charset="0"/>
            </a:endParaRPr>
          </a:p>
          <a:p>
            <a:r>
              <a:rPr lang="en-US" sz="2800" b="1" dirty="0">
                <a:latin typeface="Helvetica (PCL6)" pitchFamily="34" charset="0"/>
              </a:rPr>
              <a:t>Innervates neck and proximal muscles</a:t>
            </a:r>
          </a:p>
          <a:p>
            <a:endParaRPr lang="en-US" sz="2800" b="1" dirty="0">
              <a:latin typeface="Helvetica (PCL6)" pitchFamily="34" charset="0"/>
            </a:endParaRPr>
          </a:p>
          <a:p>
            <a:r>
              <a:rPr lang="en-US" sz="2800" b="1" dirty="0">
                <a:latin typeface="Helvetica (PCL6)" pitchFamily="34" charset="0"/>
              </a:rPr>
              <a:t>Presumably involved in reflex orienting to 	visual stimuli</a:t>
            </a:r>
          </a:p>
          <a:p>
            <a:endParaRPr lang="en-US" sz="2800" b="1" dirty="0">
              <a:latin typeface="Helvetica (PCL6)" pitchFamily="34" charset="0"/>
            </a:endParaRPr>
          </a:p>
          <a:p>
            <a:r>
              <a:rPr lang="en-US" sz="2800" b="1" dirty="0">
                <a:latin typeface="Helvetica (PCL6)" pitchFamily="34" charset="0"/>
              </a:rPr>
              <a:t>Relatively minor in humans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822987" y="148943"/>
            <a:ext cx="8106417" cy="6678751"/>
          </a:xfrm>
          <a:prstGeom prst="rect">
            <a:avLst/>
          </a:prstGeom>
          <a:noFill/>
          <a:ln w="9525">
            <a:noFill/>
            <a:miter lim="800000"/>
            <a:headEnd/>
            <a:tailEnd/>
          </a:ln>
        </p:spPr>
        <p:txBody>
          <a:bodyPr>
            <a:spAutoFit/>
          </a:bodyPr>
          <a:lstStyle/>
          <a:p>
            <a:r>
              <a:rPr lang="en-US" sz="3200" b="1" dirty="0">
                <a:solidFill>
                  <a:srgbClr val="FFFF00"/>
                </a:solidFill>
                <a:latin typeface="Helvetica (PCL6)" pitchFamily="34" charset="0"/>
              </a:rPr>
              <a:t>Influence of descending pathways on              		spinal mechanisms</a:t>
            </a:r>
            <a:endParaRPr lang="en-US" sz="2800" dirty="0"/>
          </a:p>
          <a:p>
            <a:endParaRPr lang="en-US" sz="2800" dirty="0"/>
          </a:p>
          <a:p>
            <a:pPr>
              <a:buFontTx/>
              <a:buChar char="•"/>
            </a:pPr>
            <a:r>
              <a:rPr lang="en-US" sz="2800" b="1" dirty="0">
                <a:latin typeface="Helvetica (PCL6)" pitchFamily="34" charset="0"/>
              </a:rPr>
              <a:t> voluntary movement</a:t>
            </a:r>
          </a:p>
          <a:p>
            <a:pPr>
              <a:buFontTx/>
              <a:buChar char="•"/>
            </a:pPr>
            <a:endParaRPr lang="en-US" sz="2800" b="1" dirty="0">
              <a:latin typeface="Helvetica (PCL6)" pitchFamily="34" charset="0"/>
            </a:endParaRPr>
          </a:p>
          <a:p>
            <a:pPr>
              <a:buFontTx/>
              <a:buChar char="•"/>
            </a:pPr>
            <a:r>
              <a:rPr lang="en-US" sz="2800" b="1" dirty="0">
                <a:latin typeface="Helvetica (PCL6)" pitchFamily="34" charset="0"/>
              </a:rPr>
              <a:t> reflex modulation</a:t>
            </a:r>
          </a:p>
          <a:p>
            <a:pPr>
              <a:buFontTx/>
              <a:buChar char="•"/>
            </a:pPr>
            <a:endParaRPr lang="en-US" sz="2800" b="1" dirty="0">
              <a:solidFill>
                <a:schemeClr val="bg1"/>
              </a:solidFill>
              <a:latin typeface="Helvetica (PCL6)" pitchFamily="34" charset="0"/>
            </a:endParaRPr>
          </a:p>
          <a:p>
            <a:pPr>
              <a:buFontTx/>
              <a:buChar char="•"/>
            </a:pPr>
            <a:endParaRPr lang="en-US" sz="2800" b="1" dirty="0">
              <a:solidFill>
                <a:schemeClr val="bg1"/>
              </a:solidFill>
              <a:latin typeface="Helvetica (PCL6)" pitchFamily="34" charset="0"/>
            </a:endParaRPr>
          </a:p>
          <a:p>
            <a:pPr>
              <a:buFontTx/>
              <a:buChar char="•"/>
            </a:pPr>
            <a:endParaRPr lang="en-US" sz="2800" b="1" dirty="0">
              <a:solidFill>
                <a:schemeClr val="bg1"/>
              </a:solidFill>
              <a:latin typeface="Helvetica (PCL6)" pitchFamily="34" charset="0"/>
            </a:endParaRPr>
          </a:p>
          <a:p>
            <a:pPr>
              <a:buFontTx/>
              <a:buChar char="•"/>
            </a:pPr>
            <a:endParaRPr lang="en-US" sz="2800" b="1" dirty="0">
              <a:solidFill>
                <a:schemeClr val="bg1"/>
              </a:solidFill>
              <a:latin typeface="Helvetica (PCL6)" pitchFamily="34" charset="0"/>
            </a:endParaRPr>
          </a:p>
          <a:p>
            <a:pPr>
              <a:buFontTx/>
              <a:buChar char="•"/>
            </a:pPr>
            <a:endParaRPr lang="en-US" sz="2800" b="1" dirty="0">
              <a:solidFill>
                <a:schemeClr val="bg1"/>
              </a:solidFill>
              <a:latin typeface="Helvetica (PCL6)" pitchFamily="34" charset="0"/>
            </a:endParaRPr>
          </a:p>
          <a:p>
            <a:pPr>
              <a:buFontTx/>
              <a:buChar char="•"/>
            </a:pPr>
            <a:endParaRPr lang="en-US" sz="2800" b="1" dirty="0">
              <a:solidFill>
                <a:schemeClr val="bg1"/>
              </a:solidFill>
              <a:latin typeface="Helvetica (PCL6)" pitchFamily="34" charset="0"/>
            </a:endParaRPr>
          </a:p>
          <a:p>
            <a:pPr>
              <a:buFontTx/>
              <a:buChar char="•"/>
            </a:pPr>
            <a:endParaRPr lang="en-US" sz="2800" b="1" dirty="0">
              <a:solidFill>
                <a:schemeClr val="bg1"/>
              </a:solidFill>
              <a:latin typeface="Helvetica (PCL6)" pitchFamily="34" charset="0"/>
            </a:endParaRPr>
          </a:p>
          <a:p>
            <a:pPr>
              <a:buFontTx/>
              <a:buChar char="•"/>
            </a:pPr>
            <a:endParaRPr lang="en-US" sz="2800" b="1" dirty="0">
              <a:solidFill>
                <a:schemeClr val="bg1"/>
              </a:solidFill>
              <a:latin typeface="Helvetica (PCL6)" pitchFamily="34" charset="0"/>
            </a:endParaRPr>
          </a:p>
          <a:p>
            <a:pPr>
              <a:buFontTx/>
              <a:buChar char="•"/>
            </a:pPr>
            <a:endParaRPr lang="en-US" sz="2800" b="1" dirty="0">
              <a:solidFill>
                <a:schemeClr val="bg1"/>
              </a:solidFill>
              <a:latin typeface="Helvetica (PCL6)"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FIG_04"/>
          <p:cNvPicPr>
            <a:picLocks noChangeAspect="1" noChangeArrowheads="1"/>
          </p:cNvPicPr>
          <p:nvPr/>
        </p:nvPicPr>
        <p:blipFill>
          <a:blip r:embed="rId3" cstate="print"/>
          <a:srcRect/>
          <a:stretch>
            <a:fillRect/>
          </a:stretch>
        </p:blipFill>
        <p:spPr bwMode="auto">
          <a:xfrm>
            <a:off x="289719" y="0"/>
            <a:ext cx="7324580" cy="6426260"/>
          </a:xfrm>
          <a:prstGeom prst="rect">
            <a:avLst/>
          </a:prstGeom>
          <a:noFill/>
          <a:ln w="9525">
            <a:noFill/>
            <a:miter lim="800000"/>
            <a:headEnd/>
            <a:tailEnd/>
          </a:ln>
        </p:spPr>
      </p:pic>
      <p:sp>
        <p:nvSpPr>
          <p:cNvPr id="75779" name="Text Box 3"/>
          <p:cNvSpPr txBox="1">
            <a:spLocks noChangeArrowheads="1"/>
          </p:cNvSpPr>
          <p:nvPr/>
        </p:nvSpPr>
        <p:spPr bwMode="auto">
          <a:xfrm>
            <a:off x="7909719" y="372357"/>
            <a:ext cx="1801522" cy="1200329"/>
          </a:xfrm>
          <a:prstGeom prst="rect">
            <a:avLst/>
          </a:prstGeom>
          <a:noFill/>
          <a:ln w="9525">
            <a:noFill/>
            <a:miter lim="800000"/>
            <a:headEnd/>
            <a:tailEnd/>
          </a:ln>
        </p:spPr>
        <p:txBody>
          <a:bodyPr wrap="square">
            <a:spAutoFit/>
          </a:bodyPr>
          <a:lstStyle/>
          <a:p>
            <a:pPr>
              <a:spcBef>
                <a:spcPct val="50000"/>
              </a:spcBef>
            </a:pPr>
            <a:r>
              <a:rPr lang="en-US" sz="1200" dirty="0">
                <a:latin typeface="Helvetica" charset="0"/>
              </a:rPr>
              <a:t>From K. Pearson &amp; J. Gordon (2000), in </a:t>
            </a:r>
            <a:r>
              <a:rPr lang="en-US" sz="1200" i="1" dirty="0">
                <a:latin typeface="Helvetica" charset="0"/>
              </a:rPr>
              <a:t>Principles of Neural Science, 4</a:t>
            </a:r>
            <a:r>
              <a:rPr lang="en-US" sz="1200" i="1" baseline="30000" dirty="0">
                <a:latin typeface="Helvetica" charset="0"/>
              </a:rPr>
              <a:t>th</a:t>
            </a:r>
            <a:r>
              <a:rPr lang="en-US" sz="1200" i="1" dirty="0">
                <a:latin typeface="Helvetica" charset="0"/>
              </a:rPr>
              <a:t> Edition</a:t>
            </a:r>
            <a:r>
              <a:rPr lang="en-US" sz="1200" dirty="0">
                <a:latin typeface="Helvetica" charset="0"/>
              </a:rPr>
              <a:t> (</a:t>
            </a:r>
            <a:r>
              <a:rPr lang="en-US" sz="1200" dirty="0" err="1">
                <a:latin typeface="Helvetica" charset="0"/>
              </a:rPr>
              <a:t>Kandel</a:t>
            </a:r>
            <a:r>
              <a:rPr lang="en-US" sz="1200" dirty="0">
                <a:latin typeface="Helvetica" charset="0"/>
              </a:rPr>
              <a:t>, Schwartz, &amp; </a:t>
            </a:r>
            <a:r>
              <a:rPr lang="en-US" sz="1200" dirty="0" err="1">
                <a:latin typeface="Helvetica" charset="0"/>
              </a:rPr>
              <a:t>Jessel</a:t>
            </a:r>
            <a:r>
              <a:rPr lang="en-US" sz="1200" dirty="0">
                <a:latin typeface="Helvetica" charset="0"/>
              </a:rPr>
              <a:t>, Eds.)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p:cNvGraphicFramePr>
            <a:graphicFrameLocks noChangeAspect="1"/>
          </p:cNvGraphicFramePr>
          <p:nvPr/>
        </p:nvGraphicFramePr>
        <p:xfrm>
          <a:off x="1152181" y="0"/>
          <a:ext cx="7571476" cy="6344032"/>
        </p:xfrm>
        <a:graphic>
          <a:graphicData uri="http://schemas.openxmlformats.org/presentationml/2006/ole">
            <p:oleObj spid="_x0000_s437250" name="Photo Editor Photo" r:id="rId4" imgW="6157494" imgH="5700254" progId="">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cstate="print"/>
          <a:srcRect/>
          <a:stretch>
            <a:fillRect/>
          </a:stretch>
        </p:blipFill>
        <p:spPr bwMode="auto">
          <a:xfrm>
            <a:off x="272615" y="1331176"/>
            <a:ext cx="9332323" cy="4040073"/>
          </a:xfrm>
          <a:prstGeom prst="rect">
            <a:avLst/>
          </a:prstGeom>
          <a:noFill/>
          <a:ln w="9525">
            <a:noFill/>
            <a:miter lim="800000"/>
            <a:headEnd/>
            <a:tailEnd/>
          </a:ln>
        </p:spPr>
      </p:pic>
      <p:sp>
        <p:nvSpPr>
          <p:cNvPr id="17411" name="Text Box 6"/>
          <p:cNvSpPr txBox="1">
            <a:spLocks noChangeArrowheads="1"/>
          </p:cNvSpPr>
          <p:nvPr/>
        </p:nvSpPr>
        <p:spPr bwMode="auto">
          <a:xfrm>
            <a:off x="2222063" y="223414"/>
            <a:ext cx="5267114" cy="584775"/>
          </a:xfrm>
          <a:prstGeom prst="rect">
            <a:avLst/>
          </a:prstGeom>
          <a:noFill/>
          <a:ln w="9525">
            <a:noFill/>
            <a:miter lim="800000"/>
            <a:headEnd/>
            <a:tailEnd/>
          </a:ln>
        </p:spPr>
        <p:txBody>
          <a:bodyPr>
            <a:spAutoFit/>
          </a:bodyPr>
          <a:lstStyle/>
          <a:p>
            <a:pPr>
              <a:spcBef>
                <a:spcPct val="50000"/>
              </a:spcBef>
            </a:pPr>
            <a:r>
              <a:rPr lang="en-US" sz="3200" b="1" dirty="0" err="1">
                <a:latin typeface="Arial" charset="0"/>
              </a:rPr>
              <a:t>Myotatic</a:t>
            </a:r>
            <a:r>
              <a:rPr lang="en-US" sz="3200" b="1" dirty="0">
                <a:latin typeface="Arial" charset="0"/>
              </a:rPr>
              <a:t> </a:t>
            </a:r>
            <a:r>
              <a:rPr lang="en-US" sz="3200" b="1" dirty="0" smtClean="0">
                <a:latin typeface="Arial" charset="0"/>
              </a:rPr>
              <a:t>reflex</a:t>
            </a:r>
            <a:endParaRPr lang="en-US" sz="3200" b="1" dirty="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822987" y="148943"/>
            <a:ext cx="8106417" cy="4955203"/>
          </a:xfrm>
          <a:prstGeom prst="rect">
            <a:avLst/>
          </a:prstGeom>
          <a:noFill/>
          <a:ln w="9525">
            <a:noFill/>
            <a:miter lim="800000"/>
            <a:headEnd/>
            <a:tailEnd/>
          </a:ln>
        </p:spPr>
        <p:txBody>
          <a:bodyPr>
            <a:spAutoFit/>
          </a:bodyPr>
          <a:lstStyle/>
          <a:p>
            <a:r>
              <a:rPr lang="en-US" sz="3200" b="1" dirty="0">
                <a:solidFill>
                  <a:srgbClr val="FFFF00"/>
                </a:solidFill>
                <a:latin typeface="Helvetica (PCL6)" pitchFamily="34" charset="0"/>
              </a:rPr>
              <a:t>Influence of descending pathways on </a:t>
            </a:r>
          </a:p>
          <a:p>
            <a:r>
              <a:rPr lang="en-US" sz="3200" b="1" dirty="0">
                <a:solidFill>
                  <a:srgbClr val="FFFF00"/>
                </a:solidFill>
                <a:latin typeface="Helvetica (PCL6)" pitchFamily="34" charset="0"/>
              </a:rPr>
              <a:t>               spinal mechanisms</a:t>
            </a:r>
            <a:endParaRPr lang="en-US" sz="2800" dirty="0"/>
          </a:p>
          <a:p>
            <a:endParaRPr lang="en-US" sz="2800" dirty="0"/>
          </a:p>
          <a:p>
            <a:pPr>
              <a:buFontTx/>
              <a:buChar char="•"/>
            </a:pPr>
            <a:r>
              <a:rPr lang="en-US" sz="2800" b="1" dirty="0">
                <a:latin typeface="Helvetica (PCL6)" pitchFamily="34" charset="0"/>
              </a:rPr>
              <a:t> voluntary movement</a:t>
            </a:r>
          </a:p>
          <a:p>
            <a:pPr>
              <a:buFontTx/>
              <a:buChar char="•"/>
            </a:pPr>
            <a:endParaRPr lang="en-US" sz="2800" b="1" dirty="0">
              <a:latin typeface="Helvetica (PCL6)" pitchFamily="34" charset="0"/>
            </a:endParaRPr>
          </a:p>
          <a:p>
            <a:pPr>
              <a:buFontTx/>
              <a:buChar char="•"/>
            </a:pPr>
            <a:r>
              <a:rPr lang="en-US" sz="2800" b="1" dirty="0">
                <a:latin typeface="Helvetica (PCL6)" pitchFamily="34" charset="0"/>
              </a:rPr>
              <a:t>reflex modulation</a:t>
            </a:r>
          </a:p>
          <a:p>
            <a:pPr>
              <a:buFontTx/>
              <a:buChar char="•"/>
            </a:pPr>
            <a:endParaRPr lang="en-US" sz="2800" b="1" dirty="0">
              <a:latin typeface="Helvetica (PCL6)" pitchFamily="34" charset="0"/>
            </a:endParaRPr>
          </a:p>
          <a:p>
            <a:pPr>
              <a:buFontTx/>
              <a:buChar char="•"/>
            </a:pPr>
            <a:r>
              <a:rPr lang="en-US" sz="2800" b="1" dirty="0">
                <a:latin typeface="Helvetica (PCL6)" pitchFamily="34" charset="0"/>
              </a:rPr>
              <a:t>gamma bias</a:t>
            </a:r>
          </a:p>
          <a:p>
            <a:r>
              <a:rPr lang="en-US" sz="2800" b="1" dirty="0">
                <a:latin typeface="Helvetica (PCL6)" pitchFamily="34" charset="0"/>
              </a:rPr>
              <a:t> 	alpha-gamma </a:t>
            </a:r>
            <a:r>
              <a:rPr lang="en-US" sz="2800" b="1" dirty="0" err="1">
                <a:latin typeface="Helvetica (PCL6)" pitchFamily="34" charset="0"/>
              </a:rPr>
              <a:t>coactivation</a:t>
            </a:r>
            <a:endParaRPr lang="en-US" sz="2800" b="1" dirty="0">
              <a:latin typeface="Helvetica (PCL6)" pitchFamily="34" charset="0"/>
            </a:endParaRPr>
          </a:p>
          <a:p>
            <a:endParaRPr lang="en-US" sz="2800" b="1" dirty="0">
              <a:latin typeface="Helvetica (PCL6)" pitchFamily="34" charset="0"/>
            </a:endParaRPr>
          </a:p>
          <a:p>
            <a:endParaRPr lang="en-US" sz="2800" b="1" dirty="0">
              <a:solidFill>
                <a:schemeClr val="bg1"/>
              </a:solidFill>
              <a:latin typeface="Helvetica (PCL6)"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053"/>
          <p:cNvSpPr txBox="1">
            <a:spLocks noChangeArrowheads="1"/>
          </p:cNvSpPr>
          <p:nvPr/>
        </p:nvSpPr>
        <p:spPr bwMode="auto">
          <a:xfrm>
            <a:off x="551915" y="148944"/>
            <a:ext cx="8547404" cy="954107"/>
          </a:xfrm>
          <a:prstGeom prst="rect">
            <a:avLst/>
          </a:prstGeom>
          <a:noFill/>
          <a:ln w="9525">
            <a:noFill/>
            <a:miter lim="800000"/>
            <a:headEnd/>
            <a:tailEnd/>
          </a:ln>
        </p:spPr>
        <p:txBody>
          <a:bodyPr wrap="none">
            <a:spAutoFit/>
          </a:bodyPr>
          <a:lstStyle/>
          <a:p>
            <a:pPr algn="ctr"/>
            <a:r>
              <a:rPr lang="en-US" sz="2800" b="1"/>
              <a:t>Hierarchical Organization and Functional Segregation</a:t>
            </a:r>
          </a:p>
          <a:p>
            <a:pPr algn="ctr"/>
            <a:r>
              <a:rPr lang="en-US" sz="2800" b="1"/>
              <a:t>of Central Motor Structures</a:t>
            </a:r>
          </a:p>
        </p:txBody>
      </p:sp>
      <p:sp>
        <p:nvSpPr>
          <p:cNvPr id="6149" name="Text Box 2056"/>
          <p:cNvSpPr txBox="1">
            <a:spLocks noChangeArrowheads="1"/>
          </p:cNvSpPr>
          <p:nvPr/>
        </p:nvSpPr>
        <p:spPr bwMode="auto">
          <a:xfrm>
            <a:off x="822988" y="1340486"/>
            <a:ext cx="4278158" cy="448070"/>
          </a:xfrm>
          <a:prstGeom prst="rect">
            <a:avLst/>
          </a:prstGeom>
          <a:noFill/>
          <a:ln w="38100">
            <a:solidFill>
              <a:schemeClr val="tx1"/>
            </a:solidFill>
            <a:miter lim="800000"/>
            <a:headEnd/>
            <a:tailEnd/>
          </a:ln>
        </p:spPr>
        <p:txBody>
          <a:bodyPr/>
          <a:lstStyle/>
          <a:p>
            <a:pPr algn="ctr"/>
            <a:r>
              <a:rPr lang="en-US" sz="1600">
                <a:latin typeface="Arial" charset="0"/>
              </a:rPr>
              <a:t>Level 4: Association Cortex</a:t>
            </a:r>
            <a:endParaRPr lang="en-US"/>
          </a:p>
        </p:txBody>
      </p:sp>
      <p:sp>
        <p:nvSpPr>
          <p:cNvPr id="6150" name="Text Box 2057"/>
          <p:cNvSpPr txBox="1">
            <a:spLocks noChangeArrowheads="1"/>
          </p:cNvSpPr>
          <p:nvPr/>
        </p:nvSpPr>
        <p:spPr bwMode="auto">
          <a:xfrm>
            <a:off x="1810572" y="3798042"/>
            <a:ext cx="2715170" cy="1228157"/>
          </a:xfrm>
          <a:prstGeom prst="rect">
            <a:avLst/>
          </a:prstGeom>
          <a:noFill/>
          <a:ln w="38100">
            <a:solidFill>
              <a:schemeClr val="tx1"/>
            </a:solidFill>
            <a:miter lim="800000"/>
            <a:headEnd/>
            <a:tailEnd/>
          </a:ln>
        </p:spPr>
        <p:txBody>
          <a:bodyPr/>
          <a:lstStyle/>
          <a:p>
            <a:pPr algn="ctr"/>
            <a:r>
              <a:rPr lang="en-US" sz="1600">
                <a:latin typeface="Arial" charset="0"/>
              </a:rPr>
              <a:t>Level 2: Brain Stem</a:t>
            </a:r>
          </a:p>
          <a:p>
            <a:pPr algn="ctr"/>
            <a:r>
              <a:rPr lang="en-US" sz="1600">
                <a:latin typeface="Arial" charset="0"/>
              </a:rPr>
              <a:t> </a:t>
            </a:r>
          </a:p>
          <a:p>
            <a:pPr algn="ctr"/>
            <a:r>
              <a:rPr lang="en-US" sz="1200">
                <a:latin typeface="Arial" charset="0"/>
              </a:rPr>
              <a:t>(Red Nucleus, Reticular Formation, Vestibular Nuclei, Tectum, Pontine Nuclei, Inferior Olive)</a:t>
            </a:r>
            <a:endParaRPr lang="en-US"/>
          </a:p>
        </p:txBody>
      </p:sp>
      <p:sp>
        <p:nvSpPr>
          <p:cNvPr id="6151" name="Text Box 2058"/>
          <p:cNvSpPr txBox="1">
            <a:spLocks noChangeArrowheads="1"/>
          </p:cNvSpPr>
          <p:nvPr/>
        </p:nvSpPr>
        <p:spPr bwMode="auto">
          <a:xfrm>
            <a:off x="1317465" y="5585355"/>
            <a:ext cx="3702754" cy="449311"/>
          </a:xfrm>
          <a:prstGeom prst="rect">
            <a:avLst/>
          </a:prstGeom>
          <a:noFill/>
          <a:ln w="38100">
            <a:solidFill>
              <a:schemeClr val="tx1"/>
            </a:solidFill>
            <a:miter lim="800000"/>
            <a:headEnd/>
            <a:tailEnd/>
          </a:ln>
        </p:spPr>
        <p:txBody>
          <a:bodyPr/>
          <a:lstStyle/>
          <a:p>
            <a:pPr algn="ctr"/>
            <a:r>
              <a:rPr lang="en-US" sz="1600">
                <a:latin typeface="Arial" charset="0"/>
              </a:rPr>
              <a:t>Level 1: Spinal Cord</a:t>
            </a:r>
            <a:endParaRPr lang="en-US"/>
          </a:p>
        </p:txBody>
      </p:sp>
      <p:sp>
        <p:nvSpPr>
          <p:cNvPr id="6152" name="Text Box 2059"/>
          <p:cNvSpPr txBox="1">
            <a:spLocks noChangeArrowheads="1"/>
          </p:cNvSpPr>
          <p:nvPr/>
        </p:nvSpPr>
        <p:spPr bwMode="auto">
          <a:xfrm>
            <a:off x="822988" y="2122436"/>
            <a:ext cx="3621141" cy="445587"/>
          </a:xfrm>
          <a:prstGeom prst="rect">
            <a:avLst/>
          </a:prstGeom>
          <a:noFill/>
          <a:ln w="38100">
            <a:solidFill>
              <a:schemeClr val="tx1"/>
            </a:solidFill>
            <a:miter lim="800000"/>
            <a:headEnd/>
            <a:tailEnd/>
          </a:ln>
        </p:spPr>
        <p:txBody>
          <a:bodyPr/>
          <a:lstStyle/>
          <a:p>
            <a:pPr algn="ctr"/>
            <a:r>
              <a:rPr lang="en-US" sz="1600">
                <a:latin typeface="Arial" charset="0"/>
              </a:rPr>
              <a:t>Level 3: Motor Cortex</a:t>
            </a:r>
            <a:endParaRPr lang="en-US"/>
          </a:p>
        </p:txBody>
      </p:sp>
      <p:sp>
        <p:nvSpPr>
          <p:cNvPr id="6153" name="Line 2060"/>
          <p:cNvSpPr>
            <a:spLocks noChangeShapeType="1"/>
          </p:cNvSpPr>
          <p:nvPr/>
        </p:nvSpPr>
        <p:spPr bwMode="auto">
          <a:xfrm>
            <a:off x="1645974" y="2568643"/>
            <a:ext cx="1372" cy="3017332"/>
          </a:xfrm>
          <a:prstGeom prst="line">
            <a:avLst/>
          </a:prstGeom>
          <a:noFill/>
          <a:ln w="9525">
            <a:solidFill>
              <a:schemeClr val="tx1"/>
            </a:solidFill>
            <a:round/>
            <a:headEnd/>
            <a:tailEnd type="triangle" w="med" len="med"/>
          </a:ln>
        </p:spPr>
        <p:txBody>
          <a:bodyPr/>
          <a:lstStyle/>
          <a:p>
            <a:endParaRPr lang="en-US"/>
          </a:p>
        </p:txBody>
      </p:sp>
      <p:sp>
        <p:nvSpPr>
          <p:cNvPr id="6154" name="Line 2061"/>
          <p:cNvSpPr>
            <a:spLocks noChangeShapeType="1"/>
          </p:cNvSpPr>
          <p:nvPr/>
        </p:nvSpPr>
        <p:spPr bwMode="auto">
          <a:xfrm flipH="1">
            <a:off x="2962067" y="2568643"/>
            <a:ext cx="1372" cy="1228778"/>
          </a:xfrm>
          <a:prstGeom prst="line">
            <a:avLst/>
          </a:prstGeom>
          <a:noFill/>
          <a:ln w="9525">
            <a:solidFill>
              <a:schemeClr val="tx1"/>
            </a:solidFill>
            <a:round/>
            <a:headEnd/>
            <a:tailEnd type="triangle" w="med" len="med"/>
          </a:ln>
        </p:spPr>
        <p:txBody>
          <a:bodyPr/>
          <a:lstStyle/>
          <a:p>
            <a:endParaRPr lang="en-US"/>
          </a:p>
        </p:txBody>
      </p:sp>
      <p:sp>
        <p:nvSpPr>
          <p:cNvPr id="6155" name="Line 2062"/>
          <p:cNvSpPr>
            <a:spLocks noChangeShapeType="1"/>
          </p:cNvSpPr>
          <p:nvPr/>
        </p:nvSpPr>
        <p:spPr bwMode="auto">
          <a:xfrm flipH="1" flipV="1">
            <a:off x="2962067" y="5026199"/>
            <a:ext cx="1372" cy="559156"/>
          </a:xfrm>
          <a:prstGeom prst="line">
            <a:avLst/>
          </a:prstGeom>
          <a:noFill/>
          <a:ln w="9525">
            <a:solidFill>
              <a:schemeClr val="tx1"/>
            </a:solidFill>
            <a:round/>
            <a:headEnd/>
            <a:tailEnd type="triangle" w="med" len="med"/>
          </a:ln>
        </p:spPr>
        <p:txBody>
          <a:bodyPr/>
          <a:lstStyle/>
          <a:p>
            <a:endParaRPr lang="en-US"/>
          </a:p>
        </p:txBody>
      </p:sp>
      <p:sp>
        <p:nvSpPr>
          <p:cNvPr id="6156" name="Line 2063"/>
          <p:cNvSpPr>
            <a:spLocks noChangeShapeType="1"/>
          </p:cNvSpPr>
          <p:nvPr/>
        </p:nvSpPr>
        <p:spPr bwMode="auto">
          <a:xfrm>
            <a:off x="3456545" y="5026199"/>
            <a:ext cx="1372" cy="559156"/>
          </a:xfrm>
          <a:prstGeom prst="line">
            <a:avLst/>
          </a:prstGeom>
          <a:noFill/>
          <a:ln w="9525">
            <a:solidFill>
              <a:schemeClr val="tx1"/>
            </a:solidFill>
            <a:round/>
            <a:headEnd/>
            <a:tailEnd type="triangle" w="med" len="med"/>
          </a:ln>
        </p:spPr>
        <p:txBody>
          <a:bodyPr/>
          <a:lstStyle/>
          <a:p>
            <a:endParaRPr lang="en-US"/>
          </a:p>
        </p:txBody>
      </p:sp>
      <p:sp>
        <p:nvSpPr>
          <p:cNvPr id="6157" name="Line 2064"/>
          <p:cNvSpPr>
            <a:spLocks noChangeShapeType="1"/>
          </p:cNvSpPr>
          <p:nvPr/>
        </p:nvSpPr>
        <p:spPr bwMode="auto">
          <a:xfrm>
            <a:off x="4114934" y="3574628"/>
            <a:ext cx="1234480" cy="1241"/>
          </a:xfrm>
          <a:prstGeom prst="line">
            <a:avLst/>
          </a:prstGeom>
          <a:noFill/>
          <a:ln w="9525">
            <a:solidFill>
              <a:schemeClr val="tx1"/>
            </a:solidFill>
            <a:round/>
            <a:headEnd/>
            <a:tailEnd/>
          </a:ln>
        </p:spPr>
        <p:txBody>
          <a:bodyPr/>
          <a:lstStyle/>
          <a:p>
            <a:endParaRPr lang="en-US"/>
          </a:p>
        </p:txBody>
      </p:sp>
      <p:sp>
        <p:nvSpPr>
          <p:cNvPr id="6158" name="Line 2065"/>
          <p:cNvSpPr>
            <a:spLocks noChangeShapeType="1"/>
          </p:cNvSpPr>
          <p:nvPr/>
        </p:nvSpPr>
        <p:spPr bwMode="auto">
          <a:xfrm flipH="1" flipV="1">
            <a:off x="4114934" y="2568643"/>
            <a:ext cx="1372" cy="1005984"/>
          </a:xfrm>
          <a:prstGeom prst="line">
            <a:avLst/>
          </a:prstGeom>
          <a:noFill/>
          <a:ln w="9525">
            <a:solidFill>
              <a:schemeClr val="tx1"/>
            </a:solidFill>
            <a:round/>
            <a:headEnd/>
            <a:tailEnd type="triangle" w="med" len="med"/>
          </a:ln>
        </p:spPr>
        <p:txBody>
          <a:bodyPr/>
          <a:lstStyle/>
          <a:p>
            <a:endParaRPr lang="en-US"/>
          </a:p>
        </p:txBody>
      </p:sp>
      <p:sp>
        <p:nvSpPr>
          <p:cNvPr id="6159" name="Line 2066"/>
          <p:cNvSpPr>
            <a:spLocks noChangeShapeType="1"/>
          </p:cNvSpPr>
          <p:nvPr/>
        </p:nvSpPr>
        <p:spPr bwMode="auto">
          <a:xfrm>
            <a:off x="3950337" y="2568643"/>
            <a:ext cx="686" cy="1117691"/>
          </a:xfrm>
          <a:prstGeom prst="line">
            <a:avLst/>
          </a:prstGeom>
          <a:noFill/>
          <a:ln w="9525">
            <a:solidFill>
              <a:schemeClr val="tx1"/>
            </a:solidFill>
            <a:round/>
            <a:headEnd/>
            <a:tailEnd/>
          </a:ln>
        </p:spPr>
        <p:txBody>
          <a:bodyPr/>
          <a:lstStyle/>
          <a:p>
            <a:endParaRPr lang="en-US"/>
          </a:p>
        </p:txBody>
      </p:sp>
      <p:sp>
        <p:nvSpPr>
          <p:cNvPr id="6160" name="Line 2067"/>
          <p:cNvSpPr>
            <a:spLocks noChangeShapeType="1"/>
          </p:cNvSpPr>
          <p:nvPr/>
        </p:nvSpPr>
        <p:spPr bwMode="auto">
          <a:xfrm flipV="1">
            <a:off x="2963439" y="1787314"/>
            <a:ext cx="686" cy="335121"/>
          </a:xfrm>
          <a:prstGeom prst="line">
            <a:avLst/>
          </a:prstGeom>
          <a:noFill/>
          <a:ln w="9525">
            <a:solidFill>
              <a:schemeClr val="tx1"/>
            </a:solidFill>
            <a:round/>
            <a:headEnd/>
            <a:tailEnd type="triangle" w="med" len="med"/>
          </a:ln>
        </p:spPr>
        <p:txBody>
          <a:bodyPr/>
          <a:lstStyle/>
          <a:p>
            <a:endParaRPr lang="en-US"/>
          </a:p>
        </p:txBody>
      </p:sp>
      <p:sp>
        <p:nvSpPr>
          <p:cNvPr id="6161" name="Line 2068"/>
          <p:cNvSpPr>
            <a:spLocks noChangeShapeType="1"/>
          </p:cNvSpPr>
          <p:nvPr/>
        </p:nvSpPr>
        <p:spPr bwMode="auto">
          <a:xfrm>
            <a:off x="3456545" y="1787314"/>
            <a:ext cx="686" cy="335121"/>
          </a:xfrm>
          <a:prstGeom prst="line">
            <a:avLst/>
          </a:prstGeom>
          <a:noFill/>
          <a:ln w="9525">
            <a:solidFill>
              <a:schemeClr val="tx1"/>
            </a:solidFill>
            <a:round/>
            <a:headEnd/>
            <a:tailEnd type="triangle" w="med" len="med"/>
          </a:ln>
        </p:spPr>
        <p:txBody>
          <a:bodyPr/>
          <a:lstStyle/>
          <a:p>
            <a:endParaRPr lang="en-US"/>
          </a:p>
        </p:txBody>
      </p:sp>
      <p:sp>
        <p:nvSpPr>
          <p:cNvPr id="6162" name="Line 2069"/>
          <p:cNvSpPr>
            <a:spLocks noChangeShapeType="1"/>
          </p:cNvSpPr>
          <p:nvPr/>
        </p:nvSpPr>
        <p:spPr bwMode="auto">
          <a:xfrm flipV="1">
            <a:off x="5267115" y="2792678"/>
            <a:ext cx="1069882" cy="621"/>
          </a:xfrm>
          <a:prstGeom prst="line">
            <a:avLst/>
          </a:prstGeom>
          <a:noFill/>
          <a:ln w="9525">
            <a:solidFill>
              <a:schemeClr val="tx1"/>
            </a:solidFill>
            <a:round/>
            <a:headEnd/>
            <a:tailEnd/>
          </a:ln>
        </p:spPr>
        <p:txBody>
          <a:bodyPr/>
          <a:lstStyle/>
          <a:p>
            <a:endParaRPr lang="en-US"/>
          </a:p>
        </p:txBody>
      </p:sp>
      <p:sp>
        <p:nvSpPr>
          <p:cNvPr id="6163" name="Freeform 2070"/>
          <p:cNvSpPr>
            <a:spLocks/>
          </p:cNvSpPr>
          <p:nvPr/>
        </p:nvSpPr>
        <p:spPr bwMode="auto">
          <a:xfrm>
            <a:off x="4691024" y="2680971"/>
            <a:ext cx="576091" cy="111707"/>
          </a:xfrm>
          <a:custGeom>
            <a:avLst/>
            <a:gdLst>
              <a:gd name="T0" fmla="*/ 0 w 480"/>
              <a:gd name="T1" fmla="*/ 180 h 180"/>
              <a:gd name="T2" fmla="*/ 420 w 480"/>
              <a:gd name="T3" fmla="*/ 0 h 180"/>
              <a:gd name="T4" fmla="*/ 840 w 480"/>
              <a:gd name="T5" fmla="*/ 180 h 180"/>
              <a:gd name="T6" fmla="*/ 0 60000 65536"/>
              <a:gd name="T7" fmla="*/ 0 60000 65536"/>
              <a:gd name="T8" fmla="*/ 0 60000 65536"/>
              <a:gd name="T9" fmla="*/ 0 w 480"/>
              <a:gd name="T10" fmla="*/ 0 h 180"/>
              <a:gd name="T11" fmla="*/ 480 w 480"/>
              <a:gd name="T12" fmla="*/ 180 h 180"/>
            </a:gdLst>
            <a:ahLst/>
            <a:cxnLst>
              <a:cxn ang="T6">
                <a:pos x="T0" y="T1"/>
              </a:cxn>
              <a:cxn ang="T7">
                <a:pos x="T2" y="T3"/>
              </a:cxn>
              <a:cxn ang="T8">
                <a:pos x="T4" y="T5"/>
              </a:cxn>
            </a:cxnLst>
            <a:rect l="T9" t="T10" r="T11" b="T12"/>
            <a:pathLst>
              <a:path w="480" h="180">
                <a:moveTo>
                  <a:pt x="0" y="180"/>
                </a:moveTo>
                <a:cubicBezTo>
                  <a:pt x="80" y="90"/>
                  <a:pt x="160" y="0"/>
                  <a:pt x="240" y="0"/>
                </a:cubicBezTo>
                <a:cubicBezTo>
                  <a:pt x="320" y="0"/>
                  <a:pt x="440" y="150"/>
                  <a:pt x="480" y="180"/>
                </a:cubicBezTo>
              </a:path>
            </a:pathLst>
          </a:custGeom>
          <a:noFill/>
          <a:ln w="9525">
            <a:solidFill>
              <a:schemeClr val="tx1"/>
            </a:solidFill>
            <a:round/>
            <a:headEnd/>
            <a:tailEnd/>
          </a:ln>
        </p:spPr>
        <p:txBody>
          <a:bodyPr/>
          <a:lstStyle/>
          <a:p>
            <a:endParaRPr lang="en-US"/>
          </a:p>
        </p:txBody>
      </p:sp>
      <p:sp>
        <p:nvSpPr>
          <p:cNvPr id="6164" name="Line 2071"/>
          <p:cNvSpPr>
            <a:spLocks noChangeShapeType="1"/>
          </p:cNvSpPr>
          <p:nvPr/>
        </p:nvSpPr>
        <p:spPr bwMode="auto">
          <a:xfrm>
            <a:off x="3539529" y="2792678"/>
            <a:ext cx="245524" cy="621"/>
          </a:xfrm>
          <a:prstGeom prst="line">
            <a:avLst/>
          </a:prstGeom>
          <a:noFill/>
          <a:ln w="9525">
            <a:solidFill>
              <a:schemeClr val="tx1"/>
            </a:solidFill>
            <a:round/>
            <a:headEnd/>
            <a:tailEnd/>
          </a:ln>
        </p:spPr>
        <p:txBody>
          <a:bodyPr/>
          <a:lstStyle/>
          <a:p>
            <a:endParaRPr lang="en-US"/>
          </a:p>
        </p:txBody>
      </p:sp>
      <p:sp>
        <p:nvSpPr>
          <p:cNvPr id="6165" name="Line 2072"/>
          <p:cNvSpPr>
            <a:spLocks noChangeShapeType="1"/>
          </p:cNvSpPr>
          <p:nvPr/>
        </p:nvSpPr>
        <p:spPr bwMode="auto">
          <a:xfrm flipH="1">
            <a:off x="3539529" y="2792678"/>
            <a:ext cx="686" cy="1004743"/>
          </a:xfrm>
          <a:prstGeom prst="line">
            <a:avLst/>
          </a:prstGeom>
          <a:noFill/>
          <a:ln w="9525">
            <a:solidFill>
              <a:schemeClr val="tx1"/>
            </a:solidFill>
            <a:round/>
            <a:headEnd/>
            <a:tailEnd type="triangle" w="med" len="med"/>
          </a:ln>
        </p:spPr>
        <p:txBody>
          <a:bodyPr/>
          <a:lstStyle/>
          <a:p>
            <a:endParaRPr lang="en-US"/>
          </a:p>
        </p:txBody>
      </p:sp>
      <p:sp>
        <p:nvSpPr>
          <p:cNvPr id="6166" name="Freeform 2073"/>
          <p:cNvSpPr>
            <a:spLocks/>
          </p:cNvSpPr>
          <p:nvPr/>
        </p:nvSpPr>
        <p:spPr bwMode="auto">
          <a:xfrm>
            <a:off x="5020219" y="2234143"/>
            <a:ext cx="82984" cy="223414"/>
          </a:xfrm>
          <a:custGeom>
            <a:avLst/>
            <a:gdLst>
              <a:gd name="T0" fmla="*/ 0 w 240"/>
              <a:gd name="T1" fmla="*/ 0 h 360"/>
              <a:gd name="T2" fmla="*/ 121 w 240"/>
              <a:gd name="T3" fmla="*/ 180 h 360"/>
              <a:gd name="T4" fmla="*/ 0 w 240"/>
              <a:gd name="T5" fmla="*/ 36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67" name="Text Box 2074"/>
          <p:cNvSpPr txBox="1">
            <a:spLocks noChangeArrowheads="1"/>
          </p:cNvSpPr>
          <p:nvPr/>
        </p:nvSpPr>
        <p:spPr bwMode="auto">
          <a:xfrm>
            <a:off x="6336997" y="1563900"/>
            <a:ext cx="2798154" cy="1341106"/>
          </a:xfrm>
          <a:prstGeom prst="rect">
            <a:avLst/>
          </a:prstGeom>
          <a:noFill/>
          <a:ln w="38100">
            <a:solidFill>
              <a:schemeClr val="tx1"/>
            </a:solidFill>
            <a:miter lim="800000"/>
            <a:headEnd/>
            <a:tailEnd/>
          </a:ln>
        </p:spPr>
        <p:txBody>
          <a:bodyPr/>
          <a:lstStyle/>
          <a:p>
            <a:pPr algn="ctr"/>
            <a:r>
              <a:rPr lang="en-US" sz="1600" dirty="0">
                <a:latin typeface="Arial" charset="0"/>
              </a:rPr>
              <a:t>Side Loop 1:</a:t>
            </a:r>
          </a:p>
          <a:p>
            <a:pPr algn="ctr"/>
            <a:r>
              <a:rPr lang="en-US" sz="1600" dirty="0">
                <a:latin typeface="Arial" charset="0"/>
              </a:rPr>
              <a:t>Basal Ganglia</a:t>
            </a:r>
          </a:p>
          <a:p>
            <a:pPr algn="ctr"/>
            <a:endParaRPr lang="en-US" sz="1600" dirty="0">
              <a:latin typeface="Arial" charset="0"/>
            </a:endParaRPr>
          </a:p>
          <a:p>
            <a:pPr algn="ctr"/>
            <a:r>
              <a:rPr lang="en-US" sz="1200" dirty="0">
                <a:latin typeface="Arial" charset="0"/>
              </a:rPr>
              <a:t>(Caudate Nucleus, </a:t>
            </a:r>
            <a:r>
              <a:rPr lang="en-US" sz="1200" dirty="0" err="1">
                <a:latin typeface="Arial" charset="0"/>
              </a:rPr>
              <a:t>Putamen</a:t>
            </a:r>
            <a:r>
              <a:rPr lang="en-US" sz="1200" dirty="0">
                <a:latin typeface="Arial" charset="0"/>
              </a:rPr>
              <a:t>, </a:t>
            </a:r>
            <a:r>
              <a:rPr lang="en-US" sz="1200" dirty="0" err="1">
                <a:latin typeface="Arial" charset="0"/>
              </a:rPr>
              <a:t>Globus</a:t>
            </a:r>
            <a:r>
              <a:rPr lang="en-US" sz="1200" dirty="0">
                <a:latin typeface="Arial" charset="0"/>
              </a:rPr>
              <a:t> </a:t>
            </a:r>
            <a:r>
              <a:rPr lang="en-US" sz="1200" dirty="0" err="1">
                <a:latin typeface="Arial" charset="0"/>
              </a:rPr>
              <a:t>Pallidus</a:t>
            </a:r>
            <a:r>
              <a:rPr lang="en-US" sz="1200" dirty="0">
                <a:latin typeface="Arial" charset="0"/>
              </a:rPr>
              <a:t>, </a:t>
            </a:r>
            <a:r>
              <a:rPr lang="en-US" sz="1200" dirty="0" err="1">
                <a:latin typeface="Arial" charset="0"/>
              </a:rPr>
              <a:t>Substantia</a:t>
            </a:r>
            <a:r>
              <a:rPr lang="en-US" sz="1200" dirty="0">
                <a:latin typeface="Arial" charset="0"/>
              </a:rPr>
              <a:t> </a:t>
            </a:r>
            <a:r>
              <a:rPr lang="en-US" sz="1200" dirty="0" err="1">
                <a:latin typeface="Arial" charset="0"/>
              </a:rPr>
              <a:t>Nigra</a:t>
            </a:r>
            <a:r>
              <a:rPr lang="en-US" sz="1200" dirty="0">
                <a:latin typeface="Arial" charset="0"/>
              </a:rPr>
              <a:t>, </a:t>
            </a:r>
            <a:r>
              <a:rPr lang="en-US" sz="1200" dirty="0" err="1">
                <a:latin typeface="Arial" charset="0"/>
              </a:rPr>
              <a:t>Subthalamic</a:t>
            </a:r>
            <a:r>
              <a:rPr lang="en-US" sz="1200" dirty="0">
                <a:latin typeface="Arial" charset="0"/>
              </a:rPr>
              <a:t> Nucleus)</a:t>
            </a:r>
            <a:endParaRPr lang="en-US" dirty="0"/>
          </a:p>
        </p:txBody>
      </p:sp>
      <p:sp>
        <p:nvSpPr>
          <p:cNvPr id="6168" name="Text Box 2075"/>
          <p:cNvSpPr txBox="1">
            <a:spLocks noChangeArrowheads="1"/>
          </p:cNvSpPr>
          <p:nvPr/>
        </p:nvSpPr>
        <p:spPr bwMode="auto">
          <a:xfrm>
            <a:off x="5349414" y="3127799"/>
            <a:ext cx="1728272" cy="1004743"/>
          </a:xfrm>
          <a:prstGeom prst="rect">
            <a:avLst/>
          </a:prstGeom>
          <a:noFill/>
          <a:ln w="38100">
            <a:solidFill>
              <a:schemeClr val="tx1"/>
            </a:solidFill>
            <a:miter lim="800000"/>
            <a:headEnd/>
            <a:tailEnd/>
          </a:ln>
        </p:spPr>
        <p:txBody>
          <a:bodyPr/>
          <a:lstStyle/>
          <a:p>
            <a:pPr algn="ctr"/>
            <a:endParaRPr lang="en-US" sz="1600">
              <a:latin typeface="Arial" charset="0"/>
            </a:endParaRPr>
          </a:p>
          <a:p>
            <a:pPr algn="ctr"/>
            <a:r>
              <a:rPr lang="en-US" sz="1600">
                <a:latin typeface="Arial" charset="0"/>
              </a:rPr>
              <a:t>Thalamus</a:t>
            </a:r>
          </a:p>
          <a:p>
            <a:pPr algn="ctr"/>
            <a:endParaRPr lang="en-US" sz="1600">
              <a:latin typeface="Arial" charset="0"/>
            </a:endParaRPr>
          </a:p>
          <a:p>
            <a:pPr algn="ctr"/>
            <a:r>
              <a:rPr lang="en-US" sz="1200">
                <a:latin typeface="Arial" charset="0"/>
              </a:rPr>
              <a:t>(VA,VL,CM)</a:t>
            </a:r>
            <a:endParaRPr lang="en-US"/>
          </a:p>
        </p:txBody>
      </p:sp>
      <p:sp>
        <p:nvSpPr>
          <p:cNvPr id="6169" name="Text Box 2076"/>
          <p:cNvSpPr txBox="1">
            <a:spLocks noChangeArrowheads="1"/>
          </p:cNvSpPr>
          <p:nvPr/>
        </p:nvSpPr>
        <p:spPr bwMode="auto">
          <a:xfrm>
            <a:off x="6666192" y="4356577"/>
            <a:ext cx="2385975" cy="669622"/>
          </a:xfrm>
          <a:prstGeom prst="rect">
            <a:avLst/>
          </a:prstGeom>
          <a:noFill/>
          <a:ln w="38100">
            <a:solidFill>
              <a:schemeClr val="tx1"/>
            </a:solidFill>
            <a:miter lim="800000"/>
            <a:headEnd/>
            <a:tailEnd/>
          </a:ln>
        </p:spPr>
        <p:txBody>
          <a:bodyPr/>
          <a:lstStyle/>
          <a:p>
            <a:pPr algn="ctr"/>
            <a:r>
              <a:rPr lang="en-US" sz="1600">
                <a:latin typeface="Arial" charset="0"/>
              </a:rPr>
              <a:t>Side Loop 2: Cerebellum</a:t>
            </a:r>
            <a:endParaRPr lang="en-US"/>
          </a:p>
        </p:txBody>
      </p:sp>
      <p:sp>
        <p:nvSpPr>
          <p:cNvPr id="6170" name="Line 2077"/>
          <p:cNvSpPr>
            <a:spLocks noChangeShapeType="1"/>
          </p:cNvSpPr>
          <p:nvPr/>
        </p:nvSpPr>
        <p:spPr bwMode="auto">
          <a:xfrm>
            <a:off x="5102518" y="1674987"/>
            <a:ext cx="1234480" cy="621"/>
          </a:xfrm>
          <a:prstGeom prst="line">
            <a:avLst/>
          </a:prstGeom>
          <a:noFill/>
          <a:ln w="9525">
            <a:solidFill>
              <a:schemeClr val="tx1"/>
            </a:solidFill>
            <a:round/>
            <a:headEnd/>
            <a:tailEnd type="triangle" w="med" len="med"/>
          </a:ln>
        </p:spPr>
        <p:txBody>
          <a:bodyPr/>
          <a:lstStyle/>
          <a:p>
            <a:endParaRPr lang="en-US"/>
          </a:p>
        </p:txBody>
      </p:sp>
      <p:sp>
        <p:nvSpPr>
          <p:cNvPr id="6171" name="Line 2078"/>
          <p:cNvSpPr>
            <a:spLocks noChangeShapeType="1"/>
          </p:cNvSpPr>
          <p:nvPr/>
        </p:nvSpPr>
        <p:spPr bwMode="auto">
          <a:xfrm>
            <a:off x="4444128" y="2345850"/>
            <a:ext cx="1892869" cy="621"/>
          </a:xfrm>
          <a:prstGeom prst="line">
            <a:avLst/>
          </a:prstGeom>
          <a:noFill/>
          <a:ln w="9525">
            <a:solidFill>
              <a:schemeClr val="tx1"/>
            </a:solidFill>
            <a:round/>
            <a:headEnd/>
            <a:tailEnd type="triangle" w="med" len="med"/>
          </a:ln>
        </p:spPr>
        <p:txBody>
          <a:bodyPr/>
          <a:lstStyle/>
          <a:p>
            <a:endParaRPr lang="en-US"/>
          </a:p>
        </p:txBody>
      </p:sp>
      <p:sp>
        <p:nvSpPr>
          <p:cNvPr id="6172" name="Freeform 2079"/>
          <p:cNvSpPr>
            <a:spLocks/>
          </p:cNvSpPr>
          <p:nvPr/>
        </p:nvSpPr>
        <p:spPr bwMode="auto">
          <a:xfrm>
            <a:off x="4855622" y="2234143"/>
            <a:ext cx="80241" cy="223414"/>
          </a:xfrm>
          <a:custGeom>
            <a:avLst/>
            <a:gdLst>
              <a:gd name="T0" fmla="*/ 0 w 240"/>
              <a:gd name="T1" fmla="*/ 0 h 360"/>
              <a:gd name="T2" fmla="*/ 117 w 240"/>
              <a:gd name="T3" fmla="*/ 180 h 360"/>
              <a:gd name="T4" fmla="*/ 0 w 240"/>
              <a:gd name="T5" fmla="*/ 36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73" name="Line 2080"/>
          <p:cNvSpPr>
            <a:spLocks noChangeShapeType="1"/>
          </p:cNvSpPr>
          <p:nvPr/>
        </p:nvSpPr>
        <p:spPr bwMode="auto">
          <a:xfrm>
            <a:off x="5020219" y="2457557"/>
            <a:ext cx="686" cy="782570"/>
          </a:xfrm>
          <a:prstGeom prst="line">
            <a:avLst/>
          </a:prstGeom>
          <a:noFill/>
          <a:ln w="9525">
            <a:solidFill>
              <a:schemeClr val="tx1"/>
            </a:solidFill>
            <a:round/>
            <a:headEnd/>
            <a:tailEnd/>
          </a:ln>
        </p:spPr>
        <p:txBody>
          <a:bodyPr/>
          <a:lstStyle/>
          <a:p>
            <a:endParaRPr lang="en-US"/>
          </a:p>
        </p:txBody>
      </p:sp>
      <p:sp>
        <p:nvSpPr>
          <p:cNvPr id="6174" name="Line 2081"/>
          <p:cNvSpPr>
            <a:spLocks noChangeShapeType="1"/>
          </p:cNvSpPr>
          <p:nvPr/>
        </p:nvSpPr>
        <p:spPr bwMode="auto">
          <a:xfrm>
            <a:off x="4855622" y="2457557"/>
            <a:ext cx="686" cy="893657"/>
          </a:xfrm>
          <a:prstGeom prst="line">
            <a:avLst/>
          </a:prstGeom>
          <a:noFill/>
          <a:ln w="9525">
            <a:solidFill>
              <a:schemeClr val="tx1"/>
            </a:solidFill>
            <a:round/>
            <a:headEnd/>
            <a:tailEnd/>
          </a:ln>
        </p:spPr>
        <p:txBody>
          <a:bodyPr/>
          <a:lstStyle/>
          <a:p>
            <a:endParaRPr lang="en-US"/>
          </a:p>
        </p:txBody>
      </p:sp>
      <p:sp>
        <p:nvSpPr>
          <p:cNvPr id="6175" name="Line 2082"/>
          <p:cNvSpPr>
            <a:spLocks noChangeShapeType="1"/>
          </p:cNvSpPr>
          <p:nvPr/>
        </p:nvSpPr>
        <p:spPr bwMode="auto">
          <a:xfrm>
            <a:off x="4855622" y="1787314"/>
            <a:ext cx="686" cy="447449"/>
          </a:xfrm>
          <a:prstGeom prst="line">
            <a:avLst/>
          </a:prstGeom>
          <a:noFill/>
          <a:ln w="9525">
            <a:solidFill>
              <a:schemeClr val="tx1"/>
            </a:solidFill>
            <a:round/>
            <a:headEnd/>
            <a:tailEnd/>
          </a:ln>
        </p:spPr>
        <p:txBody>
          <a:bodyPr/>
          <a:lstStyle/>
          <a:p>
            <a:endParaRPr lang="en-US"/>
          </a:p>
        </p:txBody>
      </p:sp>
      <p:sp>
        <p:nvSpPr>
          <p:cNvPr id="6176" name="Line 2083"/>
          <p:cNvSpPr>
            <a:spLocks noChangeShapeType="1"/>
          </p:cNvSpPr>
          <p:nvPr/>
        </p:nvSpPr>
        <p:spPr bwMode="auto">
          <a:xfrm flipV="1">
            <a:off x="5020219" y="1787314"/>
            <a:ext cx="686" cy="446828"/>
          </a:xfrm>
          <a:prstGeom prst="line">
            <a:avLst/>
          </a:prstGeom>
          <a:noFill/>
          <a:ln w="9525">
            <a:solidFill>
              <a:schemeClr val="tx1"/>
            </a:solidFill>
            <a:round/>
            <a:headEnd/>
            <a:tailEnd type="triangle" w="med" len="med"/>
          </a:ln>
        </p:spPr>
        <p:txBody>
          <a:bodyPr/>
          <a:lstStyle/>
          <a:p>
            <a:endParaRPr lang="en-US"/>
          </a:p>
        </p:txBody>
      </p:sp>
      <p:sp>
        <p:nvSpPr>
          <p:cNvPr id="6177" name="Line 2084"/>
          <p:cNvSpPr>
            <a:spLocks noChangeShapeType="1"/>
          </p:cNvSpPr>
          <p:nvPr/>
        </p:nvSpPr>
        <p:spPr bwMode="auto">
          <a:xfrm>
            <a:off x="4855622" y="3351214"/>
            <a:ext cx="493792" cy="621"/>
          </a:xfrm>
          <a:prstGeom prst="line">
            <a:avLst/>
          </a:prstGeom>
          <a:noFill/>
          <a:ln w="9525">
            <a:solidFill>
              <a:schemeClr val="tx1"/>
            </a:solidFill>
            <a:round/>
            <a:headEnd/>
            <a:tailEnd type="triangle" w="med" len="med"/>
          </a:ln>
        </p:spPr>
        <p:txBody>
          <a:bodyPr/>
          <a:lstStyle/>
          <a:p>
            <a:endParaRPr lang="en-US"/>
          </a:p>
        </p:txBody>
      </p:sp>
      <p:sp>
        <p:nvSpPr>
          <p:cNvPr id="6178" name="Line 2085"/>
          <p:cNvSpPr>
            <a:spLocks noChangeShapeType="1"/>
          </p:cNvSpPr>
          <p:nvPr/>
        </p:nvSpPr>
        <p:spPr bwMode="auto">
          <a:xfrm>
            <a:off x="5020219" y="3240127"/>
            <a:ext cx="329195" cy="621"/>
          </a:xfrm>
          <a:prstGeom prst="line">
            <a:avLst/>
          </a:prstGeom>
          <a:noFill/>
          <a:ln w="9525">
            <a:solidFill>
              <a:schemeClr val="tx1"/>
            </a:solidFill>
            <a:round/>
            <a:headEnd/>
            <a:tailEnd/>
          </a:ln>
        </p:spPr>
        <p:txBody>
          <a:bodyPr/>
          <a:lstStyle/>
          <a:p>
            <a:endParaRPr lang="en-US"/>
          </a:p>
        </p:txBody>
      </p:sp>
      <p:sp>
        <p:nvSpPr>
          <p:cNvPr id="6179" name="Line 2086"/>
          <p:cNvSpPr>
            <a:spLocks noChangeShapeType="1"/>
          </p:cNvSpPr>
          <p:nvPr/>
        </p:nvSpPr>
        <p:spPr bwMode="auto">
          <a:xfrm>
            <a:off x="3950337" y="3686335"/>
            <a:ext cx="1399077" cy="1241"/>
          </a:xfrm>
          <a:prstGeom prst="line">
            <a:avLst/>
          </a:prstGeom>
          <a:noFill/>
          <a:ln w="9525">
            <a:solidFill>
              <a:schemeClr val="tx1"/>
            </a:solidFill>
            <a:round/>
            <a:headEnd/>
            <a:tailEnd type="triangle" w="med" len="med"/>
          </a:ln>
        </p:spPr>
        <p:txBody>
          <a:bodyPr/>
          <a:lstStyle/>
          <a:p>
            <a:endParaRPr lang="en-US"/>
          </a:p>
        </p:txBody>
      </p:sp>
      <p:sp>
        <p:nvSpPr>
          <p:cNvPr id="6180" name="Line 2087"/>
          <p:cNvSpPr>
            <a:spLocks noChangeShapeType="1"/>
          </p:cNvSpPr>
          <p:nvPr/>
        </p:nvSpPr>
        <p:spPr bwMode="auto">
          <a:xfrm>
            <a:off x="7571477" y="2905006"/>
            <a:ext cx="686" cy="446208"/>
          </a:xfrm>
          <a:prstGeom prst="line">
            <a:avLst/>
          </a:prstGeom>
          <a:noFill/>
          <a:ln w="9525">
            <a:solidFill>
              <a:schemeClr val="tx1"/>
            </a:solidFill>
            <a:round/>
            <a:headEnd/>
            <a:tailEnd/>
          </a:ln>
        </p:spPr>
        <p:txBody>
          <a:bodyPr/>
          <a:lstStyle/>
          <a:p>
            <a:endParaRPr lang="en-US"/>
          </a:p>
        </p:txBody>
      </p:sp>
      <p:sp>
        <p:nvSpPr>
          <p:cNvPr id="6181" name="Line 2088"/>
          <p:cNvSpPr>
            <a:spLocks noChangeShapeType="1"/>
          </p:cNvSpPr>
          <p:nvPr/>
        </p:nvSpPr>
        <p:spPr bwMode="auto">
          <a:xfrm flipH="1">
            <a:off x="7077685" y="3351214"/>
            <a:ext cx="493792" cy="621"/>
          </a:xfrm>
          <a:prstGeom prst="line">
            <a:avLst/>
          </a:prstGeom>
          <a:noFill/>
          <a:ln w="9525">
            <a:solidFill>
              <a:schemeClr val="tx1"/>
            </a:solidFill>
            <a:round/>
            <a:headEnd/>
            <a:tailEnd type="triangle" w="med" len="med"/>
          </a:ln>
        </p:spPr>
        <p:txBody>
          <a:bodyPr/>
          <a:lstStyle/>
          <a:p>
            <a:endParaRPr lang="en-US"/>
          </a:p>
        </p:txBody>
      </p:sp>
      <p:sp>
        <p:nvSpPr>
          <p:cNvPr id="6182" name="Line 2089"/>
          <p:cNvSpPr>
            <a:spLocks noChangeShapeType="1"/>
          </p:cNvSpPr>
          <p:nvPr/>
        </p:nvSpPr>
        <p:spPr bwMode="auto">
          <a:xfrm>
            <a:off x="7077685" y="3462921"/>
            <a:ext cx="658389" cy="621"/>
          </a:xfrm>
          <a:prstGeom prst="line">
            <a:avLst/>
          </a:prstGeom>
          <a:noFill/>
          <a:ln w="9525">
            <a:solidFill>
              <a:schemeClr val="tx1"/>
            </a:solidFill>
            <a:round/>
            <a:headEnd/>
            <a:tailEnd/>
          </a:ln>
        </p:spPr>
        <p:txBody>
          <a:bodyPr/>
          <a:lstStyle/>
          <a:p>
            <a:endParaRPr lang="en-US"/>
          </a:p>
        </p:txBody>
      </p:sp>
      <p:sp>
        <p:nvSpPr>
          <p:cNvPr id="6183" name="Line 2090"/>
          <p:cNvSpPr>
            <a:spLocks noChangeShapeType="1"/>
          </p:cNvSpPr>
          <p:nvPr/>
        </p:nvSpPr>
        <p:spPr bwMode="auto">
          <a:xfrm flipV="1">
            <a:off x="7736075" y="2905006"/>
            <a:ext cx="1372" cy="557915"/>
          </a:xfrm>
          <a:prstGeom prst="line">
            <a:avLst/>
          </a:prstGeom>
          <a:noFill/>
          <a:ln w="9525">
            <a:solidFill>
              <a:schemeClr val="tx1"/>
            </a:solidFill>
            <a:round/>
            <a:headEnd/>
            <a:tailEnd type="triangle" w="med" len="med"/>
          </a:ln>
        </p:spPr>
        <p:txBody>
          <a:bodyPr/>
          <a:lstStyle/>
          <a:p>
            <a:endParaRPr lang="en-US"/>
          </a:p>
        </p:txBody>
      </p:sp>
      <p:sp>
        <p:nvSpPr>
          <p:cNvPr id="6184" name="Line 2091"/>
          <p:cNvSpPr>
            <a:spLocks noChangeShapeType="1"/>
          </p:cNvSpPr>
          <p:nvPr/>
        </p:nvSpPr>
        <p:spPr bwMode="auto">
          <a:xfrm flipV="1">
            <a:off x="7653090" y="3909749"/>
            <a:ext cx="1372" cy="446828"/>
          </a:xfrm>
          <a:prstGeom prst="line">
            <a:avLst/>
          </a:prstGeom>
          <a:noFill/>
          <a:ln w="9525">
            <a:solidFill>
              <a:schemeClr val="tx1"/>
            </a:solidFill>
            <a:round/>
            <a:headEnd/>
            <a:tailEnd/>
          </a:ln>
        </p:spPr>
        <p:txBody>
          <a:bodyPr/>
          <a:lstStyle/>
          <a:p>
            <a:endParaRPr lang="en-US"/>
          </a:p>
        </p:txBody>
      </p:sp>
      <p:sp>
        <p:nvSpPr>
          <p:cNvPr id="6185" name="Line 2092"/>
          <p:cNvSpPr>
            <a:spLocks noChangeShapeType="1"/>
          </p:cNvSpPr>
          <p:nvPr/>
        </p:nvSpPr>
        <p:spPr bwMode="auto">
          <a:xfrm flipH="1">
            <a:off x="7077685" y="3909749"/>
            <a:ext cx="575405" cy="1241"/>
          </a:xfrm>
          <a:prstGeom prst="line">
            <a:avLst/>
          </a:prstGeom>
          <a:noFill/>
          <a:ln w="9525">
            <a:solidFill>
              <a:schemeClr val="tx1"/>
            </a:solidFill>
            <a:round/>
            <a:headEnd/>
            <a:tailEnd type="triangle" w="med" len="med"/>
          </a:ln>
        </p:spPr>
        <p:txBody>
          <a:bodyPr/>
          <a:lstStyle/>
          <a:p>
            <a:endParaRPr lang="en-US"/>
          </a:p>
        </p:txBody>
      </p:sp>
      <p:sp>
        <p:nvSpPr>
          <p:cNvPr id="6186" name="Line 2093"/>
          <p:cNvSpPr>
            <a:spLocks noChangeShapeType="1"/>
          </p:cNvSpPr>
          <p:nvPr/>
        </p:nvSpPr>
        <p:spPr bwMode="auto">
          <a:xfrm>
            <a:off x="5020219" y="5808769"/>
            <a:ext cx="2633557" cy="621"/>
          </a:xfrm>
          <a:prstGeom prst="line">
            <a:avLst/>
          </a:prstGeom>
          <a:noFill/>
          <a:ln w="9525">
            <a:solidFill>
              <a:schemeClr val="tx1"/>
            </a:solidFill>
            <a:round/>
            <a:headEnd/>
            <a:tailEnd/>
          </a:ln>
        </p:spPr>
        <p:txBody>
          <a:bodyPr/>
          <a:lstStyle/>
          <a:p>
            <a:endParaRPr lang="en-US"/>
          </a:p>
        </p:txBody>
      </p:sp>
      <p:sp>
        <p:nvSpPr>
          <p:cNvPr id="6187" name="Line 2094"/>
          <p:cNvSpPr>
            <a:spLocks noChangeShapeType="1"/>
          </p:cNvSpPr>
          <p:nvPr/>
        </p:nvSpPr>
        <p:spPr bwMode="auto">
          <a:xfrm flipV="1">
            <a:off x="7653776" y="5026820"/>
            <a:ext cx="686" cy="782570"/>
          </a:xfrm>
          <a:prstGeom prst="line">
            <a:avLst/>
          </a:prstGeom>
          <a:noFill/>
          <a:ln w="9525">
            <a:solidFill>
              <a:schemeClr val="tx1"/>
            </a:solidFill>
            <a:round/>
            <a:headEnd/>
            <a:tailEnd type="triangle" w="med" len="med"/>
          </a:ln>
        </p:spPr>
        <p:txBody>
          <a:bodyPr/>
          <a:lstStyle/>
          <a:p>
            <a:endParaRPr lang="en-US"/>
          </a:p>
        </p:txBody>
      </p:sp>
      <p:sp>
        <p:nvSpPr>
          <p:cNvPr id="6188" name="Line 2095"/>
          <p:cNvSpPr>
            <a:spLocks noChangeShapeType="1"/>
          </p:cNvSpPr>
          <p:nvPr/>
        </p:nvSpPr>
        <p:spPr bwMode="auto">
          <a:xfrm flipH="1">
            <a:off x="4526427" y="4579991"/>
            <a:ext cx="2139765" cy="621"/>
          </a:xfrm>
          <a:prstGeom prst="line">
            <a:avLst/>
          </a:prstGeom>
          <a:noFill/>
          <a:ln w="9525">
            <a:solidFill>
              <a:schemeClr val="tx1"/>
            </a:solidFill>
            <a:round/>
            <a:headEnd/>
            <a:tailEnd type="triangle" w="med" len="med"/>
          </a:ln>
        </p:spPr>
        <p:txBody>
          <a:bodyPr/>
          <a:lstStyle/>
          <a:p>
            <a:endParaRPr lang="en-US"/>
          </a:p>
        </p:txBody>
      </p:sp>
      <p:sp>
        <p:nvSpPr>
          <p:cNvPr id="6189" name="Line 2096"/>
          <p:cNvSpPr>
            <a:spLocks noChangeShapeType="1"/>
          </p:cNvSpPr>
          <p:nvPr/>
        </p:nvSpPr>
        <p:spPr bwMode="auto">
          <a:xfrm>
            <a:off x="4526427" y="4803406"/>
            <a:ext cx="2139765" cy="621"/>
          </a:xfrm>
          <a:prstGeom prst="line">
            <a:avLst/>
          </a:prstGeom>
          <a:noFill/>
          <a:ln w="9525">
            <a:solidFill>
              <a:schemeClr val="tx1"/>
            </a:solidFill>
            <a:round/>
            <a:headEnd/>
            <a:tailEnd type="triangle" w="med" len="med"/>
          </a:ln>
        </p:spPr>
        <p:txBody>
          <a:bodyPr/>
          <a:lstStyle/>
          <a:p>
            <a:endParaRPr lang="en-US"/>
          </a:p>
        </p:txBody>
      </p:sp>
      <p:sp>
        <p:nvSpPr>
          <p:cNvPr id="6190" name="Freeform 2097"/>
          <p:cNvSpPr>
            <a:spLocks/>
          </p:cNvSpPr>
          <p:nvPr/>
        </p:nvSpPr>
        <p:spPr bwMode="auto">
          <a:xfrm>
            <a:off x="3785053" y="2680971"/>
            <a:ext cx="577462" cy="111707"/>
          </a:xfrm>
          <a:custGeom>
            <a:avLst/>
            <a:gdLst>
              <a:gd name="T0" fmla="*/ 0 w 480"/>
              <a:gd name="T1" fmla="*/ 180 h 180"/>
              <a:gd name="T2" fmla="*/ 421 w 480"/>
              <a:gd name="T3" fmla="*/ 0 h 180"/>
              <a:gd name="T4" fmla="*/ 842 w 480"/>
              <a:gd name="T5" fmla="*/ 180 h 180"/>
              <a:gd name="T6" fmla="*/ 0 60000 65536"/>
              <a:gd name="T7" fmla="*/ 0 60000 65536"/>
              <a:gd name="T8" fmla="*/ 0 60000 65536"/>
              <a:gd name="T9" fmla="*/ 0 w 480"/>
              <a:gd name="T10" fmla="*/ 0 h 180"/>
              <a:gd name="T11" fmla="*/ 480 w 480"/>
              <a:gd name="T12" fmla="*/ 180 h 180"/>
            </a:gdLst>
            <a:ahLst/>
            <a:cxnLst>
              <a:cxn ang="T6">
                <a:pos x="T0" y="T1"/>
              </a:cxn>
              <a:cxn ang="T7">
                <a:pos x="T2" y="T3"/>
              </a:cxn>
              <a:cxn ang="T8">
                <a:pos x="T4" y="T5"/>
              </a:cxn>
            </a:cxnLst>
            <a:rect l="T9" t="T10" r="T11" b="T12"/>
            <a:pathLst>
              <a:path w="480" h="180">
                <a:moveTo>
                  <a:pt x="0" y="180"/>
                </a:moveTo>
                <a:cubicBezTo>
                  <a:pt x="80" y="90"/>
                  <a:pt x="160" y="0"/>
                  <a:pt x="240" y="0"/>
                </a:cubicBezTo>
                <a:cubicBezTo>
                  <a:pt x="320" y="0"/>
                  <a:pt x="440" y="150"/>
                  <a:pt x="480" y="180"/>
                </a:cubicBezTo>
              </a:path>
            </a:pathLst>
          </a:custGeom>
          <a:noFill/>
          <a:ln w="9525">
            <a:solidFill>
              <a:schemeClr val="tx1"/>
            </a:solidFill>
            <a:round/>
            <a:headEnd/>
            <a:tailEnd/>
          </a:ln>
        </p:spPr>
        <p:txBody>
          <a:bodyPr/>
          <a:lstStyle/>
          <a:p>
            <a:endParaRPr lang="en-US"/>
          </a:p>
        </p:txBody>
      </p:sp>
      <p:sp>
        <p:nvSpPr>
          <p:cNvPr id="6191" name="Line 2098"/>
          <p:cNvSpPr>
            <a:spLocks noChangeShapeType="1"/>
          </p:cNvSpPr>
          <p:nvPr/>
        </p:nvSpPr>
        <p:spPr bwMode="auto">
          <a:xfrm>
            <a:off x="4362516" y="2792678"/>
            <a:ext cx="328509" cy="621"/>
          </a:xfrm>
          <a:prstGeom prst="line">
            <a:avLst/>
          </a:prstGeom>
          <a:noFill/>
          <a:ln w="9525">
            <a:solidFill>
              <a:schemeClr val="tx1"/>
            </a:solidFill>
            <a:round/>
            <a:headEnd/>
            <a:tailEnd/>
          </a:ln>
        </p:spPr>
        <p:txBody>
          <a:bodyPr/>
          <a:lstStyle/>
          <a:p>
            <a:endParaRPr lang="en-US"/>
          </a:p>
        </p:txBody>
      </p:sp>
      <p:sp>
        <p:nvSpPr>
          <p:cNvPr id="6192" name="Line 2099"/>
          <p:cNvSpPr>
            <a:spLocks noChangeShapeType="1"/>
          </p:cNvSpPr>
          <p:nvPr/>
        </p:nvSpPr>
        <p:spPr bwMode="auto">
          <a:xfrm>
            <a:off x="5020219" y="5697062"/>
            <a:ext cx="576091" cy="0"/>
          </a:xfrm>
          <a:prstGeom prst="line">
            <a:avLst/>
          </a:prstGeom>
          <a:noFill/>
          <a:ln w="9525">
            <a:solidFill>
              <a:schemeClr val="tx1"/>
            </a:solidFill>
            <a:round/>
            <a:headEnd/>
            <a:tailEnd/>
          </a:ln>
        </p:spPr>
        <p:txBody>
          <a:bodyPr/>
          <a:lstStyle/>
          <a:p>
            <a:endParaRPr lang="en-US"/>
          </a:p>
        </p:txBody>
      </p:sp>
      <p:sp>
        <p:nvSpPr>
          <p:cNvPr id="6193" name="Line 2100"/>
          <p:cNvSpPr>
            <a:spLocks noChangeShapeType="1"/>
          </p:cNvSpPr>
          <p:nvPr/>
        </p:nvSpPr>
        <p:spPr bwMode="auto">
          <a:xfrm flipV="1">
            <a:off x="5596310" y="4915113"/>
            <a:ext cx="0" cy="781950"/>
          </a:xfrm>
          <a:prstGeom prst="line">
            <a:avLst/>
          </a:prstGeom>
          <a:noFill/>
          <a:ln w="9525">
            <a:solidFill>
              <a:schemeClr val="tx1"/>
            </a:solidFill>
            <a:round/>
            <a:headEnd/>
            <a:tailEnd/>
          </a:ln>
        </p:spPr>
        <p:txBody>
          <a:bodyPr/>
          <a:lstStyle/>
          <a:p>
            <a:endParaRPr lang="en-US"/>
          </a:p>
        </p:txBody>
      </p:sp>
      <p:sp>
        <p:nvSpPr>
          <p:cNvPr id="6194" name="Freeform 2101"/>
          <p:cNvSpPr>
            <a:spLocks/>
          </p:cNvSpPr>
          <p:nvPr/>
        </p:nvSpPr>
        <p:spPr bwMode="auto">
          <a:xfrm>
            <a:off x="5596310" y="4468284"/>
            <a:ext cx="164597" cy="446828"/>
          </a:xfrm>
          <a:custGeom>
            <a:avLst/>
            <a:gdLst>
              <a:gd name="T0" fmla="*/ 0 w 240"/>
              <a:gd name="T1" fmla="*/ 0 h 360"/>
              <a:gd name="T2" fmla="*/ 240 w 240"/>
              <a:gd name="T3" fmla="*/ 360 h 360"/>
              <a:gd name="T4" fmla="*/ 0 w 240"/>
              <a:gd name="T5" fmla="*/ 72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95" name="Line 2102"/>
          <p:cNvSpPr>
            <a:spLocks noChangeShapeType="1"/>
          </p:cNvSpPr>
          <p:nvPr/>
        </p:nvSpPr>
        <p:spPr bwMode="auto">
          <a:xfrm flipV="1">
            <a:off x="5596310" y="4133163"/>
            <a:ext cx="0" cy="335121"/>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99319" y="455612"/>
            <a:ext cx="7982969" cy="4278094"/>
          </a:xfrm>
          <a:prstGeom prst="rect">
            <a:avLst/>
          </a:prstGeom>
          <a:solidFill>
            <a:schemeClr val="bg2"/>
          </a:solidFill>
          <a:ln w="9525">
            <a:noFill/>
            <a:miter lim="800000"/>
            <a:headEnd/>
            <a:tailEnd/>
          </a:ln>
        </p:spPr>
        <p:txBody>
          <a:bodyPr>
            <a:spAutoFit/>
          </a:bodyPr>
          <a:lstStyle/>
          <a:p>
            <a:r>
              <a:rPr lang="en-US" sz="4000" b="1" dirty="0" err="1">
                <a:solidFill>
                  <a:srgbClr val="FFFF00"/>
                </a:solidFill>
                <a:latin typeface="Helvetica (PCL6)" pitchFamily="34" charset="0"/>
              </a:rPr>
              <a:t>Myotatic</a:t>
            </a:r>
            <a:r>
              <a:rPr lang="en-US" sz="4000" b="1" dirty="0">
                <a:solidFill>
                  <a:srgbClr val="FFFF00"/>
                </a:solidFill>
                <a:latin typeface="Helvetica (PCL6)" pitchFamily="34" charset="0"/>
              </a:rPr>
              <a:t> Reflex Important for   	 Posture Maintenance</a:t>
            </a:r>
            <a:endParaRPr lang="en-US" sz="3200" b="1" dirty="0">
              <a:latin typeface="Helvetica (PCL6)" pitchFamily="34" charset="0"/>
            </a:endParaRPr>
          </a:p>
          <a:p>
            <a:endParaRPr lang="en-US" sz="3200" b="1" dirty="0">
              <a:latin typeface="Helvetica (PCL6)" pitchFamily="34" charset="0"/>
            </a:endParaRPr>
          </a:p>
          <a:p>
            <a:r>
              <a:rPr lang="en-US" sz="3200" b="1" dirty="0">
                <a:latin typeface="Helvetica (PCL6)" pitchFamily="34" charset="0"/>
              </a:rPr>
              <a:t>	</a:t>
            </a:r>
            <a:endParaRPr lang="en-US" sz="3200" b="1" dirty="0" smtClean="0">
              <a:latin typeface="Helvetica (PCL6)" pitchFamily="34" charset="0"/>
            </a:endParaRPr>
          </a:p>
          <a:p>
            <a:endParaRPr lang="en-US" sz="3200" b="1" dirty="0" smtClean="0">
              <a:latin typeface="Helvetica (PCL6)" pitchFamily="34" charset="0"/>
            </a:endParaRPr>
          </a:p>
          <a:p>
            <a:r>
              <a:rPr lang="en-US" sz="3200" b="1" dirty="0" smtClean="0">
                <a:latin typeface="+mj-lt"/>
              </a:rPr>
              <a:t>Continuous </a:t>
            </a:r>
            <a:r>
              <a:rPr lang="en-US" sz="3200" b="1" dirty="0">
                <a:latin typeface="+mj-lt"/>
              </a:rPr>
              <a:t>feedback from </a:t>
            </a:r>
            <a:r>
              <a:rPr lang="en-US" sz="3200" b="1" dirty="0" smtClean="0">
                <a:latin typeface="+mj-lt"/>
              </a:rPr>
              <a:t>muscle </a:t>
            </a:r>
            <a:r>
              <a:rPr lang="en-US" sz="3200" b="1" dirty="0">
                <a:latin typeface="+mj-lt"/>
              </a:rPr>
              <a:t>spindles allows </a:t>
            </a:r>
            <a:r>
              <a:rPr lang="en-US" sz="3200" b="1" dirty="0" smtClean="0">
                <a:latin typeface="+mj-lt"/>
              </a:rPr>
              <a:t>automatic </a:t>
            </a:r>
            <a:r>
              <a:rPr lang="en-US" sz="3200" b="1" dirty="0">
                <a:latin typeface="+mj-lt"/>
              </a:rPr>
              <a:t>postural </a:t>
            </a:r>
            <a:r>
              <a:rPr lang="en-US" sz="3200" b="1" dirty="0" smtClean="0">
                <a:latin typeface="+mj-lt"/>
              </a:rPr>
              <a:t>maintenance and </a:t>
            </a:r>
            <a:r>
              <a:rPr lang="en-US" sz="3200" b="1" dirty="0">
                <a:latin typeface="+mj-lt"/>
              </a:rPr>
              <a:t>adjustments</a:t>
            </a:r>
          </a:p>
        </p:txBody>
      </p:sp>
      <p:pic>
        <p:nvPicPr>
          <p:cNvPr id="19459" name="Picture 4"/>
          <p:cNvPicPr>
            <a:picLocks noChangeAspect="1"/>
          </p:cNvPicPr>
          <p:nvPr/>
        </p:nvPicPr>
        <p:blipFill>
          <a:blip r:embed="rId3" cstate="print"/>
          <a:srcRect/>
          <a:stretch>
            <a:fillRect/>
          </a:stretch>
        </p:blipFill>
        <p:spPr bwMode="auto">
          <a:xfrm>
            <a:off x="0" y="1751012"/>
            <a:ext cx="1741988" cy="1402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141412"/>
            <a:ext cx="9875838" cy="49530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
        <p:nvSpPr>
          <p:cNvPr id="21507" name="Text Box 3"/>
          <p:cNvSpPr txBox="1">
            <a:spLocks noChangeArrowheads="1"/>
          </p:cNvSpPr>
          <p:nvPr/>
        </p:nvSpPr>
        <p:spPr bwMode="auto">
          <a:xfrm>
            <a:off x="1810570" y="223415"/>
            <a:ext cx="6336996" cy="707886"/>
          </a:xfrm>
          <a:prstGeom prst="rect">
            <a:avLst/>
          </a:prstGeom>
          <a:noFill/>
          <a:ln w="9525">
            <a:noFill/>
            <a:miter lim="800000"/>
            <a:headEnd/>
            <a:tailEnd/>
          </a:ln>
        </p:spPr>
        <p:txBody>
          <a:bodyPr>
            <a:spAutoFit/>
          </a:bodyPr>
          <a:lstStyle/>
          <a:p>
            <a:pPr>
              <a:spcBef>
                <a:spcPct val="50000"/>
              </a:spcBef>
            </a:pPr>
            <a:r>
              <a:rPr lang="en-US" sz="4000" b="1">
                <a:latin typeface="Helvetica (PCL6)" pitchFamily="34" charset="0"/>
              </a:rPr>
              <a:t>“Knee-jerk” Response</a:t>
            </a:r>
            <a:endParaRPr lang="en-US"/>
          </a:p>
        </p:txBody>
      </p:sp>
      <p:sp>
        <p:nvSpPr>
          <p:cNvPr id="21508" name="Text Box 4"/>
          <p:cNvSpPr txBox="1">
            <a:spLocks noChangeArrowheads="1"/>
          </p:cNvSpPr>
          <p:nvPr/>
        </p:nvSpPr>
        <p:spPr bwMode="auto">
          <a:xfrm>
            <a:off x="7159983" y="6181125"/>
            <a:ext cx="2715855" cy="461665"/>
          </a:xfrm>
          <a:prstGeom prst="rect">
            <a:avLst/>
          </a:prstGeom>
          <a:noFill/>
          <a:ln w="9525">
            <a:noFill/>
            <a:miter lim="800000"/>
            <a:headEnd/>
            <a:tailEnd/>
          </a:ln>
        </p:spPr>
        <p:txBody>
          <a:bodyPr>
            <a:spAutoFit/>
          </a:bodyPr>
          <a:lstStyle/>
          <a:p>
            <a:pPr>
              <a:spcBef>
                <a:spcPct val="50000"/>
              </a:spcBef>
            </a:pPr>
            <a:r>
              <a:rPr lang="en-US" sz="1200">
                <a:latin typeface="Helvetica" charset="0"/>
              </a:rPr>
              <a:t>From J. Nolte (1993) </a:t>
            </a:r>
            <a:r>
              <a:rPr lang="en-US" sz="1200" i="1">
                <a:latin typeface="Helvetica" charset="0"/>
              </a:rPr>
              <a:t>The Human Brain, 3rd Edition</a:t>
            </a:r>
          </a:p>
        </p:txBody>
      </p:sp>
      <p:pic>
        <p:nvPicPr>
          <p:cNvPr id="436227" name="Picture 3" descr="\\.psf\MacHome\Work\temp\junk.jpg"/>
          <p:cNvPicPr>
            <a:picLocks noChangeAspect="1" noChangeArrowheads="1"/>
          </p:cNvPicPr>
          <p:nvPr/>
        </p:nvPicPr>
        <p:blipFill>
          <a:blip r:embed="rId3" cstate="print"/>
          <a:srcRect/>
          <a:stretch>
            <a:fillRect/>
          </a:stretch>
        </p:blipFill>
        <p:spPr bwMode="auto">
          <a:xfrm>
            <a:off x="15081" y="1370012"/>
            <a:ext cx="9723438" cy="43275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152180" y="1117071"/>
            <a:ext cx="7062339" cy="4216539"/>
          </a:xfrm>
          <a:prstGeom prst="rect">
            <a:avLst/>
          </a:prstGeom>
          <a:noFill/>
          <a:ln w="9525">
            <a:noFill/>
            <a:miter lim="800000"/>
            <a:headEnd/>
            <a:tailEnd/>
          </a:ln>
        </p:spPr>
        <p:txBody>
          <a:bodyPr wrap="square">
            <a:spAutoFit/>
          </a:bodyPr>
          <a:lstStyle/>
          <a:p>
            <a:r>
              <a:rPr lang="en-US" sz="3600" b="1" dirty="0">
                <a:solidFill>
                  <a:srgbClr val="FFFF00"/>
                </a:solidFill>
                <a:latin typeface="+mj-lt"/>
              </a:rPr>
              <a:t>Reciprocal reflexes</a:t>
            </a:r>
            <a:endParaRPr lang="en-US" b="1" dirty="0">
              <a:latin typeface="+mj-lt"/>
            </a:endParaRPr>
          </a:p>
          <a:p>
            <a:endParaRPr lang="en-US" b="1" dirty="0">
              <a:latin typeface="+mj-lt"/>
            </a:endParaRPr>
          </a:p>
          <a:p>
            <a:r>
              <a:rPr lang="en-US" sz="3600" b="1" dirty="0">
                <a:latin typeface="+mj-lt"/>
              </a:rPr>
              <a:t>Reciprocal inhibition in the stretch reflex</a:t>
            </a:r>
          </a:p>
          <a:p>
            <a:endParaRPr lang="en-US" b="1" dirty="0">
              <a:solidFill>
                <a:schemeClr val="bg1"/>
              </a:solidFill>
              <a:latin typeface="+mj-lt"/>
            </a:endParaRPr>
          </a:p>
          <a:p>
            <a:endParaRPr lang="en-US" b="1" dirty="0">
              <a:solidFill>
                <a:schemeClr val="bg1"/>
              </a:solidFill>
              <a:latin typeface="+mj-lt"/>
            </a:endParaRPr>
          </a:p>
          <a:p>
            <a:endParaRPr lang="en-US" b="1" dirty="0">
              <a:solidFill>
                <a:schemeClr val="bg1"/>
              </a:solidFill>
              <a:latin typeface="+mj-lt"/>
            </a:endParaRPr>
          </a:p>
          <a:p>
            <a:endParaRPr lang="en-US" b="1" dirty="0">
              <a:solidFill>
                <a:schemeClr val="bg1"/>
              </a:solidFill>
              <a:latin typeface="+mj-lt"/>
            </a:endParaRPr>
          </a:p>
          <a:p>
            <a:endParaRPr lang="en-US" b="1" dirty="0">
              <a:solidFill>
                <a:schemeClr val="bg1"/>
              </a:solidFill>
              <a:latin typeface="+mj-lt"/>
            </a:endParaRPr>
          </a:p>
          <a:p>
            <a:endParaRPr lang="en-US" b="1" dirty="0">
              <a:solidFill>
                <a:schemeClr val="bg1"/>
              </a:solidFill>
              <a:latin typeface="+mj-lt"/>
            </a:endParaRPr>
          </a:p>
          <a:p>
            <a:endParaRPr lang="en-US" b="1" dirty="0">
              <a:solidFill>
                <a:schemeClr val="bg1"/>
              </a:solidFill>
              <a:latin typeface="+mj-lt"/>
            </a:endParaRPr>
          </a:p>
          <a:p>
            <a:endParaRPr lang="en-US" b="1" dirty="0">
              <a:solidFill>
                <a:schemeClr val="bg1"/>
              </a:solidFill>
              <a:latin typeface="+mj-lt"/>
            </a:endParaRPr>
          </a:p>
          <a:p>
            <a:endParaRPr lang="en-US" b="1" dirty="0">
              <a:solidFill>
                <a:schemeClr val="bg1"/>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Flexor and extensor in opposition</a:t>
            </a:r>
            <a:endParaRPr lang="en-US" dirty="0"/>
          </a:p>
        </p:txBody>
      </p:sp>
      <p:pic>
        <p:nvPicPr>
          <p:cNvPr id="5122" name="Picture 2" descr="C:\Documents and Settings\Administrator\Desktop\KS_36_16005.jpg"/>
          <p:cNvPicPr>
            <a:picLocks noChangeAspect="1" noChangeArrowheads="1"/>
          </p:cNvPicPr>
          <p:nvPr/>
        </p:nvPicPr>
        <p:blipFill>
          <a:blip r:embed="rId3" cstate="print"/>
          <a:srcRect r="31277" b="49145"/>
          <a:stretch>
            <a:fillRect/>
          </a:stretch>
        </p:blipFill>
        <p:spPr bwMode="auto">
          <a:xfrm rot="16200000">
            <a:off x="1385386" y="1493548"/>
            <a:ext cx="5428670" cy="4876800"/>
          </a:xfrm>
          <a:prstGeom prst="rect">
            <a:avLst/>
          </a:prstGeom>
          <a:noFill/>
        </p:spPr>
      </p:pic>
      <p:sp>
        <p:nvSpPr>
          <p:cNvPr id="5" name="Rectangle 4"/>
          <p:cNvSpPr/>
          <p:nvPr/>
        </p:nvSpPr>
        <p:spPr bwMode="auto">
          <a:xfrm>
            <a:off x="1889919" y="1370012"/>
            <a:ext cx="457200" cy="4572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1975167" y="223414"/>
            <a:ext cx="4169731" cy="338554"/>
          </a:xfrm>
          <a:prstGeom prst="rect">
            <a:avLst/>
          </a:prstGeom>
          <a:noFill/>
          <a:ln w="9525">
            <a:noFill/>
            <a:miter lim="800000"/>
            <a:headEnd/>
            <a:tailEnd/>
          </a:ln>
        </p:spPr>
        <p:txBody>
          <a:bodyPr wrap="none">
            <a:spAutoFit/>
          </a:bodyPr>
          <a:lstStyle/>
          <a:p>
            <a:r>
              <a:rPr lang="en-US" b="1">
                <a:latin typeface="Helvetica (PCL6)" pitchFamily="34" charset="0"/>
              </a:rPr>
              <a:t>Reciprocal inhibition in the stretch reflex</a:t>
            </a:r>
            <a:endParaRPr lang="en-US" b="1">
              <a:solidFill>
                <a:schemeClr val="bg1"/>
              </a:solidFill>
              <a:latin typeface="Helvetica (PCL6)" pitchFamily="34" charset="0"/>
            </a:endParaRPr>
          </a:p>
        </p:txBody>
      </p:sp>
      <p:sp>
        <p:nvSpPr>
          <p:cNvPr id="24579" name="Rectangle 11"/>
          <p:cNvSpPr>
            <a:spLocks noChangeArrowheads="1"/>
          </p:cNvSpPr>
          <p:nvPr/>
        </p:nvSpPr>
        <p:spPr bwMode="auto">
          <a:xfrm>
            <a:off x="2468960" y="2266723"/>
            <a:ext cx="9875838" cy="338554"/>
          </a:xfrm>
          <a:prstGeom prst="rect">
            <a:avLst/>
          </a:prstGeom>
          <a:noFill/>
          <a:ln w="9525">
            <a:noFill/>
            <a:miter lim="800000"/>
            <a:headEnd/>
            <a:tailEnd/>
          </a:ln>
        </p:spPr>
        <p:txBody>
          <a:bodyPr>
            <a:spAutoFit/>
          </a:bodyPr>
          <a:lstStyle/>
          <a:p>
            <a:endParaRPr lang="en-US"/>
          </a:p>
        </p:txBody>
      </p:sp>
      <p:pic>
        <p:nvPicPr>
          <p:cNvPr id="24580" name="Picture 10"/>
          <p:cNvPicPr>
            <a:picLocks noChangeAspect="1" noChangeArrowheads="1"/>
          </p:cNvPicPr>
          <p:nvPr/>
        </p:nvPicPr>
        <p:blipFill>
          <a:blip r:embed="rId3" cstate="print"/>
          <a:srcRect/>
          <a:stretch>
            <a:fillRect/>
          </a:stretch>
        </p:blipFill>
        <p:spPr bwMode="auto">
          <a:xfrm>
            <a:off x="518319" y="1340484"/>
            <a:ext cx="9086875" cy="3991927"/>
          </a:xfrm>
          <a:prstGeom prst="rect">
            <a:avLst/>
          </a:prstGeom>
          <a:noFill/>
          <a:ln w="9525">
            <a:noFill/>
            <a:miter lim="800000"/>
            <a:headEnd/>
            <a:tailEnd/>
          </a:ln>
        </p:spPr>
      </p:pic>
      <p:sp>
        <p:nvSpPr>
          <p:cNvPr id="24581" name="Text Box 12"/>
          <p:cNvSpPr txBox="1">
            <a:spLocks noChangeArrowheads="1"/>
          </p:cNvSpPr>
          <p:nvPr/>
        </p:nvSpPr>
        <p:spPr bwMode="auto">
          <a:xfrm>
            <a:off x="6995386" y="2978856"/>
            <a:ext cx="298333" cy="335121"/>
          </a:xfrm>
          <a:prstGeom prst="rect">
            <a:avLst/>
          </a:prstGeom>
          <a:noFill/>
          <a:ln w="9525">
            <a:noFill/>
            <a:miter lim="800000"/>
            <a:headEnd/>
            <a:tailEnd/>
          </a:ln>
        </p:spPr>
        <p:txBody>
          <a:bodyPr/>
          <a:lstStyle/>
          <a:p>
            <a:r>
              <a:rPr lang="en-US" sz="1600" b="1">
                <a:solidFill>
                  <a:srgbClr val="FFFFFF"/>
                </a:solidFill>
                <a:latin typeface="Arial" charset="0"/>
              </a:rPr>
              <a:t>+</a:t>
            </a:r>
          </a:p>
        </p:txBody>
      </p:sp>
      <p:sp>
        <p:nvSpPr>
          <p:cNvPr id="24582" name="Text Box 13"/>
          <p:cNvSpPr txBox="1">
            <a:spLocks noChangeArrowheads="1"/>
          </p:cNvSpPr>
          <p:nvPr/>
        </p:nvSpPr>
        <p:spPr bwMode="auto">
          <a:xfrm>
            <a:off x="6501593" y="2383085"/>
            <a:ext cx="329195" cy="335121"/>
          </a:xfrm>
          <a:prstGeom prst="rect">
            <a:avLst/>
          </a:prstGeom>
          <a:noFill/>
          <a:ln w="9525">
            <a:noFill/>
            <a:miter lim="800000"/>
            <a:headEnd/>
            <a:tailEnd/>
          </a:ln>
        </p:spPr>
        <p:txBody>
          <a:bodyPr/>
          <a:lstStyle/>
          <a:p>
            <a:r>
              <a:rPr lang="en-US" sz="1600" b="1">
                <a:latin typeface="Arial" charset="0"/>
              </a:rPr>
              <a:t>+</a:t>
            </a:r>
          </a:p>
        </p:txBody>
      </p:sp>
      <p:sp>
        <p:nvSpPr>
          <p:cNvPr id="24583" name="Text Box 14"/>
          <p:cNvSpPr txBox="1">
            <a:spLocks noChangeArrowheads="1"/>
          </p:cNvSpPr>
          <p:nvPr/>
        </p:nvSpPr>
        <p:spPr bwMode="auto">
          <a:xfrm>
            <a:off x="6172399" y="2718206"/>
            <a:ext cx="298333" cy="335121"/>
          </a:xfrm>
          <a:prstGeom prst="rect">
            <a:avLst/>
          </a:prstGeom>
          <a:noFill/>
          <a:ln w="9525">
            <a:noFill/>
            <a:miter lim="800000"/>
            <a:headEnd/>
            <a:tailEnd/>
          </a:ln>
        </p:spPr>
        <p:txBody>
          <a:bodyPr/>
          <a:lstStyle/>
          <a:p>
            <a:r>
              <a:rPr lang="en-US" sz="1600" b="1">
                <a:latin typeface="Arial" charset="0"/>
              </a:rPr>
              <a:t>–</a:t>
            </a:r>
            <a:endParaRPr lang="en-US" sz="1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mbossds">
  <a:themeElements>
    <a:clrScheme name="">
      <a:dk1>
        <a:srgbClr val="000000"/>
      </a:dk1>
      <a:lt1>
        <a:srgbClr val="FFFFFF"/>
      </a:lt1>
      <a:dk2>
        <a:srgbClr val="063DE8"/>
      </a:dk2>
      <a:lt2>
        <a:srgbClr val="FAFD00"/>
      </a:lt2>
      <a:accent1>
        <a:srgbClr val="FF5008"/>
      </a:accent1>
      <a:accent2>
        <a:srgbClr val="FE9B03"/>
      </a:accent2>
      <a:accent3>
        <a:srgbClr val="AAAFF2"/>
      </a:accent3>
      <a:accent4>
        <a:srgbClr val="DADADA"/>
      </a:accent4>
      <a:accent5>
        <a:srgbClr val="FFB3AA"/>
      </a:accent5>
      <a:accent6>
        <a:srgbClr val="E68C02"/>
      </a:accent6>
      <a:hlink>
        <a:srgbClr val="EAEC5E"/>
      </a:hlink>
      <a:folHlink>
        <a:srgbClr val="8CF4EA"/>
      </a:folHlink>
    </a:clrScheme>
    <a:fontScheme name="embossd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mbossd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oss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ossd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ossd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oss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oss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oss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c:\msoffice\powerpnt\template\sldshow\embossds.ppt</Template>
  <TotalTime>12259</TotalTime>
  <Pages>64</Pages>
  <Words>2057</Words>
  <Application>Microsoft Office PowerPoint</Application>
  <PresentationFormat>Custom</PresentationFormat>
  <Paragraphs>466</Paragraphs>
  <Slides>41</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embossds</vt:lpstr>
      <vt:lpstr>Photo Editor Photo</vt:lpstr>
      <vt:lpstr>Motor Control: Lecture 2</vt:lpstr>
      <vt:lpstr>Slide 2</vt:lpstr>
      <vt:lpstr>Slide 3</vt:lpstr>
      <vt:lpstr>Slide 4</vt:lpstr>
      <vt:lpstr>Slide 5</vt:lpstr>
      <vt:lpstr>Slide 6</vt:lpstr>
      <vt:lpstr>Slide 7</vt:lpstr>
      <vt:lpstr>Flexor and extensor in opposition</vt:lpstr>
      <vt:lpstr>Slide 9</vt:lpstr>
      <vt:lpstr>Slide 10</vt:lpstr>
      <vt:lpstr>Flexor and extensor: co-contraction</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Organization of spinal tracts</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U Post Doc Talk, 14/4/96</dc:title>
  <dc:subject/>
  <dc:creator/>
  <cp:keywords/>
  <dc:description>for talk notes, see wunotes.doc</dc:description>
  <cp:lastModifiedBy>Reviewer</cp:lastModifiedBy>
  <cp:revision>873</cp:revision>
  <cp:lastPrinted>1998-10-05T21:43:25Z</cp:lastPrinted>
  <dcterms:created xsi:type="dcterms:W3CDTF">2008-11-10T20:41:34Z</dcterms:created>
  <dcterms:modified xsi:type="dcterms:W3CDTF">2010-03-16T23:27:54Z</dcterms:modified>
</cp:coreProperties>
</file>