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6"/>
  </p:notesMasterIdLst>
  <p:handoutMasterIdLst>
    <p:handoutMasterId r:id="rId57"/>
  </p:handoutMasterIdLst>
  <p:sldIdLst>
    <p:sldId id="1296" r:id="rId2"/>
    <p:sldId id="1375" r:id="rId3"/>
    <p:sldId id="1392" r:id="rId4"/>
    <p:sldId id="1393" r:id="rId5"/>
    <p:sldId id="1387" r:id="rId6"/>
    <p:sldId id="1388" r:id="rId7"/>
    <p:sldId id="1389" r:id="rId8"/>
    <p:sldId id="1390" r:id="rId9"/>
    <p:sldId id="1391" r:id="rId10"/>
    <p:sldId id="1342" r:id="rId11"/>
    <p:sldId id="1343" r:id="rId12"/>
    <p:sldId id="1344" r:id="rId13"/>
    <p:sldId id="1385" r:id="rId14"/>
    <p:sldId id="1386" r:id="rId15"/>
    <p:sldId id="1346" r:id="rId16"/>
    <p:sldId id="1347" r:id="rId17"/>
    <p:sldId id="1348" r:id="rId18"/>
    <p:sldId id="1349" r:id="rId19"/>
    <p:sldId id="1350" r:id="rId20"/>
    <p:sldId id="1351" r:id="rId21"/>
    <p:sldId id="1352" r:id="rId22"/>
    <p:sldId id="1353" r:id="rId23"/>
    <p:sldId id="1354" r:id="rId24"/>
    <p:sldId id="1376" r:id="rId25"/>
    <p:sldId id="1394" r:id="rId26"/>
    <p:sldId id="1395" r:id="rId27"/>
    <p:sldId id="1396" r:id="rId28"/>
    <p:sldId id="1397" r:id="rId29"/>
    <p:sldId id="1398" r:id="rId30"/>
    <p:sldId id="1377" r:id="rId31"/>
    <p:sldId id="1399" r:id="rId32"/>
    <p:sldId id="1400" r:id="rId33"/>
    <p:sldId id="1401" r:id="rId34"/>
    <p:sldId id="1402" r:id="rId35"/>
    <p:sldId id="1358" r:id="rId36"/>
    <p:sldId id="1403" r:id="rId37"/>
    <p:sldId id="1404" r:id="rId38"/>
    <p:sldId id="1405" r:id="rId39"/>
    <p:sldId id="1384" r:id="rId40"/>
    <p:sldId id="1360" r:id="rId41"/>
    <p:sldId id="1383" r:id="rId42"/>
    <p:sldId id="1362" r:id="rId43"/>
    <p:sldId id="1382" r:id="rId44"/>
    <p:sldId id="1364" r:id="rId45"/>
    <p:sldId id="1381" r:id="rId46"/>
    <p:sldId id="1366" r:id="rId47"/>
    <p:sldId id="1380" r:id="rId48"/>
    <p:sldId id="1368" r:id="rId49"/>
    <p:sldId id="1379" r:id="rId50"/>
    <p:sldId id="1370" r:id="rId51"/>
    <p:sldId id="1378" r:id="rId52"/>
    <p:sldId id="1372" r:id="rId53"/>
    <p:sldId id="1373" r:id="rId54"/>
    <p:sldId id="1335" r:id="rId55"/>
  </p:sldIdLst>
  <p:sldSz cx="9875838" cy="6702425"/>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16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6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6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6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EAEAEA"/>
    <a:srgbClr val="384BD4"/>
    <a:srgbClr val="524CC0"/>
    <a:srgbClr val="2E3BDE"/>
    <a:srgbClr val="FC010B"/>
    <a:srgbClr val="0000FF"/>
    <a:srgbClr val="FD0B39"/>
    <a:srgbClr val="969696"/>
    <a:srgbClr val="003E00"/>
    <a:srgbClr val="47474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81" autoAdjust="0"/>
    <p:restoredTop sz="62487" autoAdjust="0"/>
  </p:normalViewPr>
  <p:slideViewPr>
    <p:cSldViewPr>
      <p:cViewPr>
        <p:scale>
          <a:sx n="60" d="100"/>
          <a:sy n="60" d="100"/>
        </p:scale>
        <p:origin x="-2538" y="-582"/>
      </p:cViewPr>
      <p:guideLst>
        <p:guide orient="horz" pos="2111"/>
        <p:guide pos="311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1608" y="-4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2813" y="2428875"/>
            <a:ext cx="5032375" cy="6029325"/>
          </a:xfrm>
          <a:prstGeom prst="rect">
            <a:avLst/>
          </a:prstGeom>
          <a:noFill/>
          <a:ln w="12700">
            <a:noFill/>
            <a:miter lim="800000"/>
            <a:headEnd/>
            <a:tailEnd/>
          </a:ln>
          <a:effectLst/>
        </p:spPr>
        <p:txBody>
          <a:bodyPr vert="horz" wrap="square" lIns="90411" tIns="44412" rIns="90411" bIns="44412"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1" name="Rectangle 3"/>
          <p:cNvSpPr>
            <a:spLocks noGrp="1" noRot="1" noChangeAspect="1" noChangeArrowheads="1" noTextEdit="1"/>
          </p:cNvSpPr>
          <p:nvPr>
            <p:ph type="sldImg" idx="2"/>
          </p:nvPr>
        </p:nvSpPr>
        <p:spPr bwMode="auto">
          <a:xfrm>
            <a:off x="61913" y="177800"/>
            <a:ext cx="3217862" cy="218440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4117975" y="609600"/>
            <a:ext cx="1062038" cy="454025"/>
          </a:xfrm>
          <a:prstGeom prst="rect">
            <a:avLst/>
          </a:prstGeom>
          <a:noFill/>
          <a:ln w="12700">
            <a:noFill/>
            <a:miter lim="800000"/>
            <a:headEnd/>
            <a:tailEnd/>
          </a:ln>
          <a:effectLst/>
        </p:spPr>
        <p:txBody>
          <a:bodyPr lIns="90411" tIns="44412" rIns="90411" bIns="44412">
            <a:spAutoFit/>
          </a:bodyPr>
          <a:lstStyle/>
          <a:p>
            <a:pPr defTabSz="912813">
              <a:defRPr/>
            </a:pPr>
            <a:fld id="{DD139407-347F-48FF-8A03-345690252B75}" type="slidenum">
              <a:rPr lang="en-US" sz="2400"/>
              <a:pPr defTabSz="912813">
                <a:defRPr/>
              </a:pPr>
              <a:t>‹#›</a:t>
            </a:fld>
            <a:endParaRPr lang="en-US" sz="240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914400" y="2428875"/>
            <a:ext cx="5029200" cy="6029325"/>
          </a:xfrm>
          <a:noFill/>
          <a:ln w="9525"/>
        </p:spPr>
        <p:txBody>
          <a:bodyPr lIns="90482" tIns="44447" rIns="90482" bIns="44447"/>
          <a:lstStyle/>
          <a:p>
            <a:r>
              <a:rPr lang="en-US" sz="1400" kern="1200" smtClean="0">
                <a:solidFill>
                  <a:schemeClr val="tx1"/>
                </a:solidFill>
                <a:latin typeface="Times New Roman" pitchFamily="18" charset="0"/>
                <a:ea typeface="+mn-ea"/>
                <a:cs typeface="+mn-cs"/>
              </a:rPr>
              <a:t/>
            </a:r>
            <a:br>
              <a:rPr lang="en-US" sz="1400" kern="1200" smtClean="0">
                <a:solidFill>
                  <a:schemeClr val="tx1"/>
                </a:solidFill>
                <a:latin typeface="Times New Roman" pitchFamily="18" charset="0"/>
                <a:ea typeface="+mn-ea"/>
                <a:cs typeface="+mn-cs"/>
              </a:rPr>
            </a:br>
            <a:r>
              <a:rPr lang="en-US" sz="1400" kern="1200" dirty="0" smtClean="0">
                <a:solidFill>
                  <a:schemeClr val="tx1"/>
                </a:solidFill>
                <a:latin typeface="Times New Roman" pitchFamily="18" charset="0"/>
                <a:ea typeface="+mn-ea"/>
                <a:cs typeface="+mn-cs"/>
              </a:rPr>
              <a:t/>
            </a:r>
            <a:br>
              <a:rPr lang="en-US" sz="1400" kern="1200" dirty="0" smtClean="0">
                <a:solidFill>
                  <a:schemeClr val="tx1"/>
                </a:solidFill>
                <a:latin typeface="Times New Roman" pitchFamily="18" charset="0"/>
                <a:ea typeface="+mn-ea"/>
                <a:cs typeface="+mn-cs"/>
              </a:rPr>
            </a:br>
            <a:endParaRPr lang="en-US" dirty="0" smtClean="0"/>
          </a:p>
        </p:txBody>
      </p:sp>
      <p:sp>
        <p:nvSpPr>
          <p:cNvPr id="38915" name="Rectangle 3"/>
          <p:cNvSpPr>
            <a:spLocks noGrp="1" noRot="1" noChangeAspect="1" noChangeArrowheads="1" noTextEdit="1"/>
          </p:cNvSpPr>
          <p:nvPr>
            <p:ph type="sldImg"/>
          </p:nvPr>
        </p:nvSpPr>
        <p:spPr>
          <a:xfrm>
            <a:off x="63500" y="179388"/>
            <a:ext cx="3214688" cy="2181225"/>
          </a:xfrm>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a:spcBef>
                <a:spcPct val="0"/>
              </a:spcBef>
            </a:pPr>
            <a:r>
              <a:rPr lang="en-US" dirty="0" smtClean="0"/>
              <a:t>Primary motor cortex was defined by its ability to drive specific parts of the body upon electrical stimulation</a:t>
            </a:r>
          </a:p>
          <a:p>
            <a:pPr>
              <a:spcBef>
                <a:spcPct val="0"/>
              </a:spcBef>
            </a:pPr>
            <a:r>
              <a:rPr lang="en-US" dirty="0" smtClean="0"/>
              <a:t>Small amounts of cortex would cause movements in M1</a:t>
            </a:r>
          </a:p>
          <a:p>
            <a:pPr>
              <a:spcBef>
                <a:spcPct val="0"/>
              </a:spcBef>
            </a:pPr>
            <a:r>
              <a:rPr lang="en-US" dirty="0" smtClean="0"/>
              <a:t>In higher areas like SMA/PM, need more current</a:t>
            </a:r>
          </a:p>
          <a:p>
            <a:pPr>
              <a:spcBef>
                <a:spcPct val="0"/>
              </a:spcBef>
            </a:pPr>
            <a:r>
              <a:rPr lang="en-US" dirty="0" smtClean="0"/>
              <a:t>This corresponds to the somatosensory homunculus</a:t>
            </a:r>
          </a:p>
          <a:p>
            <a:pPr>
              <a:spcBef>
                <a:spcPct val="0"/>
              </a:spcBef>
            </a:pPr>
            <a:r>
              <a:rPr lang="en-US" dirty="0" smtClean="0"/>
              <a:t>There is an organized mapping of the brain onto the body</a:t>
            </a:r>
          </a:p>
          <a:p>
            <a:pPr>
              <a:spcBef>
                <a:spcPct val="0"/>
              </a:spcBef>
            </a:pPr>
            <a:r>
              <a:rPr lang="en-US" dirty="0" smtClean="0"/>
              <a:t>There is also a map in higher areas [[although it is a little bit less organized]]</a:t>
            </a:r>
          </a:p>
          <a:p>
            <a:pPr>
              <a:spcBef>
                <a:spcPct val="0"/>
              </a:spcBef>
            </a:pPr>
            <a:r>
              <a:rPr lang="en-US" dirty="0" smtClean="0"/>
              <a:t>Go through different parts of the body</a:t>
            </a:r>
          </a:p>
          <a:p>
            <a:pPr>
              <a:spcBef>
                <a:spcPct val="0"/>
              </a:spcBef>
            </a:pPr>
            <a:r>
              <a:rPr lang="en-US" dirty="0" smtClean="0"/>
              <a:t>Stimulate here, move hand etc.</a:t>
            </a:r>
          </a:p>
          <a:p>
            <a:pPr>
              <a:spcBef>
                <a:spcPct val="0"/>
              </a:spcBef>
            </a:pPr>
            <a:r>
              <a:rPr lang="en-US" dirty="0" smtClean="0"/>
              <a:t>More cortex for more important areas</a:t>
            </a:r>
          </a:p>
          <a:p>
            <a:pPr>
              <a:spcBef>
                <a:spcPct val="0"/>
              </a:spcBef>
            </a:pPr>
            <a:r>
              <a:rPr lang="en-US" dirty="0" smtClean="0"/>
              <a:t>e.g. need lots of neurons to make complicated hand movements</a:t>
            </a:r>
          </a:p>
          <a:p>
            <a:pPr>
              <a:spcBef>
                <a:spcPct val="0"/>
              </a:spcBef>
            </a:pPr>
            <a:r>
              <a:rPr lang="en-US" dirty="0" smtClean="0"/>
              <a:t>Like picking up a cup tossing it in the air</a:t>
            </a:r>
          </a:p>
          <a:p>
            <a:pPr>
              <a:spcBef>
                <a:spcPct val="0"/>
              </a:spcBef>
            </a:pPr>
            <a:r>
              <a:rPr lang="en-US" dirty="0" smtClean="0"/>
              <a:t>[[throw a ball into the audience]]</a:t>
            </a:r>
          </a:p>
          <a:p>
            <a:pPr>
              <a:spcBef>
                <a:spcPct val="0"/>
              </a:spcBef>
            </a:pPr>
            <a:r>
              <a:rPr lang="en-US" dirty="0" smtClean="0"/>
              <a:t>Facial expressions are very important for making good social signals, so need lots of motor cortex for it</a:t>
            </a:r>
          </a:p>
          <a:p>
            <a:pPr>
              <a:spcBef>
                <a:spcPct val="0"/>
              </a:spcBef>
            </a:pPr>
            <a:endParaRPr lang="en-US" dirty="0" smtClean="0"/>
          </a:p>
        </p:txBody>
      </p:sp>
      <p:sp>
        <p:nvSpPr>
          <p:cNvPr id="1946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B0F4A5D1-33EE-48EB-8898-2DBA164A47E6}" type="slidenum">
              <a:rPr lang="en-US"/>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a:spcBef>
                <a:spcPct val="0"/>
              </a:spcBef>
            </a:pPr>
            <a:r>
              <a:rPr lang="en-US" smtClean="0"/>
              <a:t>If stimulate M1 briefly, get a brief twitch</a:t>
            </a:r>
          </a:p>
          <a:p>
            <a:pPr>
              <a:spcBef>
                <a:spcPct val="0"/>
              </a:spcBef>
            </a:pPr>
            <a:r>
              <a:rPr lang="en-US" smtClean="0"/>
              <a:t>If stimulate longer, especially in higher areas, get a whole complex movement</a:t>
            </a:r>
          </a:p>
          <a:p>
            <a:pPr>
              <a:spcBef>
                <a:spcPct val="0"/>
              </a:spcBef>
            </a:pPr>
            <a:r>
              <a:rPr lang="en-US" smtClean="0"/>
              <a:t>So, the story is much more complicated than this simple picture</a:t>
            </a:r>
          </a:p>
          <a:p>
            <a:pPr>
              <a:spcBef>
                <a:spcPct val="0"/>
              </a:spcBef>
            </a:pPr>
            <a:endParaRPr lang="en-US" smtClean="0"/>
          </a:p>
          <a:p>
            <a:pPr>
              <a:spcBef>
                <a:spcPct val="0"/>
              </a:spcBef>
            </a:pPr>
            <a:r>
              <a:rPr lang="en-US" smtClean="0"/>
              <a:t>[[download Graziano video??]]</a:t>
            </a:r>
          </a:p>
        </p:txBody>
      </p:sp>
      <p:sp>
        <p:nvSpPr>
          <p:cNvPr id="2150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60EA5252-9F17-4D2F-9019-CBD78DFC438D}" type="slidenum">
              <a:rPr lang="en-US"/>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a:spcBef>
                <a:spcPct val="0"/>
              </a:spcBef>
            </a:pPr>
            <a:r>
              <a:rPr lang="en-US" smtClean="0"/>
              <a:t>Primary motor cortex was defined by its ability to drive specific parts of the body upon electrical stimulation</a:t>
            </a:r>
          </a:p>
          <a:p>
            <a:pPr>
              <a:spcBef>
                <a:spcPct val="0"/>
              </a:spcBef>
            </a:pPr>
            <a:r>
              <a:rPr lang="en-US" smtClean="0"/>
              <a:t>Small amounts of cortex would cause movements in M1</a:t>
            </a:r>
          </a:p>
          <a:p>
            <a:pPr>
              <a:spcBef>
                <a:spcPct val="0"/>
              </a:spcBef>
            </a:pPr>
            <a:r>
              <a:rPr lang="en-US" smtClean="0"/>
              <a:t>In higher areas like SMA/PM, need more current</a:t>
            </a:r>
          </a:p>
          <a:p>
            <a:pPr>
              <a:spcBef>
                <a:spcPct val="0"/>
              </a:spcBef>
            </a:pPr>
            <a:r>
              <a:rPr lang="en-US" smtClean="0"/>
              <a:t>This corresponds to the somatosensory homunculus</a:t>
            </a:r>
          </a:p>
          <a:p>
            <a:pPr>
              <a:spcBef>
                <a:spcPct val="0"/>
              </a:spcBef>
            </a:pPr>
            <a:r>
              <a:rPr lang="en-US" smtClean="0"/>
              <a:t>There is an organized mapping of the brain onto the body</a:t>
            </a:r>
          </a:p>
          <a:p>
            <a:pPr>
              <a:spcBef>
                <a:spcPct val="0"/>
              </a:spcBef>
            </a:pPr>
            <a:r>
              <a:rPr lang="en-US" smtClean="0"/>
              <a:t>There is also a map in higher areas [[although it is a little bit less organized]]</a:t>
            </a:r>
          </a:p>
          <a:p>
            <a:pPr>
              <a:spcBef>
                <a:spcPct val="0"/>
              </a:spcBef>
            </a:pPr>
            <a:r>
              <a:rPr lang="en-US" smtClean="0"/>
              <a:t>Go through different parts of the body</a:t>
            </a:r>
          </a:p>
          <a:p>
            <a:pPr>
              <a:spcBef>
                <a:spcPct val="0"/>
              </a:spcBef>
            </a:pPr>
            <a:r>
              <a:rPr lang="en-US" smtClean="0"/>
              <a:t>Stimulate here, move hand etc.</a:t>
            </a:r>
          </a:p>
          <a:p>
            <a:pPr>
              <a:spcBef>
                <a:spcPct val="0"/>
              </a:spcBef>
            </a:pPr>
            <a:r>
              <a:rPr lang="en-US" smtClean="0"/>
              <a:t>More cortex for more important areas</a:t>
            </a:r>
          </a:p>
          <a:p>
            <a:pPr>
              <a:spcBef>
                <a:spcPct val="0"/>
              </a:spcBef>
            </a:pPr>
            <a:r>
              <a:rPr lang="en-US" smtClean="0"/>
              <a:t>e.g. need lots of neurons to make complicated hand movements</a:t>
            </a:r>
          </a:p>
          <a:p>
            <a:pPr>
              <a:spcBef>
                <a:spcPct val="0"/>
              </a:spcBef>
            </a:pPr>
            <a:r>
              <a:rPr lang="en-US" smtClean="0"/>
              <a:t>Like picking up a cup tossing it in the air</a:t>
            </a:r>
          </a:p>
          <a:p>
            <a:pPr>
              <a:spcBef>
                <a:spcPct val="0"/>
              </a:spcBef>
            </a:pPr>
            <a:r>
              <a:rPr lang="en-US" smtClean="0"/>
              <a:t>[[throw a ball into the audience]]</a:t>
            </a:r>
          </a:p>
          <a:p>
            <a:pPr>
              <a:spcBef>
                <a:spcPct val="0"/>
              </a:spcBef>
            </a:pPr>
            <a:r>
              <a:rPr lang="en-US" smtClean="0"/>
              <a:t>Facial expressions are very important for making good social signals, so need lots of motor cortex for it</a:t>
            </a:r>
          </a:p>
          <a:p>
            <a:pPr>
              <a:spcBef>
                <a:spcPct val="0"/>
              </a:spcBef>
            </a:pPr>
            <a:endParaRPr lang="en-US" smtClean="0"/>
          </a:p>
        </p:txBody>
      </p:sp>
      <p:sp>
        <p:nvSpPr>
          <p:cNvPr id="1946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B0F4A5D1-33EE-48EB-8898-2DBA164A47E6}" type="slidenum">
              <a:rPr lang="en-US"/>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a:spcBef>
                <a:spcPct val="0"/>
              </a:spcBef>
            </a:pPr>
            <a:r>
              <a:rPr lang="en-US" smtClean="0"/>
              <a:t>Proof that it is more complicated</a:t>
            </a:r>
          </a:p>
          <a:p>
            <a:pPr>
              <a:spcBef>
                <a:spcPct val="0"/>
              </a:spcBef>
            </a:pPr>
            <a:endParaRPr lang="en-US" smtClean="0"/>
          </a:p>
          <a:p>
            <a:pPr>
              <a:spcBef>
                <a:spcPct val="0"/>
              </a:spcBef>
            </a:pPr>
            <a:r>
              <a:rPr lang="en-US" smtClean="0"/>
              <a:t>Hand and face muscles respond even when stimulate </a:t>
            </a:r>
          </a:p>
          <a:p>
            <a:pPr>
              <a:spcBef>
                <a:spcPct val="0"/>
              </a:spcBef>
            </a:pPr>
            <a:r>
              <a:rPr lang="en-US" smtClean="0"/>
              <a:t>e.g. stimulate just one part of the brain, get activity in many muscles</a:t>
            </a:r>
          </a:p>
          <a:p>
            <a:pPr>
              <a:spcBef>
                <a:spcPct val="0"/>
              </a:spcBef>
            </a:pPr>
            <a:r>
              <a:rPr lang="en-US" smtClean="0"/>
              <a:t>The motor cortex is to program a movement</a:t>
            </a:r>
          </a:p>
          <a:p>
            <a:pPr>
              <a:spcBef>
                <a:spcPct val="0"/>
              </a:spcBef>
            </a:pPr>
            <a:r>
              <a:rPr lang="en-US" smtClean="0"/>
              <a:t>The lower areas program the individual muscles, many if necessary</a:t>
            </a:r>
          </a:p>
          <a:p>
            <a:pPr>
              <a:spcBef>
                <a:spcPct val="0"/>
              </a:spcBef>
            </a:pPr>
            <a:endParaRPr lang="en-US" smtClean="0"/>
          </a:p>
        </p:txBody>
      </p:sp>
      <p:sp>
        <p:nvSpPr>
          <p:cNvPr id="2458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05E6AE4D-CEF1-4633-8772-B84232CCBFF3}" type="slidenum">
              <a:rPr lang="en-US"/>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a:lstStyle/>
          <a:p>
            <a:pPr>
              <a:spcBef>
                <a:spcPct val="0"/>
              </a:spcBef>
            </a:pPr>
            <a:r>
              <a:rPr lang="en-US" smtClean="0"/>
              <a:t>Where does the motor cortex influence?</a:t>
            </a:r>
          </a:p>
          <a:p>
            <a:pPr>
              <a:spcBef>
                <a:spcPct val="0"/>
              </a:spcBef>
            </a:pPr>
            <a:r>
              <a:rPr lang="en-US" smtClean="0"/>
              <a:t>There are multiple parallel descending pathways that get input from motor cortex</a:t>
            </a:r>
          </a:p>
          <a:p>
            <a:pPr>
              <a:spcBef>
                <a:spcPct val="0"/>
              </a:spcBef>
            </a:pPr>
            <a:endParaRPr lang="en-US" smtClean="0"/>
          </a:p>
          <a:p>
            <a:pPr>
              <a:spcBef>
                <a:spcPct val="0"/>
              </a:spcBef>
            </a:pPr>
            <a:endParaRPr lang="en-US" smtClean="0"/>
          </a:p>
          <a:p>
            <a:pPr>
              <a:spcBef>
                <a:spcPct val="0"/>
              </a:spcBef>
            </a:pPr>
            <a:r>
              <a:rPr lang="en-US" smtClean="0"/>
              <a:t>[[maybe a car analogy—simple controller</a:t>
            </a:r>
          </a:p>
          <a:p>
            <a:pPr>
              <a:spcBef>
                <a:spcPct val="0"/>
              </a:spcBef>
            </a:pPr>
            <a:r>
              <a:rPr lang="en-US" smtClean="0"/>
              <a:t>Like a speed pedal—very complicated machinery that makes it happen]]</a:t>
            </a:r>
          </a:p>
          <a:p>
            <a:pPr>
              <a:spcBef>
                <a:spcPct val="0"/>
              </a:spcBef>
            </a:pPr>
            <a:endParaRPr lang="en-US" smtClean="0"/>
          </a:p>
        </p:txBody>
      </p:sp>
      <p:sp>
        <p:nvSpPr>
          <p:cNvPr id="2662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66DE6B06-521F-4993-8914-AA7B9E00F8C7}" type="slidenum">
              <a:rPr lang="en-US"/>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pPr>
              <a:spcBef>
                <a:spcPct val="0"/>
              </a:spcBef>
            </a:pPr>
            <a:r>
              <a:rPr lang="en-US" smtClean="0"/>
              <a:t>Similarly, within cortex, there is a lot of complicated wiring</a:t>
            </a:r>
          </a:p>
          <a:p>
            <a:pPr>
              <a:spcBef>
                <a:spcPct val="0"/>
              </a:spcBef>
            </a:pPr>
            <a:r>
              <a:rPr lang="en-US" smtClean="0"/>
              <a:t>Not a strict hierarchy</a:t>
            </a:r>
          </a:p>
          <a:p>
            <a:pPr>
              <a:spcBef>
                <a:spcPct val="0"/>
              </a:spcBef>
            </a:pPr>
            <a:r>
              <a:rPr lang="en-US" smtClean="0"/>
              <a:t>All of the areas are talking to each other</a:t>
            </a:r>
          </a:p>
          <a:p>
            <a:pPr>
              <a:spcBef>
                <a:spcPct val="0"/>
              </a:spcBef>
            </a:pPr>
            <a:endParaRPr lang="en-US" smtClean="0"/>
          </a:p>
          <a:p>
            <a:pPr>
              <a:spcBef>
                <a:spcPct val="0"/>
              </a:spcBef>
            </a:pPr>
            <a:r>
              <a:rPr lang="en-US" smtClean="0"/>
              <a:t>Why do you need somatosensory input?</a:t>
            </a:r>
          </a:p>
          <a:p>
            <a:pPr>
              <a:spcBef>
                <a:spcPct val="0"/>
              </a:spcBef>
            </a:pPr>
            <a:r>
              <a:rPr lang="en-US" smtClean="0"/>
              <a:t>Because it is ubuiquitous in the motor system—</a:t>
            </a:r>
          </a:p>
          <a:p>
            <a:pPr>
              <a:spcBef>
                <a:spcPct val="0"/>
              </a:spcBef>
            </a:pPr>
            <a:r>
              <a:rPr lang="en-US" smtClean="0"/>
              <a:t>Can have a good motor system without the </a:t>
            </a:r>
          </a:p>
          <a:p>
            <a:pPr>
              <a:spcBef>
                <a:spcPct val="0"/>
              </a:spcBef>
            </a:pPr>
            <a:endParaRPr lang="en-US" smtClean="0"/>
          </a:p>
          <a:p>
            <a:pPr>
              <a:spcBef>
                <a:spcPct val="0"/>
              </a:spcBef>
            </a:pPr>
            <a:r>
              <a:rPr lang="en-US" smtClean="0"/>
              <a:t>e.g. can’t talk after dental anesthesia?</a:t>
            </a:r>
          </a:p>
          <a:p>
            <a:pPr>
              <a:spcBef>
                <a:spcPct val="0"/>
              </a:spcBef>
            </a:pPr>
            <a:endParaRPr lang="en-US" smtClean="0"/>
          </a:p>
          <a:p>
            <a:pPr>
              <a:spcBef>
                <a:spcPct val="0"/>
              </a:spcBef>
            </a:pPr>
            <a:endParaRPr lang="en-US" smtClean="0"/>
          </a:p>
        </p:txBody>
      </p:sp>
      <p:sp>
        <p:nvSpPr>
          <p:cNvPr id="2867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87E2449B-1661-486D-A9BF-0A7A100CAC35}" type="slidenum">
              <a:rPr lang="en-US"/>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a:lstStyle/>
          <a:p>
            <a:pPr>
              <a:spcBef>
                <a:spcPct val="0"/>
              </a:spcBef>
            </a:pPr>
            <a:r>
              <a:rPr lang="en-US" smtClean="0"/>
              <a:t>One of the largest neurons in the brain are Betz cells</a:t>
            </a:r>
          </a:p>
          <a:p>
            <a:pPr>
              <a:spcBef>
                <a:spcPct val="0"/>
              </a:spcBef>
            </a:pPr>
            <a:endParaRPr lang="en-US" smtClean="0"/>
          </a:p>
        </p:txBody>
      </p:sp>
      <p:sp>
        <p:nvSpPr>
          <p:cNvPr id="307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AB27D868-47D0-47EA-8D68-E83A50CF0694}" type="slidenum">
              <a:rPr lang="en-US"/>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a:lstStyle/>
          <a:p>
            <a:pPr>
              <a:spcBef>
                <a:spcPct val="0"/>
              </a:spcBef>
            </a:pPr>
            <a:r>
              <a:rPr lang="en-US" smtClean="0"/>
              <a:t>Just like visual cortex has a very thick layer IV, the input layer</a:t>
            </a:r>
          </a:p>
          <a:p>
            <a:pPr>
              <a:spcBef>
                <a:spcPct val="0"/>
              </a:spcBef>
            </a:pPr>
            <a:r>
              <a:rPr lang="en-US" smtClean="0"/>
              <a:t>Motor cortex, has a very large layer 5, the output layer of the cortex</a:t>
            </a:r>
          </a:p>
        </p:txBody>
      </p:sp>
      <p:sp>
        <p:nvSpPr>
          <p:cNvPr id="32772"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36920F06-B16B-44BB-8D87-A1C6C25AE134}" type="slidenum">
              <a:rPr lang="en-US"/>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a:lstStyle/>
          <a:p>
            <a:pPr>
              <a:spcBef>
                <a:spcPct val="0"/>
              </a:spcBef>
            </a:pPr>
            <a:r>
              <a:rPr lang="en-US" smtClean="0"/>
              <a:t>Primary motor cortex is one of the primary sources of the lateral corticospinal tract</a:t>
            </a:r>
          </a:p>
          <a:p>
            <a:pPr>
              <a:spcBef>
                <a:spcPct val="0"/>
              </a:spcBef>
            </a:pPr>
            <a:r>
              <a:rPr lang="en-US" smtClean="0"/>
              <a:t>Only pathway that makes direct monosynaptic connections onto the alpha motor neurons</a:t>
            </a:r>
          </a:p>
          <a:p>
            <a:pPr>
              <a:spcBef>
                <a:spcPct val="0"/>
              </a:spcBef>
            </a:pPr>
            <a:r>
              <a:rPr lang="en-US" smtClean="0"/>
              <a:t>Let’s us make very fine control of movements</a:t>
            </a:r>
          </a:p>
          <a:p>
            <a:pPr>
              <a:spcBef>
                <a:spcPct val="0"/>
              </a:spcBef>
            </a:pPr>
            <a:r>
              <a:rPr lang="en-US" smtClean="0"/>
              <a:t>Cats and rats don’t have these fine projections, so can’t make as fine movements</a:t>
            </a:r>
          </a:p>
        </p:txBody>
      </p:sp>
      <p:sp>
        <p:nvSpPr>
          <p:cNvPr id="3482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62B0402A-E46F-4883-93D4-B2F73B56F1B3}" type="slidenum">
              <a:rPr lang="en-US"/>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pPr>
              <a:spcBef>
                <a:spcPct val="0"/>
              </a:spcBef>
            </a:pPr>
            <a:r>
              <a:rPr lang="en-US" smtClean="0"/>
              <a:t>Not just M1, also other areas—even somatosensory cortex</a:t>
            </a:r>
          </a:p>
          <a:p>
            <a:pPr>
              <a:spcBef>
                <a:spcPct val="0"/>
              </a:spcBef>
            </a:pPr>
            <a:r>
              <a:rPr lang="en-US" smtClean="0"/>
              <a:t>Also parietal cortex</a:t>
            </a:r>
          </a:p>
          <a:p>
            <a:pPr>
              <a:spcBef>
                <a:spcPct val="0"/>
              </a:spcBef>
            </a:pPr>
            <a:endParaRPr lang="en-US" smtClean="0"/>
          </a:p>
        </p:txBody>
      </p:sp>
      <p:sp>
        <p:nvSpPr>
          <p:cNvPr id="3686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C3864520-5757-4CA9-AE5A-450171581624}" type="slidenum">
              <a:rPr lang="en-US"/>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903288" y="685800"/>
            <a:ext cx="5051425" cy="3429000"/>
          </a:xfrm>
          <a:ln/>
        </p:spPr>
      </p:sp>
      <p:sp>
        <p:nvSpPr>
          <p:cNvPr id="38915" name="Notes Placeholder 2"/>
          <p:cNvSpPr>
            <a:spLocks noGrp="1"/>
          </p:cNvSpPr>
          <p:nvPr>
            <p:ph type="body" idx="1"/>
          </p:nvPr>
        </p:nvSpPr>
        <p:spPr>
          <a:noFill/>
          <a:ln/>
        </p:spPr>
        <p:txBody>
          <a:bodyPr/>
          <a:lstStyle/>
          <a:p>
            <a:r>
              <a:rPr lang="en-US" smtClean="0"/>
              <a:t>Higher-level areas—what do I want to do</a:t>
            </a:r>
          </a:p>
          <a:p>
            <a:r>
              <a:rPr lang="en-US" smtClean="0"/>
              <a:t>Lower level—what muscles have to contract to do the movements</a:t>
            </a:r>
          </a:p>
          <a:p>
            <a:r>
              <a:rPr lang="en-US" smtClean="0"/>
              <a:t>Side loops—separate lectures on each of them</a:t>
            </a:r>
          </a:p>
          <a:p>
            <a:r>
              <a:rPr lang="en-US" smtClean="0"/>
              <a:t>Start with the lower levels</a:t>
            </a:r>
          </a:p>
          <a:p>
            <a:endParaRPr lang="en-US" smtClean="0"/>
          </a:p>
        </p:txBody>
      </p:sp>
      <p:sp>
        <p:nvSpPr>
          <p:cNvPr id="38916" name="Slide Number Placeholder 3"/>
          <p:cNvSpPr>
            <a:spLocks noGrp="1"/>
          </p:cNvSpPr>
          <p:nvPr>
            <p:ph type="sldNum" sz="quarter" idx="5"/>
          </p:nvPr>
        </p:nvSpPr>
        <p:spPr>
          <a:xfrm>
            <a:off x="3885051" y="8685856"/>
            <a:ext cx="2971382" cy="456570"/>
          </a:xfrm>
          <a:prstGeom prst="rect">
            <a:avLst/>
          </a:prstGeom>
          <a:noFill/>
        </p:spPr>
        <p:txBody>
          <a:bodyPr lIns="90498" tIns="45249" rIns="90498" bIns="45249"/>
          <a:lstStyle/>
          <a:p>
            <a:fld id="{6419E6C6-CC6E-43AD-8236-030519CAD04B}"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a:lstStyle/>
          <a:p>
            <a:pPr>
              <a:spcBef>
                <a:spcPct val="0"/>
              </a:spcBef>
            </a:pPr>
            <a:r>
              <a:rPr lang="en-US" smtClean="0"/>
              <a:t>If we record these neurons, we find that they fire before the contraction of the videos.</a:t>
            </a:r>
          </a:p>
          <a:p>
            <a:pPr>
              <a:spcBef>
                <a:spcPct val="0"/>
              </a:spcBef>
            </a:pPr>
            <a:r>
              <a:rPr lang="en-US" smtClean="0"/>
              <a:t>Are they just saying move or don’t move?</a:t>
            </a:r>
          </a:p>
        </p:txBody>
      </p:sp>
      <p:sp>
        <p:nvSpPr>
          <p:cNvPr id="3891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C61B816E-8E97-486E-8D20-1136A33FDEE4}" type="slidenum">
              <a:rPr lang="en-US"/>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pPr>
              <a:spcBef>
                <a:spcPct val="0"/>
              </a:spcBef>
            </a:pPr>
            <a:r>
              <a:rPr lang="en-US" smtClean="0"/>
              <a:t>No, they are also encoding the force</a:t>
            </a:r>
          </a:p>
          <a:p>
            <a:pPr>
              <a:spcBef>
                <a:spcPct val="0"/>
              </a:spcBef>
            </a:pPr>
            <a:r>
              <a:rPr lang="en-US" smtClean="0"/>
              <a:t>Extend and flex the wrists, record the activity of both muscles, and a corticospinal neuron</a:t>
            </a:r>
          </a:p>
          <a:p>
            <a:pPr>
              <a:spcBef>
                <a:spcPct val="0"/>
              </a:spcBef>
            </a:pPr>
            <a:endParaRPr lang="en-US" smtClean="0"/>
          </a:p>
          <a:p>
            <a:pPr>
              <a:spcBef>
                <a:spcPct val="0"/>
              </a:spcBef>
            </a:pPr>
            <a:r>
              <a:rPr lang="en-US" smtClean="0"/>
              <a:t>Put a weight on—motor neuron fires more strongly, before the muscle starts to fire</a:t>
            </a:r>
          </a:p>
          <a:p>
            <a:pPr>
              <a:spcBef>
                <a:spcPct val="0"/>
              </a:spcBef>
            </a:pPr>
            <a:r>
              <a:rPr lang="en-US" smtClean="0"/>
              <a:t>No extensor muscle activity because the weight is pulling it that way</a:t>
            </a:r>
          </a:p>
          <a:p>
            <a:pPr>
              <a:spcBef>
                <a:spcPct val="0"/>
              </a:spcBef>
            </a:pPr>
            <a:endParaRPr lang="en-US" smtClean="0"/>
          </a:p>
          <a:p>
            <a:pPr>
              <a:spcBef>
                <a:spcPct val="0"/>
              </a:spcBef>
            </a:pPr>
            <a:r>
              <a:rPr lang="en-US" smtClean="0"/>
              <a:t>Put the weight on the other way, no firing is needed</a:t>
            </a:r>
          </a:p>
          <a:p>
            <a:pPr>
              <a:spcBef>
                <a:spcPct val="0"/>
              </a:spcBef>
            </a:pPr>
            <a:endParaRPr lang="en-US" smtClean="0"/>
          </a:p>
          <a:p>
            <a:pPr>
              <a:spcBef>
                <a:spcPct val="0"/>
              </a:spcBef>
            </a:pPr>
            <a:r>
              <a:rPr lang="en-US" smtClean="0"/>
              <a:t>Encode the force of the whole movement, not the individual muscles.</a:t>
            </a:r>
          </a:p>
          <a:p>
            <a:pPr>
              <a:spcBef>
                <a:spcPct val="0"/>
              </a:spcBef>
            </a:pPr>
            <a:endParaRPr lang="en-US" smtClean="0"/>
          </a:p>
        </p:txBody>
      </p:sp>
      <p:sp>
        <p:nvSpPr>
          <p:cNvPr id="4096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7FAA4747-DFEF-463C-A0B7-91427B66C6CC}" type="slidenum">
              <a:rPr lang="en-US"/>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a:lstStyle/>
          <a:p>
            <a:pPr>
              <a:spcBef>
                <a:spcPct val="0"/>
              </a:spcBef>
            </a:pPr>
            <a:r>
              <a:rPr lang="en-US" smtClean="0"/>
              <a:t>If we record these neurons, we find that they fire before the contraction of the videos.</a:t>
            </a:r>
          </a:p>
          <a:p>
            <a:pPr>
              <a:spcBef>
                <a:spcPct val="0"/>
              </a:spcBef>
            </a:pPr>
            <a:r>
              <a:rPr lang="en-US" smtClean="0"/>
              <a:t>Are they just saying move or don’t move?</a:t>
            </a:r>
          </a:p>
        </p:txBody>
      </p:sp>
      <p:sp>
        <p:nvSpPr>
          <p:cNvPr id="3891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C61B816E-8E97-486E-8D20-1136A33FDEE4}" type="slidenum">
              <a:rPr lang="en-US"/>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3884613" y="8685213"/>
            <a:ext cx="2971800" cy="457200"/>
          </a:xfrm>
          <a:prstGeom prst="rect">
            <a:avLst/>
          </a:prstGeom>
          <a:noFill/>
        </p:spPr>
        <p:txBody>
          <a:bodyPr/>
          <a:lstStyle/>
          <a:p>
            <a:fld id="{612E70FE-6014-49D9-8B6D-0CF7AC64484F}" type="slidenum">
              <a:rPr lang="en-US"/>
              <a:pPr/>
              <a:t>25</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b="1" smtClean="0">
                <a:ea typeface="ＭＳ Ｐゴシック" pitchFamily="-65" charset="-128"/>
              </a:rPr>
              <a:t>Figure 7.16a   </a:t>
            </a:r>
            <a:r>
              <a:rPr lang="en-US" smtClean="0">
                <a:ea typeface="ＭＳ Ｐゴシック" pitchFamily="-65" charset="-128"/>
              </a:rPr>
              <a:t>The population vector provides a cortical representation of movement. The activity of a single neuron in the motor cortex is measured for each of the eight movements (</a:t>
            </a:r>
            <a:r>
              <a:rPr lang="en-US" b="1" smtClean="0">
                <a:ea typeface="ＭＳ Ｐゴシック" pitchFamily="-65" charset="-128"/>
              </a:rPr>
              <a:t>a</a:t>
            </a:r>
            <a:r>
              <a:rPr lang="en-US" smtClean="0">
                <a:ea typeface="ＭＳ Ｐゴシック" pitchFamily="-65" charset="-128"/>
              </a:rPr>
              <a:t>) and plotted as a tuning profile (</a:t>
            </a:r>
            <a:r>
              <a:rPr lang="en-US" b="1" smtClean="0">
                <a:ea typeface="ＭＳ Ｐゴシック" pitchFamily="-65" charset="-128"/>
              </a:rPr>
              <a:t>b</a:t>
            </a:r>
            <a:r>
              <a:rPr lang="en-US" smtClean="0">
                <a:ea typeface="ＭＳ Ｐゴシック" pitchFamily="-65" charset="-128"/>
              </a:rPr>
              <a:t>). The preferred direction for this neuron is 180°, the leftward movement.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xfrm>
            <a:off x="3884613" y="8685213"/>
            <a:ext cx="2971800" cy="457200"/>
          </a:xfrm>
          <a:prstGeom prst="rect">
            <a:avLst/>
          </a:prstGeom>
          <a:noFill/>
        </p:spPr>
        <p:txBody>
          <a:bodyPr/>
          <a:lstStyle/>
          <a:p>
            <a:fld id="{A49FCB21-E520-4761-95EB-E471C5FC870C}" type="slidenum">
              <a:rPr lang="en-US"/>
              <a:pPr/>
              <a:t>26</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b="1" smtClean="0">
                <a:ea typeface="ＭＳ Ｐゴシック" pitchFamily="-65" charset="-128"/>
              </a:rPr>
              <a:t>Figure 7.16b   </a:t>
            </a:r>
            <a:r>
              <a:rPr lang="en-US" smtClean="0">
                <a:ea typeface="ＭＳ Ｐゴシック" pitchFamily="-65" charset="-128"/>
              </a:rPr>
              <a:t>The population vector provides a cortical representation of movement. The activity of a single neuron in the motor cortex is measured for each of the eight movements (</a:t>
            </a:r>
            <a:r>
              <a:rPr lang="en-US" b="1" smtClean="0">
                <a:ea typeface="ＭＳ Ｐゴシック" pitchFamily="-65" charset="-128"/>
              </a:rPr>
              <a:t>a</a:t>
            </a:r>
            <a:r>
              <a:rPr lang="en-US" smtClean="0">
                <a:ea typeface="ＭＳ Ｐゴシック" pitchFamily="-65" charset="-128"/>
              </a:rPr>
              <a:t>) and plotted as a tuning profile (</a:t>
            </a:r>
            <a:r>
              <a:rPr lang="en-US" b="1" smtClean="0">
                <a:ea typeface="ＭＳ Ｐゴシック" pitchFamily="-65" charset="-128"/>
              </a:rPr>
              <a:t>b</a:t>
            </a:r>
            <a:r>
              <a:rPr lang="en-US" smtClean="0">
                <a:ea typeface="ＭＳ Ｐゴシック" pitchFamily="-65" charset="-128"/>
              </a:rPr>
              <a:t>). The preferred direction for this neuron is 180°, the leftward movement.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xfrm>
            <a:off x="3884613" y="8685213"/>
            <a:ext cx="2971800" cy="457200"/>
          </a:xfrm>
          <a:prstGeom prst="rect">
            <a:avLst/>
          </a:prstGeom>
          <a:noFill/>
        </p:spPr>
        <p:txBody>
          <a:bodyPr/>
          <a:lstStyle/>
          <a:p>
            <a:fld id="{5C5D2C0F-C3C3-4D0B-8262-4F6DE3A7EF0C}" type="slidenum">
              <a:rPr lang="en-US"/>
              <a:pPr/>
              <a:t>27</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b="1" smtClean="0">
                <a:ea typeface="ＭＳ Ｐゴシック" pitchFamily="-65" charset="-128"/>
              </a:rPr>
              <a:t>Figure 7.16c   </a:t>
            </a:r>
            <a:r>
              <a:rPr lang="en-US" smtClean="0">
                <a:ea typeface="ＭＳ Ｐゴシック" pitchFamily="-65" charset="-128"/>
              </a:rPr>
              <a:t>Each neuron’s contribution to a particular movement can be plotted as a vector. The direction of the vector is always plotted as the neuron’s preferred direction, and the length corresponds to its firing rate for the target direction. The population vector (dashed line) is the sum of the individual vectors.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xfrm>
            <a:off x="3884613" y="8685213"/>
            <a:ext cx="2971800" cy="457200"/>
          </a:xfrm>
          <a:prstGeom prst="rect">
            <a:avLst/>
          </a:prstGeom>
          <a:noFill/>
        </p:spPr>
        <p:txBody>
          <a:bodyPr/>
          <a:lstStyle/>
          <a:p>
            <a:fld id="{A26742E5-3CB0-40F0-86A3-E83905FE28DE}" type="slidenum">
              <a:rPr lang="en-US"/>
              <a:pPr/>
              <a:t>28</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b="1" smtClean="0">
                <a:ea typeface="ＭＳ Ｐゴシック" pitchFamily="-65" charset="-128"/>
              </a:rPr>
              <a:t>Figure 7.16d   </a:t>
            </a:r>
            <a:r>
              <a:rPr lang="en-US" smtClean="0">
                <a:ea typeface="ＭＳ Ｐゴシック" pitchFamily="-65" charset="-128"/>
              </a:rPr>
              <a:t>For each direction, the solid lines are the individual vectors for each of 241 motor cortex neurons; the dotted line is the population vector calculated over the entire set of neurons. Although many neurons are active during each movement, the summed activity closely corresponds to the actual movements.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xfrm>
            <a:off x="3884613" y="8685213"/>
            <a:ext cx="2971800" cy="457200"/>
          </a:xfrm>
          <a:prstGeom prst="rect">
            <a:avLst/>
          </a:prstGeom>
          <a:noFill/>
        </p:spPr>
        <p:txBody>
          <a:bodyPr/>
          <a:lstStyle/>
          <a:p>
            <a:fld id="{CD52FEE3-AC70-4FDE-A85A-397E8F4BF276}" type="slidenum">
              <a:rPr lang="en-US"/>
              <a:pPr/>
              <a:t>29</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b="1" smtClean="0">
                <a:ea typeface="ＭＳ Ｐゴシック" pitchFamily="-65" charset="-128"/>
              </a:rPr>
              <a:t>Figure 7.18   </a:t>
            </a:r>
            <a:r>
              <a:rPr lang="en-US" smtClean="0">
                <a:ea typeface="ＭＳ Ｐゴシック" pitchFamily="-65" charset="-128"/>
              </a:rPr>
              <a:t>The direction of the population vector predicts the direction of a forthcoming movement. At the cue, one of the eight targets is illuminated, indicating the direction for a subsequent movement. The animal must refrain from moving until the go signal. The population vector was calculated every 20 ms. The population vector is oriented in the direction for the planned movement, even though EMG activity is silent in the muscles.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a:lstStyle/>
          <a:p>
            <a:pPr>
              <a:spcBef>
                <a:spcPct val="0"/>
              </a:spcBef>
            </a:pPr>
            <a:r>
              <a:rPr lang="en-US" smtClean="0"/>
              <a:t>If we record these neurons, we find that they fire before the contraction of the videos.</a:t>
            </a:r>
          </a:p>
          <a:p>
            <a:pPr>
              <a:spcBef>
                <a:spcPct val="0"/>
              </a:spcBef>
            </a:pPr>
            <a:r>
              <a:rPr lang="en-US" smtClean="0"/>
              <a:t>Are they just saying move or don’t move?</a:t>
            </a:r>
          </a:p>
        </p:txBody>
      </p:sp>
      <p:sp>
        <p:nvSpPr>
          <p:cNvPr id="3891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C61B816E-8E97-486E-8D20-1136A33FDEE4}" type="slidenum">
              <a:rPr lang="en-US"/>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a:spcBef>
                <a:spcPct val="0"/>
              </a:spcBef>
            </a:pPr>
            <a:r>
              <a:rPr lang="en-US" dirty="0" smtClean="0"/>
              <a:t>Primary motor cortex was defined by its ability to drive specific parts of the body upon electrical stimulation</a:t>
            </a:r>
          </a:p>
          <a:p>
            <a:pPr>
              <a:spcBef>
                <a:spcPct val="0"/>
              </a:spcBef>
            </a:pPr>
            <a:r>
              <a:rPr lang="en-US" dirty="0" smtClean="0"/>
              <a:t>Small amounts of cortex would cause movements in M1</a:t>
            </a:r>
          </a:p>
          <a:p>
            <a:pPr>
              <a:spcBef>
                <a:spcPct val="0"/>
              </a:spcBef>
            </a:pPr>
            <a:r>
              <a:rPr lang="en-US" dirty="0" smtClean="0"/>
              <a:t>In higher areas like SMA/PM, need more current</a:t>
            </a:r>
          </a:p>
          <a:p>
            <a:pPr>
              <a:spcBef>
                <a:spcPct val="0"/>
              </a:spcBef>
            </a:pPr>
            <a:r>
              <a:rPr lang="en-US" dirty="0" smtClean="0"/>
              <a:t>This corresponds to the somatosensory homunculus</a:t>
            </a:r>
          </a:p>
          <a:p>
            <a:pPr>
              <a:spcBef>
                <a:spcPct val="0"/>
              </a:spcBef>
            </a:pPr>
            <a:r>
              <a:rPr lang="en-US" dirty="0" smtClean="0"/>
              <a:t>There is an organized mapping of the brain onto the body</a:t>
            </a:r>
          </a:p>
          <a:p>
            <a:pPr>
              <a:spcBef>
                <a:spcPct val="0"/>
              </a:spcBef>
            </a:pPr>
            <a:r>
              <a:rPr lang="en-US" dirty="0" smtClean="0"/>
              <a:t>There is also a map in higher areas [[although it is a little bit less organized]]</a:t>
            </a:r>
          </a:p>
          <a:p>
            <a:pPr>
              <a:spcBef>
                <a:spcPct val="0"/>
              </a:spcBef>
            </a:pPr>
            <a:r>
              <a:rPr lang="en-US" dirty="0" smtClean="0"/>
              <a:t>Go through different parts of the body</a:t>
            </a:r>
          </a:p>
          <a:p>
            <a:pPr>
              <a:spcBef>
                <a:spcPct val="0"/>
              </a:spcBef>
            </a:pPr>
            <a:r>
              <a:rPr lang="en-US" dirty="0" smtClean="0"/>
              <a:t>Stimulate here, move hand etc.</a:t>
            </a:r>
          </a:p>
          <a:p>
            <a:pPr>
              <a:spcBef>
                <a:spcPct val="0"/>
              </a:spcBef>
            </a:pPr>
            <a:r>
              <a:rPr lang="en-US" dirty="0" smtClean="0"/>
              <a:t>More cortex for more important areas</a:t>
            </a:r>
          </a:p>
          <a:p>
            <a:pPr>
              <a:spcBef>
                <a:spcPct val="0"/>
              </a:spcBef>
            </a:pPr>
            <a:r>
              <a:rPr lang="en-US" dirty="0" smtClean="0"/>
              <a:t>e.g. need lots of neurons to make complicated hand movements</a:t>
            </a:r>
          </a:p>
          <a:p>
            <a:pPr>
              <a:spcBef>
                <a:spcPct val="0"/>
              </a:spcBef>
            </a:pPr>
            <a:r>
              <a:rPr lang="en-US" dirty="0" smtClean="0"/>
              <a:t>Like picking up a cup tossing it in the air</a:t>
            </a:r>
          </a:p>
          <a:p>
            <a:pPr>
              <a:spcBef>
                <a:spcPct val="0"/>
              </a:spcBef>
            </a:pPr>
            <a:r>
              <a:rPr lang="en-US" dirty="0" smtClean="0"/>
              <a:t>[[throw a ball into the audience]]</a:t>
            </a:r>
          </a:p>
          <a:p>
            <a:pPr>
              <a:spcBef>
                <a:spcPct val="0"/>
              </a:spcBef>
            </a:pPr>
            <a:r>
              <a:rPr lang="en-US" dirty="0" smtClean="0"/>
              <a:t>Facial expressions are very important for making good social signals, so need lots of motor cortex for it</a:t>
            </a:r>
          </a:p>
          <a:p>
            <a:pPr>
              <a:spcBef>
                <a:spcPct val="0"/>
              </a:spcBef>
            </a:pPr>
            <a:endParaRPr lang="en-US" dirty="0" smtClean="0"/>
          </a:p>
        </p:txBody>
      </p:sp>
      <p:sp>
        <p:nvSpPr>
          <p:cNvPr id="1946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B0F4A5D1-33EE-48EB-8898-2DBA164A47E6}" type="slidenum">
              <a:rPr lang="en-US"/>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xfrm>
            <a:off x="3884613" y="8685213"/>
            <a:ext cx="2971800" cy="457200"/>
          </a:xfrm>
          <a:prstGeom prst="rect">
            <a:avLst/>
          </a:prstGeom>
          <a:noFill/>
        </p:spPr>
        <p:txBody>
          <a:bodyPr/>
          <a:lstStyle/>
          <a:p>
            <a:fld id="{0E2F63F7-2130-4CEC-815F-D899FC0AD685}" type="slidenum">
              <a:rPr lang="en-US"/>
              <a:pPr/>
              <a:t>3</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b="1" smtClean="0">
                <a:ea typeface="ＭＳ Ｐゴシック" pitchFamily="-65" charset="-128"/>
              </a:rPr>
              <a:t>Figure 7.6   </a:t>
            </a:r>
            <a:r>
              <a:rPr lang="en-US" smtClean="0">
                <a:ea typeface="ＭＳ Ｐゴシック" pitchFamily="-65" charset="-128"/>
              </a:rPr>
              <a:t>Motor areas of the cerebral cortex. Area 4 is the primary motor cortex (M1). Brodmann area 6 encompasses the supplementary motor area (SMA) on the medial surface and premotor cortex (PMC) on the lateral surface. Area 8 includes the frontal eye fields. Inferior frontal regions (area 44) are involved in speech. Regions of parietal cortex associated with the planning and control of coordinated movement include S1, the primary somatosensory cortex, secondary somatosensory areas, and posterior and inferior parietal regions.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a:spcBef>
                <a:spcPct val="0"/>
              </a:spcBef>
            </a:pPr>
            <a:r>
              <a:rPr lang="en-US" smtClean="0"/>
              <a:t>If stimulate M1 briefly, get a brief twitch</a:t>
            </a:r>
          </a:p>
          <a:p>
            <a:pPr>
              <a:spcBef>
                <a:spcPct val="0"/>
              </a:spcBef>
            </a:pPr>
            <a:r>
              <a:rPr lang="en-US" smtClean="0"/>
              <a:t>If stimulate longer, especially in higher areas, get a whole complex movement</a:t>
            </a:r>
          </a:p>
          <a:p>
            <a:pPr>
              <a:spcBef>
                <a:spcPct val="0"/>
              </a:spcBef>
            </a:pPr>
            <a:r>
              <a:rPr lang="en-US" smtClean="0"/>
              <a:t>So, the story is much more complicated than this simple picture</a:t>
            </a:r>
          </a:p>
          <a:p>
            <a:pPr>
              <a:spcBef>
                <a:spcPct val="0"/>
              </a:spcBef>
            </a:pPr>
            <a:endParaRPr lang="en-US" smtClean="0"/>
          </a:p>
          <a:p>
            <a:pPr>
              <a:spcBef>
                <a:spcPct val="0"/>
              </a:spcBef>
            </a:pPr>
            <a:r>
              <a:rPr lang="en-US" smtClean="0"/>
              <a:t>[[download Graziano video??]]</a:t>
            </a:r>
          </a:p>
        </p:txBody>
      </p:sp>
      <p:sp>
        <p:nvSpPr>
          <p:cNvPr id="2150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60EA5252-9F17-4D2F-9019-CBD78DFC438D}" type="slidenum">
              <a:rPr lang="en-US"/>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a:spcBef>
                <a:spcPct val="0"/>
              </a:spcBef>
            </a:pPr>
            <a:r>
              <a:rPr lang="en-US" smtClean="0"/>
              <a:t>Primary motor cortex was defined by its ability to drive specific parts of the body upon electrical stimulation</a:t>
            </a:r>
          </a:p>
          <a:p>
            <a:pPr>
              <a:spcBef>
                <a:spcPct val="0"/>
              </a:spcBef>
            </a:pPr>
            <a:r>
              <a:rPr lang="en-US" smtClean="0"/>
              <a:t>Small amounts of cortex would cause movements in M1</a:t>
            </a:r>
          </a:p>
          <a:p>
            <a:pPr>
              <a:spcBef>
                <a:spcPct val="0"/>
              </a:spcBef>
            </a:pPr>
            <a:r>
              <a:rPr lang="en-US" smtClean="0"/>
              <a:t>In higher areas like SMA/PM, need more current</a:t>
            </a:r>
          </a:p>
          <a:p>
            <a:pPr>
              <a:spcBef>
                <a:spcPct val="0"/>
              </a:spcBef>
            </a:pPr>
            <a:r>
              <a:rPr lang="en-US" smtClean="0"/>
              <a:t>This corresponds to the somatosensory homunculus</a:t>
            </a:r>
          </a:p>
          <a:p>
            <a:pPr>
              <a:spcBef>
                <a:spcPct val="0"/>
              </a:spcBef>
            </a:pPr>
            <a:r>
              <a:rPr lang="en-US" smtClean="0"/>
              <a:t>There is an organized mapping of the brain onto the body</a:t>
            </a:r>
          </a:p>
          <a:p>
            <a:pPr>
              <a:spcBef>
                <a:spcPct val="0"/>
              </a:spcBef>
            </a:pPr>
            <a:r>
              <a:rPr lang="en-US" smtClean="0"/>
              <a:t>There is also a map in higher areas [[although it is a little bit less organized]]</a:t>
            </a:r>
          </a:p>
          <a:p>
            <a:pPr>
              <a:spcBef>
                <a:spcPct val="0"/>
              </a:spcBef>
            </a:pPr>
            <a:r>
              <a:rPr lang="en-US" smtClean="0"/>
              <a:t>Go through different parts of the body</a:t>
            </a:r>
          </a:p>
          <a:p>
            <a:pPr>
              <a:spcBef>
                <a:spcPct val="0"/>
              </a:spcBef>
            </a:pPr>
            <a:r>
              <a:rPr lang="en-US" smtClean="0"/>
              <a:t>Stimulate here, move hand etc.</a:t>
            </a:r>
          </a:p>
          <a:p>
            <a:pPr>
              <a:spcBef>
                <a:spcPct val="0"/>
              </a:spcBef>
            </a:pPr>
            <a:r>
              <a:rPr lang="en-US" smtClean="0"/>
              <a:t>More cortex for more important areas</a:t>
            </a:r>
          </a:p>
          <a:p>
            <a:pPr>
              <a:spcBef>
                <a:spcPct val="0"/>
              </a:spcBef>
            </a:pPr>
            <a:r>
              <a:rPr lang="en-US" smtClean="0"/>
              <a:t>e.g. need lots of neurons to make complicated hand movements</a:t>
            </a:r>
          </a:p>
          <a:p>
            <a:pPr>
              <a:spcBef>
                <a:spcPct val="0"/>
              </a:spcBef>
            </a:pPr>
            <a:r>
              <a:rPr lang="en-US" smtClean="0"/>
              <a:t>Like picking up a cup tossing it in the air</a:t>
            </a:r>
          </a:p>
          <a:p>
            <a:pPr>
              <a:spcBef>
                <a:spcPct val="0"/>
              </a:spcBef>
            </a:pPr>
            <a:r>
              <a:rPr lang="en-US" smtClean="0"/>
              <a:t>[[throw a ball into the audience]]</a:t>
            </a:r>
          </a:p>
          <a:p>
            <a:pPr>
              <a:spcBef>
                <a:spcPct val="0"/>
              </a:spcBef>
            </a:pPr>
            <a:r>
              <a:rPr lang="en-US" smtClean="0"/>
              <a:t>Facial expressions are very important for making good social signals, so need lots of motor cortex for it</a:t>
            </a:r>
          </a:p>
          <a:p>
            <a:pPr>
              <a:spcBef>
                <a:spcPct val="0"/>
              </a:spcBef>
            </a:pPr>
            <a:endParaRPr lang="en-US" smtClean="0"/>
          </a:p>
        </p:txBody>
      </p:sp>
      <p:sp>
        <p:nvSpPr>
          <p:cNvPr id="1946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B0F4A5D1-33EE-48EB-8898-2DBA164A47E6}" type="slidenum">
              <a:rPr lang="en-US"/>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a:lstStyle/>
          <a:p>
            <a:pPr>
              <a:spcBef>
                <a:spcPct val="0"/>
              </a:spcBef>
            </a:pPr>
            <a:r>
              <a:rPr lang="en-US" smtClean="0"/>
              <a:t>Motor cortex helps you encode specific movements, plus all of the parameters that you need to make those movements</a:t>
            </a:r>
          </a:p>
          <a:p>
            <a:pPr>
              <a:spcBef>
                <a:spcPct val="0"/>
              </a:spcBef>
            </a:pPr>
            <a:r>
              <a:rPr lang="en-US" smtClean="0"/>
              <a:t>e.g. picking up food has a lot of variables</a:t>
            </a:r>
          </a:p>
          <a:p>
            <a:pPr>
              <a:spcBef>
                <a:spcPct val="0"/>
              </a:spcBef>
            </a:pPr>
            <a:endParaRPr lang="en-US" smtClean="0"/>
          </a:p>
          <a:p>
            <a:pPr>
              <a:spcBef>
                <a:spcPct val="0"/>
              </a:spcBef>
            </a:pPr>
            <a:r>
              <a:rPr lang="en-US" smtClean="0"/>
              <a:t>How does the primary motor cortex know what to do? </a:t>
            </a:r>
          </a:p>
        </p:txBody>
      </p:sp>
      <p:sp>
        <p:nvSpPr>
          <p:cNvPr id="48132"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C312F847-9C63-403A-B60F-8C5B8A2A2E0F}" type="slidenum">
              <a:rPr lang="en-US"/>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xfrm>
            <a:off x="3884613" y="8685213"/>
            <a:ext cx="2971800" cy="457200"/>
          </a:xfrm>
          <a:prstGeom prst="rect">
            <a:avLst/>
          </a:prstGeom>
          <a:noFill/>
        </p:spPr>
        <p:txBody>
          <a:bodyPr/>
          <a:lstStyle/>
          <a:p>
            <a:fld id="{60FAAB91-CB3E-4E29-82CA-64A6E1A521DF}" type="slidenum">
              <a:rPr lang="en-US"/>
              <a:pPr/>
              <a:t>36</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b="1" smtClean="0">
                <a:ea typeface="ＭＳ Ｐゴシック" pitchFamily="-65" charset="-128"/>
              </a:rPr>
              <a:t>Figure 7.21a–d   </a:t>
            </a:r>
            <a:r>
              <a:rPr lang="en-US" smtClean="0">
                <a:ea typeface="ＭＳ Ｐゴシック" pitchFamily="-65" charset="-128"/>
              </a:rPr>
              <a:t>Brain–machine interface used by M.N. (</a:t>
            </a:r>
            <a:r>
              <a:rPr lang="en-US" b="1" smtClean="0">
                <a:ea typeface="ＭＳ Ｐゴシック" pitchFamily="-65" charset="-128"/>
              </a:rPr>
              <a:t>a</a:t>
            </a:r>
            <a:r>
              <a:rPr lang="en-US" smtClean="0">
                <a:ea typeface="ＭＳ Ｐゴシック" pitchFamily="-65" charset="-128"/>
              </a:rPr>
              <a:t>) The size of the implanted electrode device in relation to a U.S. penny. (</a:t>
            </a:r>
            <a:r>
              <a:rPr lang="en-US" b="1" smtClean="0">
                <a:ea typeface="ＭＳ Ｐゴシック" pitchFamily="-65" charset="-128"/>
              </a:rPr>
              <a:t>b</a:t>
            </a:r>
            <a:r>
              <a:rPr lang="en-US" smtClean="0">
                <a:ea typeface="ＭＳ Ｐゴシック" pitchFamily="-65" charset="-128"/>
              </a:rPr>
              <a:t>) A magnified image of the recording electrode array. (</a:t>
            </a:r>
            <a:r>
              <a:rPr lang="en-US" b="1" smtClean="0">
                <a:ea typeface="ＭＳ Ｐゴシック" pitchFamily="-65" charset="-128"/>
              </a:rPr>
              <a:t>c</a:t>
            </a:r>
            <a:r>
              <a:rPr lang="en-US" smtClean="0">
                <a:ea typeface="ＭＳ Ｐゴシック" pitchFamily="-65" charset="-128"/>
              </a:rPr>
              <a:t>) The location in the precentral gyrus where the electrode array was implanted. (</a:t>
            </a:r>
            <a:r>
              <a:rPr lang="en-US" b="1" smtClean="0">
                <a:ea typeface="ＭＳ Ｐゴシック" pitchFamily="-65" charset="-128"/>
              </a:rPr>
              <a:t>d</a:t>
            </a:r>
            <a:r>
              <a:rPr lang="en-US" smtClean="0">
                <a:ea typeface="ＭＳ Ｐゴシック" pitchFamily="-65" charset="-128"/>
              </a:rPr>
              <a:t>) The subject M.N. with the implanted device. He is controlling a cursor on the computer screen with his neural activity.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xfrm>
            <a:off x="3884613" y="8685213"/>
            <a:ext cx="2971800" cy="457200"/>
          </a:xfrm>
          <a:prstGeom prst="rect">
            <a:avLst/>
          </a:prstGeom>
          <a:noFill/>
        </p:spPr>
        <p:txBody>
          <a:bodyPr/>
          <a:lstStyle/>
          <a:p>
            <a:fld id="{9F84FAC5-F4AA-4F11-8948-20B9E41F0836}" type="slidenum">
              <a:rPr lang="en-US"/>
              <a:pPr/>
              <a:t>37</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b="1" smtClean="0">
                <a:ea typeface="ＭＳ Ｐゴシック" pitchFamily="-65" charset="-128"/>
              </a:rPr>
              <a:t>Figure 7.21e   </a:t>
            </a:r>
            <a:r>
              <a:rPr lang="en-US" smtClean="0">
                <a:ea typeface="ＭＳ Ｐゴシック" pitchFamily="-65" charset="-128"/>
              </a:rPr>
              <a:t>Brain–machine interface used by M.N. </a:t>
            </a:r>
          </a:p>
          <a:p>
            <a:pPr eaLnBrk="1" hangingPunct="1"/>
            <a:r>
              <a:rPr lang="en-US" smtClean="0">
                <a:ea typeface="ＭＳ Ｐゴシック" pitchFamily="-65" charset="-128"/>
              </a:rPr>
              <a:t>The firing of one cell during four different conditions in which M.N. was cued to imagine moving his hand up, down, left, or right. The cell shown here fired best when M.N. imagined moving his hand to the right; other cells fired selectively when M.N. imagined moving his hand left, up, or down. When information from all of the cells recorded from the implanted electrode were combined, the desired direction of movement could be predicted. Once the BMI device learned how the pattern of M.N.’s activity correlated with the desire to move in these directions, M.N. could begin to use his intentions to move a cursor wherever he chose. Using this technology, M.N. was also able to open simulated e-mails, operate a television, open and close a prosthetic hand, and move a robotic arm. Such technology holds great promise for people like M.N. who cannot otherwise physically interact with their environment.</a:t>
            </a:r>
          </a:p>
          <a:p>
            <a:pPr eaLnBrk="1" hangingPunct="1"/>
            <a:endParaRPr lang="en-US" smtClean="0">
              <a:ea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xfrm>
            <a:off x="3884613" y="8685213"/>
            <a:ext cx="2971800" cy="457200"/>
          </a:xfrm>
          <a:prstGeom prst="rect">
            <a:avLst/>
          </a:prstGeom>
          <a:noFill/>
        </p:spPr>
        <p:txBody>
          <a:bodyPr/>
          <a:lstStyle/>
          <a:p>
            <a:fld id="{74241254-3B65-454B-AA82-445D9A193A2C}" type="slidenum">
              <a:rPr lang="en-US"/>
              <a:pPr/>
              <a:t>38</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smtClean="0">
                <a:ea typeface="ＭＳ Ｐゴシック" pitchFamily="-65" charset="-128"/>
              </a:rPr>
              <a:t>﻿</a:t>
            </a:r>
            <a:r>
              <a:rPr lang="en-US" b="1" smtClean="0">
                <a:ea typeface="ＭＳ Ｐゴシック" pitchFamily="-65" charset="-128"/>
              </a:rPr>
              <a:t>Figure 7.20   </a:t>
            </a:r>
            <a:r>
              <a:rPr lang="en-US" smtClean="0">
                <a:ea typeface="ＭＳ Ｐゴシック" pitchFamily="-65" charset="-128"/>
              </a:rPr>
              <a:t>With this brain–machine interface, Andrew Schwartz and his colleagues trained monkeys to use thoughts to control a robotic arm to grasp peanuts at arbitrary locations and then move the device to the mouth to deliver the reward.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a:spcBef>
                <a:spcPct val="0"/>
              </a:spcBef>
            </a:pPr>
            <a:r>
              <a:rPr lang="en-US" smtClean="0"/>
              <a:t>Polishing black shoe with brown polish, premotor cortex lights up when they see inappropriate actions</a:t>
            </a:r>
          </a:p>
          <a:p>
            <a:pPr>
              <a:spcBef>
                <a:spcPct val="0"/>
              </a:spcBef>
            </a:pPr>
            <a:r>
              <a:rPr lang="en-US" smtClean="0"/>
              <a:t>Or trying to put coin in perpendicular to slot</a:t>
            </a:r>
          </a:p>
          <a:p>
            <a:pPr>
              <a:spcBef>
                <a:spcPct val="0"/>
              </a:spcBef>
            </a:pPr>
            <a:r>
              <a:rPr lang="en-US" smtClean="0"/>
              <a:t>Analyzing the motor activity</a:t>
            </a:r>
          </a:p>
          <a:p>
            <a:pPr>
              <a:spcBef>
                <a:spcPct val="0"/>
              </a:spcBef>
            </a:pPr>
            <a:endParaRPr lang="en-US" smtClean="0"/>
          </a:p>
        </p:txBody>
      </p:sp>
      <p:sp>
        <p:nvSpPr>
          <p:cNvPr id="6246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6D616791-07B3-4DE1-91DE-D541D7AC7C40}" type="slidenum">
              <a:rPr lang="en-US"/>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pPr>
              <a:spcBef>
                <a:spcPct val="0"/>
              </a:spcBef>
            </a:pPr>
            <a:r>
              <a:rPr lang="en-US" smtClean="0"/>
              <a:t>Train monkey many may times—separate out motor plan from execution</a:t>
            </a:r>
          </a:p>
          <a:p>
            <a:pPr>
              <a:spcBef>
                <a:spcPct val="0"/>
              </a:spcBef>
            </a:pPr>
            <a:r>
              <a:rPr lang="en-US" smtClean="0"/>
              <a:t>We do this all of the time—light is red, but when it turns green, I will drive straight or turn</a:t>
            </a:r>
          </a:p>
          <a:p>
            <a:pPr>
              <a:spcBef>
                <a:spcPct val="0"/>
              </a:spcBef>
            </a:pPr>
            <a:r>
              <a:rPr lang="en-US" smtClean="0"/>
              <a:t>What’s happening in the spinal cord? Nothing</a:t>
            </a:r>
          </a:p>
          <a:p>
            <a:pPr>
              <a:spcBef>
                <a:spcPct val="0"/>
              </a:spcBef>
            </a:pPr>
            <a:r>
              <a:rPr lang="en-US" smtClean="0"/>
              <a:t>But in motor cortex</a:t>
            </a:r>
          </a:p>
          <a:p>
            <a:pPr>
              <a:spcBef>
                <a:spcPct val="0"/>
              </a:spcBef>
            </a:pPr>
            <a:r>
              <a:rPr lang="en-US" smtClean="0"/>
              <a:t>[[drive in New York City]]</a:t>
            </a:r>
          </a:p>
          <a:p>
            <a:pPr>
              <a:spcBef>
                <a:spcPct val="0"/>
              </a:spcBef>
            </a:pPr>
            <a:r>
              <a:rPr lang="en-US" smtClean="0"/>
              <a:t>This neuron is telling you to get ready to turn left</a:t>
            </a:r>
          </a:p>
          <a:p>
            <a:pPr>
              <a:spcBef>
                <a:spcPct val="0"/>
              </a:spcBef>
            </a:pPr>
            <a:endParaRPr lang="en-US" smtClean="0"/>
          </a:p>
        </p:txBody>
      </p:sp>
      <p:sp>
        <p:nvSpPr>
          <p:cNvPr id="5222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1C37FB70-97D5-41C6-A46B-1C97665C49CE}" type="slidenum">
              <a:rPr lang="en-US"/>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a:spcBef>
                <a:spcPct val="0"/>
              </a:spcBef>
            </a:pPr>
            <a:r>
              <a:rPr lang="en-US" smtClean="0"/>
              <a:t>Polishing black shoe with brown polish, premotor cortex lights up when they see inappropriate actions</a:t>
            </a:r>
          </a:p>
          <a:p>
            <a:pPr>
              <a:spcBef>
                <a:spcPct val="0"/>
              </a:spcBef>
            </a:pPr>
            <a:r>
              <a:rPr lang="en-US" smtClean="0"/>
              <a:t>Or trying to put coin in perpendicular to slot</a:t>
            </a:r>
          </a:p>
          <a:p>
            <a:pPr>
              <a:spcBef>
                <a:spcPct val="0"/>
              </a:spcBef>
            </a:pPr>
            <a:r>
              <a:rPr lang="en-US" smtClean="0"/>
              <a:t>Analyzing the motor activity</a:t>
            </a:r>
          </a:p>
          <a:p>
            <a:pPr>
              <a:spcBef>
                <a:spcPct val="0"/>
              </a:spcBef>
            </a:pPr>
            <a:endParaRPr lang="en-US" smtClean="0"/>
          </a:p>
        </p:txBody>
      </p:sp>
      <p:sp>
        <p:nvSpPr>
          <p:cNvPr id="6246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6D616791-07B3-4DE1-91DE-D541D7AC7C40}" type="slidenum">
              <a:rPr lang="en-US"/>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pPr>
              <a:spcBef>
                <a:spcPct val="0"/>
              </a:spcBef>
            </a:pPr>
            <a:r>
              <a:rPr lang="en-US" smtClean="0"/>
              <a:t>They fire not only to the act itself but </a:t>
            </a:r>
          </a:p>
          <a:p>
            <a:pPr>
              <a:spcBef>
                <a:spcPct val="0"/>
              </a:spcBef>
            </a:pPr>
            <a:endParaRPr lang="en-US" smtClean="0"/>
          </a:p>
          <a:p>
            <a:pPr>
              <a:spcBef>
                <a:spcPct val="0"/>
              </a:spcBef>
            </a:pPr>
            <a:r>
              <a:rPr lang="en-US" smtClean="0"/>
              <a:t>Lots of speculation but this is how you learn to imitate other actions</a:t>
            </a:r>
          </a:p>
          <a:p>
            <a:pPr>
              <a:spcBef>
                <a:spcPct val="0"/>
              </a:spcBef>
            </a:pPr>
            <a:endParaRPr lang="en-US" smtClean="0"/>
          </a:p>
        </p:txBody>
      </p:sp>
      <p:sp>
        <p:nvSpPr>
          <p:cNvPr id="563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185B3DD8-4CB8-4763-8B3E-DD3F34EFE963}" type="slidenum">
              <a:rPr lang="en-US"/>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xfrm>
            <a:off x="3884613" y="8685213"/>
            <a:ext cx="2971800" cy="457200"/>
          </a:xfrm>
          <a:prstGeom prst="rect">
            <a:avLst/>
          </a:prstGeom>
          <a:noFill/>
        </p:spPr>
        <p:txBody>
          <a:bodyPr/>
          <a:lstStyle/>
          <a:p>
            <a:fld id="{5D8F6A5B-3227-4DA8-ADD8-194F814582C2}" type="slidenum">
              <a:rPr lang="en-US"/>
              <a:pPr/>
              <a:t>4</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b="1" smtClean="0">
                <a:ea typeface="ＭＳ Ｐゴシック" pitchFamily="-65" charset="-128"/>
              </a:rPr>
              <a:t>Figure 7.5   </a:t>
            </a:r>
            <a:r>
              <a:rPr lang="en-US" smtClean="0">
                <a:ea typeface="ＭＳ Ｐゴシック" pitchFamily="-65" charset="-128"/>
              </a:rPr>
              <a:t>The basal ganglia and the cerebellum are two prominent subcortical components of the motor pathways. The basal ganglia proper include the caudate, putamen, and globus pallidus, three nuclei that surround the thalamus. Functionally, however, the subthalamic nuclei and substantia nigra also are considered part of the basal ganglia. The cerebellum sits below the posterior portion of the cerebral cortex. All cerebellar output originates in the deep cerebellar nuclei.</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a:spcBef>
                <a:spcPct val="0"/>
              </a:spcBef>
            </a:pPr>
            <a:r>
              <a:rPr lang="en-US" smtClean="0"/>
              <a:t>Polishing black shoe with brown polish, premotor cortex lights up when they see inappropriate actions</a:t>
            </a:r>
          </a:p>
          <a:p>
            <a:pPr>
              <a:spcBef>
                <a:spcPct val="0"/>
              </a:spcBef>
            </a:pPr>
            <a:r>
              <a:rPr lang="en-US" smtClean="0"/>
              <a:t>Or trying to put coin in perpendicular to slot</a:t>
            </a:r>
          </a:p>
          <a:p>
            <a:pPr>
              <a:spcBef>
                <a:spcPct val="0"/>
              </a:spcBef>
            </a:pPr>
            <a:r>
              <a:rPr lang="en-US" smtClean="0"/>
              <a:t>Analyzing the motor activity</a:t>
            </a:r>
          </a:p>
          <a:p>
            <a:pPr>
              <a:spcBef>
                <a:spcPct val="0"/>
              </a:spcBef>
            </a:pPr>
            <a:endParaRPr lang="en-US" smtClean="0"/>
          </a:p>
        </p:txBody>
      </p:sp>
      <p:sp>
        <p:nvSpPr>
          <p:cNvPr id="6246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6D616791-07B3-4DE1-91DE-D541D7AC7C40}" type="slidenum">
              <a:rPr lang="en-US"/>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pPr>
              <a:spcBef>
                <a:spcPct val="0"/>
              </a:spcBef>
            </a:pPr>
            <a:r>
              <a:rPr lang="en-US" smtClean="0"/>
              <a:t>What study is this?</a:t>
            </a:r>
          </a:p>
          <a:p>
            <a:pPr>
              <a:spcBef>
                <a:spcPct val="0"/>
              </a:spcBef>
            </a:pPr>
            <a:r>
              <a:rPr lang="en-US" smtClean="0"/>
              <a:t>Video clips of different tasks</a:t>
            </a:r>
          </a:p>
          <a:p>
            <a:pPr>
              <a:spcBef>
                <a:spcPct val="0"/>
              </a:spcBef>
            </a:pPr>
            <a:endParaRPr lang="en-US" smtClean="0"/>
          </a:p>
        </p:txBody>
      </p:sp>
      <p:sp>
        <p:nvSpPr>
          <p:cNvPr id="6042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AF736585-36CC-41C0-A69C-1E985229A050}" type="slidenum">
              <a:rPr lang="en-US"/>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a:spcBef>
                <a:spcPct val="0"/>
              </a:spcBef>
            </a:pPr>
            <a:r>
              <a:rPr lang="en-US" smtClean="0"/>
              <a:t>Polishing black shoe with brown polish, premotor cortex lights up when they see inappropriate actions</a:t>
            </a:r>
          </a:p>
          <a:p>
            <a:pPr>
              <a:spcBef>
                <a:spcPct val="0"/>
              </a:spcBef>
            </a:pPr>
            <a:r>
              <a:rPr lang="en-US" smtClean="0"/>
              <a:t>Or trying to put coin in perpendicular to slot</a:t>
            </a:r>
          </a:p>
          <a:p>
            <a:pPr>
              <a:spcBef>
                <a:spcPct val="0"/>
              </a:spcBef>
            </a:pPr>
            <a:r>
              <a:rPr lang="en-US" smtClean="0"/>
              <a:t>Analyzing the motor activity</a:t>
            </a:r>
          </a:p>
          <a:p>
            <a:pPr>
              <a:spcBef>
                <a:spcPct val="0"/>
              </a:spcBef>
            </a:pPr>
            <a:endParaRPr lang="en-US" smtClean="0"/>
          </a:p>
        </p:txBody>
      </p:sp>
      <p:sp>
        <p:nvSpPr>
          <p:cNvPr id="6246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6D616791-07B3-4DE1-91DE-D541D7AC7C40}" type="slidenum">
              <a:rPr lang="en-US"/>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pPr>
              <a:spcBef>
                <a:spcPct val="0"/>
              </a:spcBef>
            </a:pPr>
            <a:r>
              <a:rPr lang="en-US" smtClean="0"/>
              <a:t>Kinematic to Dynamic</a:t>
            </a:r>
          </a:p>
          <a:p>
            <a:pPr>
              <a:spcBef>
                <a:spcPct val="0"/>
              </a:spcBef>
            </a:pPr>
            <a:r>
              <a:rPr lang="en-US" smtClean="0"/>
              <a:t>Define movements in terms of speed and angle</a:t>
            </a:r>
          </a:p>
          <a:p>
            <a:pPr>
              <a:spcBef>
                <a:spcPct val="0"/>
              </a:spcBef>
            </a:pPr>
            <a:r>
              <a:rPr lang="en-US" smtClean="0"/>
              <a:t>Dynamics: what forces are needed for this movement</a:t>
            </a:r>
          </a:p>
          <a:p>
            <a:pPr>
              <a:spcBef>
                <a:spcPct val="0"/>
              </a:spcBef>
            </a:pPr>
            <a:r>
              <a:rPr lang="en-US" smtClean="0"/>
              <a:t>Some evidence that neurons in SMA go from K-&gt;D</a:t>
            </a:r>
          </a:p>
          <a:p>
            <a:pPr>
              <a:spcBef>
                <a:spcPct val="0"/>
              </a:spcBef>
            </a:pPr>
            <a:endParaRPr lang="en-US" smtClean="0"/>
          </a:p>
        </p:txBody>
      </p:sp>
      <p:sp>
        <p:nvSpPr>
          <p:cNvPr id="6963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D82075AB-F9AB-4751-B6B5-20E27EEA9E43}" type="slidenum">
              <a:rPr lang="en-US"/>
              <a:pPr/>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pPr>
              <a:spcBef>
                <a:spcPct val="0"/>
              </a:spcBef>
            </a:pPr>
            <a:r>
              <a:rPr lang="en-US" smtClean="0"/>
              <a:t>Experiment about motor sequences and bilateral</a:t>
            </a:r>
          </a:p>
          <a:p>
            <a:pPr>
              <a:spcBef>
                <a:spcPct val="0"/>
              </a:spcBef>
            </a:pPr>
            <a:endParaRPr lang="en-US" smtClean="0"/>
          </a:p>
          <a:p>
            <a:pPr>
              <a:spcBef>
                <a:spcPct val="0"/>
              </a:spcBef>
            </a:pPr>
            <a:r>
              <a:rPr lang="en-US" smtClean="0"/>
              <a:t>With your left hand do a simple movement, see activity in contralateral M1/S1</a:t>
            </a:r>
          </a:p>
          <a:p>
            <a:pPr>
              <a:spcBef>
                <a:spcPct val="0"/>
              </a:spcBef>
            </a:pPr>
            <a:endParaRPr lang="en-US" smtClean="0"/>
          </a:p>
          <a:p>
            <a:pPr>
              <a:spcBef>
                <a:spcPct val="0"/>
              </a:spcBef>
            </a:pPr>
            <a:r>
              <a:rPr lang="en-US" smtClean="0"/>
              <a:t>Next, do a more complicated task </a:t>
            </a:r>
          </a:p>
          <a:p>
            <a:pPr>
              <a:spcBef>
                <a:spcPct val="0"/>
              </a:spcBef>
            </a:pPr>
            <a:r>
              <a:rPr lang="en-US" smtClean="0"/>
              <a:t>A specific finger sequence 4-3-5-1</a:t>
            </a:r>
          </a:p>
          <a:p>
            <a:pPr>
              <a:spcBef>
                <a:spcPct val="0"/>
              </a:spcBef>
            </a:pPr>
            <a:r>
              <a:rPr lang="en-US" smtClean="0"/>
              <a:t>Now you see greater SMA activity in BOTH hemispheres</a:t>
            </a:r>
          </a:p>
          <a:p>
            <a:pPr>
              <a:spcBef>
                <a:spcPct val="0"/>
              </a:spcBef>
            </a:pPr>
            <a:endParaRPr lang="en-US" smtClean="0"/>
          </a:p>
          <a:p>
            <a:pPr>
              <a:spcBef>
                <a:spcPct val="0"/>
              </a:spcBef>
            </a:pPr>
            <a:r>
              <a:rPr lang="en-US" smtClean="0"/>
              <a:t>Now, don’t move, just imagine making the complex sequences</a:t>
            </a:r>
          </a:p>
          <a:p>
            <a:pPr>
              <a:spcBef>
                <a:spcPct val="0"/>
              </a:spcBef>
            </a:pPr>
            <a:r>
              <a:rPr lang="en-US" smtClean="0"/>
              <a:t>Now you see mainly SMA activity</a:t>
            </a:r>
          </a:p>
          <a:p>
            <a:pPr>
              <a:spcBef>
                <a:spcPct val="0"/>
              </a:spcBef>
            </a:pPr>
            <a:endParaRPr lang="en-US" smtClean="0"/>
          </a:p>
        </p:txBody>
      </p:sp>
      <p:sp>
        <p:nvSpPr>
          <p:cNvPr id="6758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D1C1448D-0D1E-4AAC-A509-C9FC129C6E7B}" type="slidenum">
              <a:rPr lang="en-US"/>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pPr>
              <a:spcBef>
                <a:spcPct val="0"/>
              </a:spcBef>
            </a:pPr>
            <a:r>
              <a:rPr lang="en-US" smtClean="0"/>
              <a:t>Kinematic to Dynamic</a:t>
            </a:r>
          </a:p>
          <a:p>
            <a:pPr>
              <a:spcBef>
                <a:spcPct val="0"/>
              </a:spcBef>
            </a:pPr>
            <a:r>
              <a:rPr lang="en-US" smtClean="0"/>
              <a:t>Define movements in terms of speed and angle</a:t>
            </a:r>
          </a:p>
          <a:p>
            <a:pPr>
              <a:spcBef>
                <a:spcPct val="0"/>
              </a:spcBef>
            </a:pPr>
            <a:r>
              <a:rPr lang="en-US" smtClean="0"/>
              <a:t>Dynamics: what forces are needed for this movement</a:t>
            </a:r>
          </a:p>
          <a:p>
            <a:pPr>
              <a:spcBef>
                <a:spcPct val="0"/>
              </a:spcBef>
            </a:pPr>
            <a:r>
              <a:rPr lang="en-US" smtClean="0"/>
              <a:t>Some evidence that neurons in SMA go from K-&gt;D</a:t>
            </a:r>
          </a:p>
          <a:p>
            <a:pPr>
              <a:spcBef>
                <a:spcPct val="0"/>
              </a:spcBef>
            </a:pPr>
            <a:endParaRPr lang="en-US" smtClean="0"/>
          </a:p>
        </p:txBody>
      </p:sp>
      <p:sp>
        <p:nvSpPr>
          <p:cNvPr id="6963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D82075AB-F9AB-4751-B6B5-20E27EEA9E43}" type="slidenum">
              <a:rPr lang="en-US"/>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a:spcBef>
                <a:spcPct val="0"/>
              </a:spcBef>
            </a:pPr>
            <a:r>
              <a:rPr lang="en-US" dirty="0" smtClean="0"/>
              <a:t>Not motor cortex per se</a:t>
            </a:r>
          </a:p>
          <a:p>
            <a:pPr>
              <a:spcBef>
                <a:spcPct val="0"/>
              </a:spcBef>
            </a:pPr>
            <a:r>
              <a:rPr lang="en-US" dirty="0" smtClean="0"/>
              <a:t>But still help</a:t>
            </a:r>
          </a:p>
          <a:p>
            <a:pPr>
              <a:spcBef>
                <a:spcPct val="0"/>
              </a:spcBef>
            </a:pPr>
            <a:endParaRPr lang="en-US" dirty="0" smtClean="0"/>
          </a:p>
          <a:p>
            <a:pPr>
              <a:spcBef>
                <a:spcPct val="0"/>
              </a:spcBef>
            </a:pPr>
            <a:r>
              <a:rPr lang="en-US" dirty="0" smtClean="0"/>
              <a:t>Posterior parietal cortex helps transform coordinates from egocentric to </a:t>
            </a:r>
            <a:r>
              <a:rPr lang="en-US" dirty="0" err="1" smtClean="0"/>
              <a:t>allocentric</a:t>
            </a:r>
            <a:endParaRPr lang="en-US" dirty="0" smtClean="0"/>
          </a:p>
          <a:p>
            <a:pPr>
              <a:spcBef>
                <a:spcPct val="0"/>
              </a:spcBef>
            </a:pPr>
            <a:r>
              <a:rPr lang="en-US" dirty="0" smtClean="0"/>
              <a:t>e.g. goal is to pick up box and move it to top of room</a:t>
            </a:r>
          </a:p>
          <a:p>
            <a:pPr>
              <a:spcBef>
                <a:spcPct val="0"/>
              </a:spcBef>
            </a:pPr>
            <a:r>
              <a:rPr lang="en-US" dirty="0" smtClean="0"/>
              <a:t>That is the </a:t>
            </a:r>
            <a:r>
              <a:rPr lang="en-US" dirty="0" err="1" smtClean="0"/>
              <a:t>allocentric</a:t>
            </a:r>
            <a:r>
              <a:rPr lang="en-US" dirty="0" smtClean="0"/>
              <a:t> goal</a:t>
            </a:r>
          </a:p>
          <a:p>
            <a:pPr>
              <a:spcBef>
                <a:spcPct val="0"/>
              </a:spcBef>
            </a:pPr>
            <a:r>
              <a:rPr lang="en-US" dirty="0" smtClean="0"/>
              <a:t>e.g. go get a snack at French Corner</a:t>
            </a:r>
          </a:p>
          <a:p>
            <a:pPr>
              <a:spcBef>
                <a:spcPct val="0"/>
              </a:spcBef>
            </a:pPr>
            <a:endParaRPr lang="en-US" dirty="0" smtClean="0"/>
          </a:p>
          <a:p>
            <a:pPr>
              <a:spcBef>
                <a:spcPct val="0"/>
              </a:spcBef>
            </a:pPr>
            <a:r>
              <a:rPr lang="en-US" dirty="0" smtClean="0"/>
              <a:t>Liaison between sensory processing and motor output areas.</a:t>
            </a:r>
          </a:p>
          <a:p>
            <a:pPr>
              <a:spcBef>
                <a:spcPct val="0"/>
              </a:spcBef>
            </a:pPr>
            <a:endParaRPr lang="en-US" dirty="0" smtClean="0"/>
          </a:p>
        </p:txBody>
      </p:sp>
      <p:sp>
        <p:nvSpPr>
          <p:cNvPr id="72708"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19CA55F6-328C-473D-AB1B-0BAE5CF86F84}" type="slidenum">
              <a:rPr lang="en-US"/>
              <a:pPr/>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pPr>
              <a:spcBef>
                <a:spcPct val="0"/>
              </a:spcBef>
            </a:pPr>
            <a:r>
              <a:rPr lang="en-US" smtClean="0"/>
              <a:t>Bizarre deficits caused by lesions to these ctructures</a:t>
            </a:r>
          </a:p>
          <a:p>
            <a:pPr>
              <a:spcBef>
                <a:spcPct val="0"/>
              </a:spcBef>
            </a:pPr>
            <a:endParaRPr lang="en-US" smtClean="0"/>
          </a:p>
          <a:p>
            <a:pPr>
              <a:spcBef>
                <a:spcPct val="0"/>
              </a:spcBef>
            </a:pPr>
            <a:endParaRPr lang="en-US" smtClean="0"/>
          </a:p>
          <a:p>
            <a:pPr>
              <a:spcBef>
                <a:spcPct val="0"/>
              </a:spcBef>
            </a:pPr>
            <a:r>
              <a:rPr lang="en-US" smtClean="0"/>
              <a:t>Apraxia—problems with coordinated movements</a:t>
            </a:r>
          </a:p>
          <a:p>
            <a:pPr>
              <a:spcBef>
                <a:spcPct val="0"/>
              </a:spcBef>
            </a:pPr>
            <a:endParaRPr lang="en-US" smtClean="0"/>
          </a:p>
          <a:p>
            <a:pPr>
              <a:spcBef>
                <a:spcPct val="0"/>
              </a:spcBef>
            </a:pPr>
            <a:r>
              <a:rPr lang="en-US" smtClean="0"/>
              <a:t>Asked to copy the left set of blocks, but can’t make a copy of the target</a:t>
            </a:r>
          </a:p>
          <a:p>
            <a:pPr>
              <a:spcBef>
                <a:spcPct val="0"/>
              </a:spcBef>
            </a:pPr>
            <a:r>
              <a:rPr lang="en-US" smtClean="0"/>
              <a:t>Can’t translate the sensory input to a motor input</a:t>
            </a:r>
          </a:p>
          <a:p>
            <a:pPr>
              <a:spcBef>
                <a:spcPct val="0"/>
              </a:spcBef>
            </a:pPr>
            <a:endParaRPr lang="en-US" smtClean="0"/>
          </a:p>
          <a:p>
            <a:pPr>
              <a:spcBef>
                <a:spcPct val="0"/>
              </a:spcBef>
            </a:pPr>
            <a:r>
              <a:rPr lang="en-US" smtClean="0"/>
              <a:t>Dressing apraxia—can’t get dressed</a:t>
            </a:r>
          </a:p>
          <a:p>
            <a:pPr>
              <a:spcBef>
                <a:spcPct val="0"/>
              </a:spcBef>
            </a:pPr>
            <a:endParaRPr lang="en-US" smtClean="0"/>
          </a:p>
          <a:p>
            <a:pPr>
              <a:spcBef>
                <a:spcPct val="0"/>
              </a:spcBef>
            </a:pPr>
            <a:r>
              <a:rPr lang="en-US" smtClean="0"/>
              <a:t>[[a general problem—it seems easy for us, but it is actually very complicated]]</a:t>
            </a:r>
          </a:p>
          <a:p>
            <a:pPr>
              <a:spcBef>
                <a:spcPct val="0"/>
              </a:spcBef>
            </a:pPr>
            <a:endParaRPr lang="en-US" smtClean="0"/>
          </a:p>
          <a:p>
            <a:pPr>
              <a:spcBef>
                <a:spcPct val="0"/>
              </a:spcBef>
            </a:pPr>
            <a:r>
              <a:rPr lang="en-US" smtClean="0"/>
              <a:t>They might think it is right, but if pressed might admit that it is off</a:t>
            </a:r>
          </a:p>
          <a:p>
            <a:pPr>
              <a:spcBef>
                <a:spcPct val="0"/>
              </a:spcBef>
            </a:pPr>
            <a:endParaRPr lang="en-US" smtClean="0"/>
          </a:p>
        </p:txBody>
      </p:sp>
      <p:sp>
        <p:nvSpPr>
          <p:cNvPr id="74756"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3D1F0129-D2C8-4C05-A59A-8FECE9DE5D00}" type="slidenum">
              <a:rPr lang="en-US"/>
              <a:pPr/>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a:lstStyle/>
          <a:p>
            <a:pPr>
              <a:spcBef>
                <a:spcPct val="0"/>
              </a:spcBef>
            </a:pPr>
            <a:r>
              <a:rPr lang="en-US" smtClean="0"/>
              <a:t>Prefrontal association cortex</a:t>
            </a:r>
          </a:p>
          <a:p>
            <a:pPr>
              <a:spcBef>
                <a:spcPct val="0"/>
              </a:spcBef>
            </a:pPr>
            <a:r>
              <a:rPr lang="en-US" smtClean="0"/>
              <a:t>Put actions in their appropriate behavioral task</a:t>
            </a:r>
          </a:p>
          <a:p>
            <a:pPr>
              <a:spcBef>
                <a:spcPct val="0"/>
              </a:spcBef>
            </a:pPr>
            <a:r>
              <a:rPr lang="en-US" smtClean="0"/>
              <a:t>e.g. thirsty</a:t>
            </a:r>
          </a:p>
          <a:p>
            <a:pPr>
              <a:spcBef>
                <a:spcPct val="0"/>
              </a:spcBef>
            </a:pPr>
            <a:r>
              <a:rPr lang="en-US" smtClean="0"/>
              <a:t>Have to grab your own cup to drink from</a:t>
            </a:r>
          </a:p>
          <a:p>
            <a:pPr>
              <a:spcBef>
                <a:spcPct val="0"/>
              </a:spcBef>
            </a:pPr>
            <a:r>
              <a:rPr lang="en-US" smtClean="0"/>
              <a:t>Grabbing someone else’s cup is what someone with prefrontal cortex</a:t>
            </a:r>
          </a:p>
          <a:p>
            <a:pPr>
              <a:spcBef>
                <a:spcPct val="0"/>
              </a:spcBef>
            </a:pPr>
            <a:endParaRPr lang="en-US" smtClean="0"/>
          </a:p>
          <a:p>
            <a:pPr>
              <a:spcBef>
                <a:spcPct val="0"/>
              </a:spcBef>
            </a:pPr>
            <a:r>
              <a:rPr lang="en-US" smtClean="0"/>
              <a:t>[[that is why kids do this!!]]</a:t>
            </a:r>
          </a:p>
          <a:p>
            <a:pPr>
              <a:spcBef>
                <a:spcPct val="0"/>
              </a:spcBef>
            </a:pPr>
            <a:endParaRPr lang="en-US" smtClean="0"/>
          </a:p>
          <a:p>
            <a:pPr>
              <a:spcBef>
                <a:spcPct val="0"/>
              </a:spcBef>
            </a:pPr>
            <a:r>
              <a:rPr lang="en-US" smtClean="0"/>
              <a:t>Can’t make long term goals</a:t>
            </a:r>
          </a:p>
          <a:p>
            <a:pPr>
              <a:spcBef>
                <a:spcPct val="0"/>
              </a:spcBef>
            </a:pPr>
            <a:r>
              <a:rPr lang="en-US" smtClean="0"/>
              <a:t>Not appropriate for behavioral context</a:t>
            </a:r>
          </a:p>
          <a:p>
            <a:pPr>
              <a:spcBef>
                <a:spcPct val="0"/>
              </a:spcBef>
            </a:pPr>
            <a:endParaRPr lang="en-US" smtClean="0"/>
          </a:p>
        </p:txBody>
      </p:sp>
      <p:sp>
        <p:nvSpPr>
          <p:cNvPr id="7680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C9020EFD-FC8C-452C-A378-0223836967F9}" type="slidenum">
              <a:rPr lang="en-US"/>
              <a:pPr/>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903288" y="685800"/>
            <a:ext cx="5051425" cy="3429000"/>
          </a:xfrm>
          <a:ln/>
        </p:spPr>
      </p:sp>
      <p:sp>
        <p:nvSpPr>
          <p:cNvPr id="38915" name="Notes Placeholder 2"/>
          <p:cNvSpPr>
            <a:spLocks noGrp="1"/>
          </p:cNvSpPr>
          <p:nvPr>
            <p:ph type="body" idx="1"/>
          </p:nvPr>
        </p:nvSpPr>
        <p:spPr>
          <a:noFill/>
          <a:ln/>
        </p:spPr>
        <p:txBody>
          <a:bodyPr/>
          <a:lstStyle/>
          <a:p>
            <a:r>
              <a:rPr lang="en-US" smtClean="0"/>
              <a:t>Higher-level areas—what do I want to do</a:t>
            </a:r>
          </a:p>
          <a:p>
            <a:r>
              <a:rPr lang="en-US" smtClean="0"/>
              <a:t>Lower level—what muscles have to contract to do the movements</a:t>
            </a:r>
          </a:p>
          <a:p>
            <a:r>
              <a:rPr lang="en-US" smtClean="0"/>
              <a:t>Side loops—separate lectures on each of them</a:t>
            </a:r>
          </a:p>
          <a:p>
            <a:r>
              <a:rPr lang="en-US" smtClean="0"/>
              <a:t>Start with the lower levels</a:t>
            </a:r>
          </a:p>
          <a:p>
            <a:endParaRPr lang="en-US" smtClean="0"/>
          </a:p>
        </p:txBody>
      </p:sp>
      <p:sp>
        <p:nvSpPr>
          <p:cNvPr id="38916" name="Slide Number Placeholder 3"/>
          <p:cNvSpPr>
            <a:spLocks noGrp="1"/>
          </p:cNvSpPr>
          <p:nvPr>
            <p:ph type="sldNum" sz="quarter" idx="5"/>
          </p:nvPr>
        </p:nvSpPr>
        <p:spPr>
          <a:xfrm>
            <a:off x="3885051" y="8685856"/>
            <a:ext cx="2971382" cy="456570"/>
          </a:xfrm>
          <a:prstGeom prst="rect">
            <a:avLst/>
          </a:prstGeom>
          <a:noFill/>
        </p:spPr>
        <p:txBody>
          <a:bodyPr lIns="90498" tIns="45249" rIns="90498" bIns="45249"/>
          <a:lstStyle/>
          <a:p>
            <a:fld id="{6419E6C6-CC6E-43AD-8236-030519CAD04B}" type="slidenum">
              <a:rPr lang="en-US"/>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smtClean="0"/>
              <a:t>1:1 relationship between a pool and a muscle</a:t>
            </a:r>
          </a:p>
        </p:txBody>
      </p:sp>
      <p:sp>
        <p:nvSpPr>
          <p:cNvPr id="41988" name="Slide Number Placeholder 3"/>
          <p:cNvSpPr>
            <a:spLocks noGrp="1"/>
          </p:cNvSpPr>
          <p:nvPr>
            <p:ph type="sldNum" sz="quarter" idx="5"/>
          </p:nvPr>
        </p:nvSpPr>
        <p:spPr>
          <a:xfrm>
            <a:off x="3885051" y="8685856"/>
            <a:ext cx="2971382" cy="456570"/>
          </a:xfrm>
          <a:prstGeom prst="rect">
            <a:avLst/>
          </a:prstGeom>
          <a:noFill/>
        </p:spPr>
        <p:txBody>
          <a:bodyPr lIns="90498" tIns="45249" rIns="90498" bIns="45249"/>
          <a:lstStyle/>
          <a:p>
            <a:fld id="{B459D76E-8ED1-438C-B0E8-0CCDA6F63C45}"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a:t>
            </a:r>
            <a:r>
              <a:rPr lang="en-US" baseline="0" dirty="0" smtClean="0"/>
              <a:t> shows one pool</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single motor neuron innervates many muscle fibers</a:t>
            </a:r>
            <a:r>
              <a:rPr lang="en-US" baseline="0" dirty="0" smtClean="0"/>
              <a:t>, and these fibers are typically distributed quite widely, as shown by this example in the </a:t>
            </a:r>
            <a:r>
              <a:rPr lang="en-US" baseline="0" dirty="0" err="1" smtClean="0"/>
              <a:t>soleus</a:t>
            </a:r>
            <a:r>
              <a:rPr lang="en-US" baseline="0" dirty="0" smtClean="0"/>
              <a:t> muscle.</a:t>
            </a:r>
          </a:p>
          <a:p>
            <a:r>
              <a:rPr lang="en-US" baseline="0" dirty="0" smtClean="0"/>
              <a:t>The location of individual muscle fibers making up the motor unit are shown in the cross section. Each dot represents a single motor fiber.</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mtClean="0"/>
              <a:t>Each muscle fiber gets input from one and only one motor neuron, but each motor unit innervates many fibers</a:t>
            </a:r>
          </a:p>
          <a:p>
            <a:endParaRPr lang="en-US" smtClean="0"/>
          </a:p>
        </p:txBody>
      </p:sp>
      <p:sp>
        <p:nvSpPr>
          <p:cNvPr id="43012" name="Slide Number Placeholder 3"/>
          <p:cNvSpPr>
            <a:spLocks noGrp="1"/>
          </p:cNvSpPr>
          <p:nvPr>
            <p:ph type="sldNum" sz="quarter" idx="5"/>
          </p:nvPr>
        </p:nvSpPr>
        <p:spPr>
          <a:xfrm>
            <a:off x="3885051" y="8685856"/>
            <a:ext cx="2971382" cy="456570"/>
          </a:xfrm>
          <a:prstGeom prst="rect">
            <a:avLst/>
          </a:prstGeom>
          <a:noFill/>
        </p:spPr>
        <p:txBody>
          <a:bodyPr lIns="90498" tIns="45249" rIns="90498" bIns="45249"/>
          <a:lstStyle/>
          <a:p>
            <a:fld id="{66FD66C1-851D-4155-95DE-AA64093B922C}" type="slidenum">
              <a:rPr lang="en-US"/>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lstStyle/>
          <a:p>
            <a:pPr>
              <a:spcBef>
                <a:spcPct val="0"/>
              </a:spcBef>
            </a:pPr>
            <a:r>
              <a:rPr lang="en-US" smtClean="0"/>
              <a:t>3 regions of motor cortex</a:t>
            </a:r>
          </a:p>
          <a:p>
            <a:pPr>
              <a:spcBef>
                <a:spcPct val="0"/>
              </a:spcBef>
            </a:pPr>
            <a:r>
              <a:rPr lang="en-US" smtClean="0"/>
              <a:t>Primary motor cortex</a:t>
            </a:r>
          </a:p>
          <a:p>
            <a:pPr>
              <a:spcBef>
                <a:spcPct val="0"/>
              </a:spcBef>
            </a:pPr>
            <a:r>
              <a:rPr lang="en-US" smtClean="0"/>
              <a:t>SMA, premotor cortex</a:t>
            </a:r>
          </a:p>
          <a:p>
            <a:pPr>
              <a:spcBef>
                <a:spcPct val="0"/>
              </a:spcBef>
            </a:pPr>
            <a:endParaRPr lang="en-US" smtClean="0"/>
          </a:p>
          <a:p>
            <a:pPr>
              <a:spcBef>
                <a:spcPct val="0"/>
              </a:spcBef>
            </a:pPr>
            <a:r>
              <a:rPr lang="en-US" smtClean="0"/>
              <a:t>Actually, these are further subdivided into other areas, but we will skip his</a:t>
            </a:r>
          </a:p>
          <a:p>
            <a:pPr>
              <a:spcBef>
                <a:spcPct val="0"/>
              </a:spcBef>
            </a:pPr>
            <a:endParaRPr lang="en-US" smtClean="0"/>
          </a:p>
          <a:p>
            <a:pPr>
              <a:spcBef>
                <a:spcPct val="0"/>
              </a:spcBef>
            </a:pPr>
            <a:r>
              <a:rPr lang="en-US" smtClean="0"/>
              <a:t>If we take a coronal cross section, it looks like…</a:t>
            </a:r>
          </a:p>
        </p:txBody>
      </p:sp>
      <p:sp>
        <p:nvSpPr>
          <p:cNvPr id="17412"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7B380198-D239-4CB6-8F93-7015D0E9A9E1}"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1363" y="2082800"/>
            <a:ext cx="8393112" cy="1436688"/>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1138" y="3797300"/>
            <a:ext cx="6913562" cy="1712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2138" y="206375"/>
            <a:ext cx="1898650" cy="5751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41425" y="206375"/>
            <a:ext cx="5548313" cy="5751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463" y="4306888"/>
            <a:ext cx="8394700" cy="133191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79463" y="2840038"/>
            <a:ext cx="8394700" cy="14668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41425" y="1935163"/>
            <a:ext cx="3722688" cy="402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6513" y="1935163"/>
            <a:ext cx="3724275" cy="402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13" y="268288"/>
            <a:ext cx="8888412" cy="1117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3713" y="1500188"/>
            <a:ext cx="4364037"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3713" y="2125663"/>
            <a:ext cx="4364037" cy="386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16500" y="1500188"/>
            <a:ext cx="4365625"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6500" y="2125663"/>
            <a:ext cx="4365625" cy="3860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13" y="266700"/>
            <a:ext cx="3249612" cy="1135063"/>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60800" y="266700"/>
            <a:ext cx="5521325" cy="571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3713" y="1401763"/>
            <a:ext cx="3249612"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5163" y="4691063"/>
            <a:ext cx="5926137" cy="554037"/>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35163" y="598488"/>
            <a:ext cx="5926137" cy="40211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35163" y="5245100"/>
            <a:ext cx="5926137" cy="787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241425" y="206375"/>
            <a:ext cx="7599363" cy="1060450"/>
          </a:xfrm>
          <a:prstGeom prst="rect">
            <a:avLst/>
          </a:prstGeom>
          <a:noFill/>
          <a:ln w="12700">
            <a:noFill/>
            <a:miter lim="800000"/>
            <a:headEnd/>
            <a:tailEnd/>
          </a:ln>
        </p:spPr>
        <p:txBody>
          <a:bodyPr vert="horz" wrap="square" lIns="87312" tIns="44450" rIns="87312" bIns="44450" numCol="1" anchor="b" anchorCtr="0" compatLnSpc="1">
            <a:prstTxWarp prst="textNoShape">
              <a:avLst/>
            </a:prstTxWarp>
          </a:bodyPr>
          <a:lstStyle/>
          <a:p>
            <a:pPr lvl="0"/>
            <a:r>
              <a:rPr lang="en-US" smtClean="0"/>
              <a:t>Click to edit Master title style</a:t>
            </a:r>
          </a:p>
        </p:txBody>
      </p:sp>
      <p:sp>
        <p:nvSpPr>
          <p:cNvPr id="1030" name="Rectangle 6"/>
          <p:cNvSpPr>
            <a:spLocks noGrp="1" noChangeArrowheads="1"/>
          </p:cNvSpPr>
          <p:nvPr>
            <p:ph type="body" idx="1"/>
          </p:nvPr>
        </p:nvSpPr>
        <p:spPr bwMode="auto">
          <a:xfrm>
            <a:off x="1241425" y="1935163"/>
            <a:ext cx="7599363" cy="4022725"/>
          </a:xfrm>
          <a:prstGeom prst="rect">
            <a:avLst/>
          </a:prstGeom>
          <a:noFill/>
          <a:ln w="12700">
            <a:noFill/>
            <a:miter lim="800000"/>
            <a:headEnd/>
            <a:tailEnd/>
          </a:ln>
          <a:effectLst/>
        </p:spPr>
        <p:txBody>
          <a:bodyPr vert="horz" wrap="square" lIns="87312" tIns="44450" rIns="87312"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846138" rtl="0" eaLnBrk="0" fontAlgn="base" hangingPunct="0">
        <a:spcBef>
          <a:spcPct val="0"/>
        </a:spcBef>
        <a:spcAft>
          <a:spcPct val="0"/>
        </a:spcAft>
        <a:defRPr sz="3400">
          <a:solidFill>
            <a:schemeClr val="tx2"/>
          </a:solidFill>
          <a:latin typeface="+mj-lt"/>
          <a:ea typeface="+mj-ea"/>
          <a:cs typeface="+mj-cs"/>
        </a:defRPr>
      </a:lvl1pPr>
      <a:lvl2pPr algn="l" defTabSz="846138" rtl="0" eaLnBrk="0" fontAlgn="base" hangingPunct="0">
        <a:spcBef>
          <a:spcPct val="0"/>
        </a:spcBef>
        <a:spcAft>
          <a:spcPct val="0"/>
        </a:spcAft>
        <a:defRPr sz="3400">
          <a:solidFill>
            <a:schemeClr val="tx2"/>
          </a:solidFill>
          <a:latin typeface="Arial" charset="0"/>
        </a:defRPr>
      </a:lvl2pPr>
      <a:lvl3pPr algn="l" defTabSz="846138" rtl="0" eaLnBrk="0" fontAlgn="base" hangingPunct="0">
        <a:spcBef>
          <a:spcPct val="0"/>
        </a:spcBef>
        <a:spcAft>
          <a:spcPct val="0"/>
        </a:spcAft>
        <a:defRPr sz="3400">
          <a:solidFill>
            <a:schemeClr val="tx2"/>
          </a:solidFill>
          <a:latin typeface="Arial" charset="0"/>
        </a:defRPr>
      </a:lvl3pPr>
      <a:lvl4pPr algn="l" defTabSz="846138" rtl="0" eaLnBrk="0" fontAlgn="base" hangingPunct="0">
        <a:spcBef>
          <a:spcPct val="0"/>
        </a:spcBef>
        <a:spcAft>
          <a:spcPct val="0"/>
        </a:spcAft>
        <a:defRPr sz="3400">
          <a:solidFill>
            <a:schemeClr val="tx2"/>
          </a:solidFill>
          <a:latin typeface="Arial" charset="0"/>
        </a:defRPr>
      </a:lvl4pPr>
      <a:lvl5pPr algn="l" defTabSz="846138" rtl="0" eaLnBrk="0" fontAlgn="base" hangingPunct="0">
        <a:spcBef>
          <a:spcPct val="0"/>
        </a:spcBef>
        <a:spcAft>
          <a:spcPct val="0"/>
        </a:spcAft>
        <a:defRPr sz="3400">
          <a:solidFill>
            <a:schemeClr val="tx2"/>
          </a:solidFill>
          <a:latin typeface="Arial" charset="0"/>
        </a:defRPr>
      </a:lvl5pPr>
      <a:lvl6pPr marL="457200" algn="l" defTabSz="846138" rtl="0" eaLnBrk="0" fontAlgn="base" hangingPunct="0">
        <a:spcBef>
          <a:spcPct val="0"/>
        </a:spcBef>
        <a:spcAft>
          <a:spcPct val="0"/>
        </a:spcAft>
        <a:defRPr sz="3400">
          <a:solidFill>
            <a:schemeClr val="tx2"/>
          </a:solidFill>
          <a:latin typeface="Arial" charset="0"/>
        </a:defRPr>
      </a:lvl6pPr>
      <a:lvl7pPr marL="914400" algn="l" defTabSz="846138" rtl="0" eaLnBrk="0" fontAlgn="base" hangingPunct="0">
        <a:spcBef>
          <a:spcPct val="0"/>
        </a:spcBef>
        <a:spcAft>
          <a:spcPct val="0"/>
        </a:spcAft>
        <a:defRPr sz="3400">
          <a:solidFill>
            <a:schemeClr val="tx2"/>
          </a:solidFill>
          <a:latin typeface="Arial" charset="0"/>
        </a:defRPr>
      </a:lvl7pPr>
      <a:lvl8pPr marL="1371600" algn="l" defTabSz="846138" rtl="0" eaLnBrk="0" fontAlgn="base" hangingPunct="0">
        <a:spcBef>
          <a:spcPct val="0"/>
        </a:spcBef>
        <a:spcAft>
          <a:spcPct val="0"/>
        </a:spcAft>
        <a:defRPr sz="3400">
          <a:solidFill>
            <a:schemeClr val="tx2"/>
          </a:solidFill>
          <a:latin typeface="Arial" charset="0"/>
        </a:defRPr>
      </a:lvl8pPr>
      <a:lvl9pPr marL="1828800" algn="l" defTabSz="846138" rtl="0" eaLnBrk="0" fontAlgn="base" hangingPunct="0">
        <a:spcBef>
          <a:spcPct val="0"/>
        </a:spcBef>
        <a:spcAft>
          <a:spcPct val="0"/>
        </a:spcAft>
        <a:defRPr sz="3400">
          <a:solidFill>
            <a:schemeClr val="tx2"/>
          </a:solidFill>
          <a:latin typeface="Arial" charset="0"/>
        </a:defRPr>
      </a:lvl9pPr>
    </p:titleStyle>
    <p:bodyStyle>
      <a:lvl1pPr marL="317500" indent="-317500" algn="l" defTabSz="846138" rtl="0" eaLnBrk="0" fontAlgn="base" hangingPunct="0">
        <a:spcBef>
          <a:spcPct val="20000"/>
        </a:spcBef>
        <a:spcAft>
          <a:spcPct val="0"/>
        </a:spcAft>
        <a:buClr>
          <a:schemeClr val="accent2"/>
        </a:buClr>
        <a:buFont typeface="Wingdings" pitchFamily="2" charset="2"/>
        <a:buChar char="§"/>
        <a:defRPr sz="3000">
          <a:solidFill>
            <a:schemeClr val="tx1"/>
          </a:solidFill>
          <a:effectLst>
            <a:outerShdw blurRad="38100" dist="38100" dir="2700000" algn="tl">
              <a:srgbClr val="000000"/>
            </a:outerShdw>
          </a:effectLst>
          <a:latin typeface="+mn-lt"/>
          <a:ea typeface="+mn-ea"/>
          <a:cs typeface="+mn-cs"/>
        </a:defRPr>
      </a:lvl1pPr>
      <a:lvl2pPr marL="690563" indent="-258763" algn="l" defTabSz="846138" rtl="0" eaLnBrk="0" fontAlgn="base" hangingPunct="0">
        <a:spcBef>
          <a:spcPct val="20000"/>
        </a:spcBef>
        <a:spcAft>
          <a:spcPct val="0"/>
        </a:spcAft>
        <a:buClr>
          <a:schemeClr val="tx1"/>
        </a:buClr>
        <a:buSzPct val="100000"/>
        <a:buChar char="–"/>
        <a:defRPr sz="2600">
          <a:solidFill>
            <a:schemeClr val="tx1"/>
          </a:solidFill>
          <a:effectLst>
            <a:outerShdw blurRad="38100" dist="38100" dir="2700000" algn="tl">
              <a:srgbClr val="000000"/>
            </a:outerShdw>
          </a:effectLst>
          <a:latin typeface="+mn-lt"/>
        </a:defRPr>
      </a:lvl2pPr>
      <a:lvl3pPr marL="1060450" indent="-214313" algn="l" defTabSz="846138" rtl="0" eaLnBrk="0" fontAlgn="base" hangingPunct="0">
        <a:spcBef>
          <a:spcPct val="20000"/>
        </a:spcBef>
        <a:spcAft>
          <a:spcPct val="0"/>
        </a:spcAft>
        <a:buClr>
          <a:schemeClr val="tx1"/>
        </a:buClr>
        <a:buSzPct val="100000"/>
        <a:buChar char="»"/>
        <a:defRPr sz="2300">
          <a:solidFill>
            <a:schemeClr val="tx1"/>
          </a:solidFill>
          <a:effectLst>
            <a:outerShdw blurRad="38100" dist="38100" dir="2700000" algn="tl">
              <a:srgbClr val="000000"/>
            </a:outerShdw>
          </a:effectLst>
          <a:latin typeface="+mn-lt"/>
        </a:defRPr>
      </a:lvl3pPr>
      <a:lvl4pPr marL="1484313" indent="-212725" algn="l" defTabSz="846138" rtl="0" eaLnBrk="0" fontAlgn="base" hangingPunct="0">
        <a:spcBef>
          <a:spcPct val="20000"/>
        </a:spcBef>
        <a:spcAft>
          <a:spcPct val="0"/>
        </a:spcAft>
        <a:buClr>
          <a:schemeClr val="accent2"/>
        </a:buClr>
        <a:buFont typeface="Wingdings" pitchFamily="2" charset="2"/>
        <a:buChar char="§"/>
        <a:defRPr sz="1900">
          <a:solidFill>
            <a:schemeClr val="tx1"/>
          </a:solidFill>
          <a:effectLst>
            <a:outerShdw blurRad="38100" dist="38100" dir="2700000" algn="tl">
              <a:srgbClr val="000000"/>
            </a:outerShdw>
          </a:effectLst>
          <a:latin typeface="+mn-lt"/>
        </a:defRPr>
      </a:lvl4pPr>
      <a:lvl5pPr marL="19081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5pPr>
      <a:lvl6pPr marL="23653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6pPr>
      <a:lvl7pPr marL="28225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7pPr>
      <a:lvl8pPr marL="32797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8pPr>
      <a:lvl9pPr marL="3736975" indent="-209550" algn="l" defTabSz="846138" rtl="0" eaLnBrk="0" fontAlgn="base" hangingPunct="0">
        <a:spcBef>
          <a:spcPct val="20000"/>
        </a:spcBef>
        <a:spcAft>
          <a:spcPct val="0"/>
        </a:spcAft>
        <a:buClr>
          <a:schemeClr val="tx1"/>
        </a:buClr>
        <a:buSzPct val="100000"/>
        <a:buChar char="–"/>
        <a:defRPr sz="19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jpeg"/><Relationship Id="rId4" Type="http://schemas.openxmlformats.org/officeDocument/2006/relationships/oleObject" Target="../embeddings/Microsoft_Office_Word_97_-_2003_Document1.doc"/></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2163" name="Rectangle 3"/>
          <p:cNvSpPr>
            <a:spLocks noChangeArrowheads="1"/>
          </p:cNvSpPr>
          <p:nvPr/>
        </p:nvSpPr>
        <p:spPr bwMode="auto">
          <a:xfrm>
            <a:off x="1585119" y="1827212"/>
            <a:ext cx="5927725" cy="1676400"/>
          </a:xfrm>
          <a:prstGeom prst="rect">
            <a:avLst/>
          </a:prstGeom>
          <a:noFill/>
          <a:ln w="12700">
            <a:noFill/>
            <a:miter lim="800000"/>
            <a:headEnd/>
            <a:tailEnd/>
          </a:ln>
          <a:effectLst/>
        </p:spPr>
        <p:txBody>
          <a:bodyPr lIns="87312" tIns="44450" rIns="87312" bIns="44450"/>
          <a:lstStyle/>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Michael S. Beauchamp, Ph.D.</a:t>
            </a:r>
          </a:p>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Assistant Professor</a:t>
            </a:r>
          </a:p>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Department of Neurobiology and Anatomy</a:t>
            </a:r>
          </a:p>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University of Texas Health Science Center at Houston</a:t>
            </a:r>
          </a:p>
          <a:p>
            <a:pPr marL="317500" indent="-317500" defTabSz="846138">
              <a:lnSpc>
                <a:spcPct val="80000"/>
              </a:lnSpc>
              <a:spcBef>
                <a:spcPct val="20000"/>
              </a:spcBef>
              <a:buClr>
                <a:schemeClr val="accent2"/>
              </a:buClr>
              <a:buFont typeface="Wingdings" pitchFamily="2" charset="2"/>
              <a:buNone/>
              <a:defRPr/>
            </a:pPr>
            <a:r>
              <a:rPr lang="en-US" sz="2100" dirty="0">
                <a:effectLst>
                  <a:outerShdw blurRad="38100" dist="38100" dir="2700000" algn="tl">
                    <a:srgbClr val="000000"/>
                  </a:outerShdw>
                </a:effectLst>
                <a:latin typeface="Arial" charset="0"/>
              </a:rPr>
              <a:t>Houston, TX</a:t>
            </a:r>
          </a:p>
          <a:p>
            <a:pPr marL="317500" indent="-317500" defTabSz="846138">
              <a:lnSpc>
                <a:spcPct val="80000"/>
              </a:lnSpc>
              <a:spcBef>
                <a:spcPct val="20000"/>
              </a:spcBef>
              <a:buClr>
                <a:schemeClr val="accent2"/>
              </a:buClr>
              <a:buFont typeface="Wingdings" pitchFamily="2" charset="2"/>
              <a:buNone/>
              <a:defRPr/>
            </a:pPr>
            <a:endParaRPr lang="en-US" sz="2100" dirty="0">
              <a:effectLst>
                <a:outerShdw blurRad="38100" dist="38100" dir="2700000" algn="tl">
                  <a:srgbClr val="000000"/>
                </a:outerShdw>
              </a:effectLst>
              <a:latin typeface="Arial" charset="0"/>
            </a:endParaRPr>
          </a:p>
          <a:p>
            <a:pPr marL="317500" indent="-317500" defTabSz="846138">
              <a:lnSpc>
                <a:spcPct val="80000"/>
              </a:lnSpc>
              <a:spcBef>
                <a:spcPct val="20000"/>
              </a:spcBef>
              <a:buClr>
                <a:schemeClr val="accent2"/>
              </a:buClr>
              <a:buFont typeface="Wingdings" pitchFamily="2" charset="2"/>
              <a:buNone/>
              <a:defRPr/>
            </a:pPr>
            <a:endParaRPr lang="en-US" sz="2100" dirty="0">
              <a:effectLst>
                <a:outerShdw blurRad="38100" dist="38100" dir="2700000" algn="tl">
                  <a:srgbClr val="000000"/>
                </a:outerShdw>
              </a:effectLst>
              <a:latin typeface="Arial" charset="0"/>
            </a:endParaRPr>
          </a:p>
        </p:txBody>
      </p:sp>
      <p:pic>
        <p:nvPicPr>
          <p:cNvPr id="2052" name="Picture 4" descr="utmsh_logo_centered"/>
          <p:cNvPicPr>
            <a:picLocks noChangeAspect="1" noChangeArrowheads="1"/>
          </p:cNvPicPr>
          <p:nvPr/>
        </p:nvPicPr>
        <p:blipFill>
          <a:blip r:embed="rId3" cstate="print"/>
          <a:srcRect l="37950" t="12962" r="38374" b="52245"/>
          <a:stretch>
            <a:fillRect/>
          </a:stretch>
        </p:blipFill>
        <p:spPr bwMode="auto">
          <a:xfrm>
            <a:off x="289719" y="2208212"/>
            <a:ext cx="1188068" cy="1049955"/>
          </a:xfrm>
          <a:prstGeom prst="rect">
            <a:avLst/>
          </a:prstGeom>
          <a:noFill/>
          <a:ln w="9525">
            <a:noFill/>
            <a:miter lim="800000"/>
            <a:headEnd/>
            <a:tailEnd/>
          </a:ln>
        </p:spPr>
      </p:pic>
      <p:sp>
        <p:nvSpPr>
          <p:cNvPr id="2012165" name="Rectangle 5"/>
          <p:cNvSpPr>
            <a:spLocks noChangeArrowheads="1"/>
          </p:cNvSpPr>
          <p:nvPr/>
        </p:nvSpPr>
        <p:spPr bwMode="auto">
          <a:xfrm>
            <a:off x="289719" y="3884612"/>
            <a:ext cx="6096000" cy="437043"/>
          </a:xfrm>
          <a:prstGeom prst="rect">
            <a:avLst/>
          </a:prstGeom>
          <a:noFill/>
          <a:ln w="12700">
            <a:noFill/>
            <a:miter lim="800000"/>
            <a:headEnd/>
            <a:tailEnd/>
          </a:ln>
          <a:effectLst/>
        </p:spPr>
        <p:txBody>
          <a:bodyPr wrap="square">
            <a:spAutoFit/>
          </a:bodyPr>
          <a:lstStyle/>
          <a:p>
            <a:pPr>
              <a:lnSpc>
                <a:spcPct val="80000"/>
              </a:lnSpc>
              <a:spcBef>
                <a:spcPct val="20000"/>
              </a:spcBef>
              <a:buClr>
                <a:schemeClr val="accent2"/>
              </a:buClr>
              <a:buFont typeface="Wingdings" pitchFamily="2" charset="2"/>
              <a:buNone/>
              <a:defRPr/>
            </a:pPr>
            <a:r>
              <a:rPr lang="en-US" sz="2800" b="1" dirty="0">
                <a:effectLst>
                  <a:outerShdw blurRad="38100" dist="38100" dir="2700000" algn="tl">
                    <a:srgbClr val="000000"/>
                  </a:outerShdw>
                </a:effectLst>
              </a:rPr>
              <a:t>Michael.S.Beauchamp@uth.tmc.edu</a:t>
            </a:r>
          </a:p>
        </p:txBody>
      </p:sp>
      <p:sp>
        <p:nvSpPr>
          <p:cNvPr id="2054" name="Rectangle 6"/>
          <p:cNvSpPr>
            <a:spLocks noGrp="1" noChangeArrowheads="1"/>
          </p:cNvSpPr>
          <p:nvPr>
            <p:ph type="title"/>
          </p:nvPr>
        </p:nvSpPr>
        <p:spPr>
          <a:xfrm>
            <a:off x="366713" y="614362"/>
            <a:ext cx="9509125" cy="1060450"/>
          </a:xfrm>
          <a:noFill/>
        </p:spPr>
        <p:txBody>
          <a:bodyPr/>
          <a:lstStyle/>
          <a:p>
            <a:r>
              <a:rPr lang="en-US" dirty="0" smtClean="0"/>
              <a:t>Motor Systems: Lecture 3</a:t>
            </a:r>
            <a:endParaRPr lang="en-US" dirty="0"/>
          </a:p>
        </p:txBody>
      </p:sp>
      <p:pic>
        <p:nvPicPr>
          <p:cNvPr id="2055" name="Picture 7" descr="utmsh_logo_centered"/>
          <p:cNvPicPr>
            <a:picLocks noChangeAspect="1" noChangeArrowheads="1"/>
          </p:cNvPicPr>
          <p:nvPr/>
        </p:nvPicPr>
        <p:blipFill>
          <a:blip r:embed="rId4" cstate="print"/>
          <a:srcRect l="7573" t="48091" r="7736" b="24164"/>
          <a:stretch>
            <a:fillRect/>
          </a:stretch>
        </p:blipFill>
        <p:spPr bwMode="auto">
          <a:xfrm>
            <a:off x="289719" y="1979612"/>
            <a:ext cx="1188068" cy="230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M1"/>
          <p:cNvPicPr>
            <a:picLocks noChangeAspect="1" noChangeArrowheads="1"/>
          </p:cNvPicPr>
          <p:nvPr/>
        </p:nvPicPr>
        <p:blipFill>
          <a:blip r:embed="rId3" cstate="print"/>
          <a:srcRect t="7709" r="22783" b="20343"/>
          <a:stretch>
            <a:fillRect/>
          </a:stretch>
        </p:blipFill>
        <p:spPr bwMode="auto">
          <a:xfrm>
            <a:off x="1234480" y="893657"/>
            <a:ext cx="7406879" cy="5079569"/>
          </a:xfrm>
          <a:prstGeom prst="rect">
            <a:avLst/>
          </a:prstGeom>
          <a:noFill/>
          <a:ln w="9525">
            <a:noFill/>
            <a:miter lim="800000"/>
            <a:headEnd/>
            <a:tailEnd/>
          </a:ln>
        </p:spPr>
      </p:pic>
      <p:sp>
        <p:nvSpPr>
          <p:cNvPr id="16387" name="Text Box 4"/>
          <p:cNvSpPr txBox="1">
            <a:spLocks noChangeArrowheads="1"/>
          </p:cNvSpPr>
          <p:nvPr/>
        </p:nvSpPr>
        <p:spPr bwMode="auto">
          <a:xfrm>
            <a:off x="3506061" y="237192"/>
            <a:ext cx="2422458" cy="523220"/>
          </a:xfrm>
          <a:prstGeom prst="rect">
            <a:avLst/>
          </a:prstGeom>
          <a:noFill/>
          <a:ln w="9525">
            <a:noFill/>
            <a:miter lim="800000"/>
            <a:headEnd/>
            <a:tailEnd/>
          </a:ln>
        </p:spPr>
        <p:txBody>
          <a:bodyPr wrap="none">
            <a:spAutoFit/>
          </a:bodyPr>
          <a:lstStyle/>
          <a:p>
            <a:r>
              <a:rPr lang="en-US" sz="2800" b="1" dirty="0">
                <a:solidFill>
                  <a:schemeClr val="tx2"/>
                </a:solidFill>
                <a:latin typeface="+mj-lt"/>
              </a:rPr>
              <a:t>Motor Cortex</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2.jpg"/>
          <p:cNvPicPr>
            <a:picLocks noChangeAspect="1"/>
          </p:cNvPicPr>
          <p:nvPr/>
        </p:nvPicPr>
        <p:blipFill>
          <a:blip r:embed="rId3" cstate="print"/>
          <a:stretch>
            <a:fillRect/>
          </a:stretch>
        </p:blipFill>
        <p:spPr>
          <a:xfrm>
            <a:off x="1585119" y="912812"/>
            <a:ext cx="6400976" cy="5789613"/>
          </a:xfrm>
          <a:prstGeom prst="rect">
            <a:avLst/>
          </a:prstGeom>
        </p:spPr>
      </p:pic>
      <p:sp>
        <p:nvSpPr>
          <p:cNvPr id="4" name="Text Box 4"/>
          <p:cNvSpPr txBox="1">
            <a:spLocks noChangeArrowheads="1"/>
          </p:cNvSpPr>
          <p:nvPr/>
        </p:nvSpPr>
        <p:spPr bwMode="auto">
          <a:xfrm>
            <a:off x="2956719" y="237192"/>
            <a:ext cx="3459601" cy="523220"/>
          </a:xfrm>
          <a:prstGeom prst="rect">
            <a:avLst/>
          </a:prstGeom>
          <a:noFill/>
          <a:ln w="9525">
            <a:noFill/>
            <a:miter lim="800000"/>
            <a:headEnd/>
            <a:tailEnd/>
          </a:ln>
        </p:spPr>
        <p:txBody>
          <a:bodyPr wrap="none">
            <a:spAutoFit/>
          </a:bodyPr>
          <a:lstStyle/>
          <a:p>
            <a:r>
              <a:rPr lang="en-US" sz="2800" b="1" dirty="0" smtClean="0">
                <a:solidFill>
                  <a:schemeClr val="tx2"/>
                </a:solidFill>
                <a:latin typeface="+mj-lt"/>
              </a:rPr>
              <a:t>Motor Homunculus</a:t>
            </a:r>
            <a:endParaRPr lang="en-US" sz="2800" b="1" dirty="0">
              <a:solidFill>
                <a:schemeClr val="tx2"/>
              </a:solidFill>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6172399" y="5883240"/>
            <a:ext cx="3026791" cy="707886"/>
          </a:xfrm>
          <a:prstGeom prst="rect">
            <a:avLst/>
          </a:prstGeom>
          <a:noFill/>
          <a:ln w="9525">
            <a:noFill/>
            <a:miter lim="800000"/>
            <a:headEnd/>
            <a:tailEnd/>
          </a:ln>
        </p:spPr>
        <p:txBody>
          <a:bodyPr wrap="none">
            <a:spAutoFit/>
          </a:bodyPr>
          <a:lstStyle/>
          <a:p>
            <a:r>
              <a:rPr lang="en-US" sz="2000" dirty="0" err="1">
                <a:latin typeface="Arial" charset="0"/>
              </a:rPr>
              <a:t>Graziano</a:t>
            </a:r>
            <a:r>
              <a:rPr lang="en-US" sz="2000" dirty="0">
                <a:latin typeface="Arial" charset="0"/>
              </a:rPr>
              <a:t> et al.,</a:t>
            </a:r>
          </a:p>
          <a:p>
            <a:r>
              <a:rPr lang="en-US" sz="2000" i="1" dirty="0">
                <a:latin typeface="Arial" charset="0"/>
              </a:rPr>
              <a:t>Neuron,</a:t>
            </a:r>
            <a:r>
              <a:rPr lang="en-US" sz="2000" dirty="0">
                <a:latin typeface="Arial" charset="0"/>
              </a:rPr>
              <a:t> 2002 34:841-51</a:t>
            </a:r>
            <a:r>
              <a:rPr lang="en-US" sz="2000" dirty="0"/>
              <a:t>.</a:t>
            </a:r>
          </a:p>
        </p:txBody>
      </p:sp>
      <p:pic>
        <p:nvPicPr>
          <p:cNvPr id="20483" name="Picture 5"/>
          <p:cNvPicPr>
            <a:picLocks noChangeAspect="1" noChangeArrowheads="1"/>
          </p:cNvPicPr>
          <p:nvPr/>
        </p:nvPicPr>
        <p:blipFill>
          <a:blip r:embed="rId3" cstate="print"/>
          <a:srcRect/>
          <a:stretch>
            <a:fillRect/>
          </a:stretch>
        </p:blipFill>
        <p:spPr bwMode="auto">
          <a:xfrm>
            <a:off x="213519" y="1370012"/>
            <a:ext cx="9343858" cy="3505200"/>
          </a:xfrm>
          <a:prstGeom prst="rect">
            <a:avLst/>
          </a:prstGeom>
          <a:noFill/>
          <a:ln w="9525">
            <a:noFill/>
            <a:miter lim="800000"/>
            <a:headEnd/>
            <a:tailEnd/>
          </a:ln>
        </p:spPr>
      </p:pic>
      <p:sp>
        <p:nvSpPr>
          <p:cNvPr id="20484" name="Text Box 6"/>
          <p:cNvSpPr txBox="1">
            <a:spLocks noChangeArrowheads="1"/>
          </p:cNvSpPr>
          <p:nvPr/>
        </p:nvSpPr>
        <p:spPr bwMode="auto">
          <a:xfrm>
            <a:off x="670719" y="227013"/>
            <a:ext cx="8915400" cy="830997"/>
          </a:xfrm>
          <a:prstGeom prst="rect">
            <a:avLst/>
          </a:prstGeom>
          <a:noFill/>
          <a:ln w="9525">
            <a:noFill/>
            <a:miter lim="800000"/>
            <a:headEnd/>
            <a:tailEnd/>
          </a:ln>
        </p:spPr>
        <p:txBody>
          <a:bodyPr wrap="square">
            <a:spAutoFit/>
          </a:bodyPr>
          <a:lstStyle/>
          <a:p>
            <a:r>
              <a:rPr lang="en-US" sz="2400" dirty="0">
                <a:solidFill>
                  <a:schemeClr val="tx2"/>
                </a:solidFill>
                <a:latin typeface="Arial" charset="0"/>
              </a:rPr>
              <a:t>Long stimulation (e.g., 500 </a:t>
            </a:r>
            <a:r>
              <a:rPr lang="en-US" sz="2400" dirty="0" err="1">
                <a:solidFill>
                  <a:schemeClr val="tx2"/>
                </a:solidFill>
                <a:latin typeface="Arial" charset="0"/>
              </a:rPr>
              <a:t>msec</a:t>
            </a:r>
            <a:r>
              <a:rPr lang="en-US" sz="2400" dirty="0">
                <a:solidFill>
                  <a:schemeClr val="tx2"/>
                </a:solidFill>
                <a:latin typeface="Arial" charset="0"/>
              </a:rPr>
              <a:t>) of motor </a:t>
            </a:r>
            <a:r>
              <a:rPr lang="en-US" sz="2400" dirty="0" smtClean="0">
                <a:solidFill>
                  <a:schemeClr val="tx2"/>
                </a:solidFill>
                <a:latin typeface="Arial" charset="0"/>
              </a:rPr>
              <a:t>cortex elicits </a:t>
            </a:r>
            <a:r>
              <a:rPr lang="en-US" sz="2400" dirty="0">
                <a:solidFill>
                  <a:schemeClr val="tx2"/>
                </a:solidFill>
                <a:latin typeface="Arial" charset="0"/>
              </a:rPr>
              <a:t>stereotyped postures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4" name="Picture 2"/>
          <p:cNvPicPr>
            <a:picLocks noChangeAspect="1" noChangeArrowheads="1"/>
          </p:cNvPicPr>
          <p:nvPr/>
        </p:nvPicPr>
        <p:blipFill>
          <a:blip r:embed="rId2" cstate="print"/>
          <a:srcRect/>
          <a:stretch>
            <a:fillRect/>
          </a:stretch>
        </p:blipFill>
        <p:spPr bwMode="auto">
          <a:xfrm>
            <a:off x="1204119" y="760412"/>
            <a:ext cx="6276779" cy="5646738"/>
          </a:xfrm>
          <a:prstGeom prst="rect">
            <a:avLst/>
          </a:prstGeom>
          <a:noFill/>
          <a:ln w="9525">
            <a:noFill/>
            <a:miter lim="800000"/>
            <a:headEnd/>
            <a:tailEnd/>
          </a:ln>
        </p:spPr>
      </p:pic>
      <p:sp>
        <p:nvSpPr>
          <p:cNvPr id="3" name="Text Box 4"/>
          <p:cNvSpPr txBox="1">
            <a:spLocks noChangeArrowheads="1"/>
          </p:cNvSpPr>
          <p:nvPr/>
        </p:nvSpPr>
        <p:spPr bwMode="auto">
          <a:xfrm>
            <a:off x="7528719" y="5691326"/>
            <a:ext cx="2321469" cy="707886"/>
          </a:xfrm>
          <a:prstGeom prst="rect">
            <a:avLst/>
          </a:prstGeom>
          <a:noFill/>
          <a:ln w="9525">
            <a:noFill/>
            <a:miter lim="800000"/>
            <a:headEnd/>
            <a:tailEnd/>
          </a:ln>
        </p:spPr>
        <p:txBody>
          <a:bodyPr wrap="none">
            <a:spAutoFit/>
          </a:bodyPr>
          <a:lstStyle/>
          <a:p>
            <a:r>
              <a:rPr lang="en-US" sz="2000" dirty="0" err="1" smtClean="0">
                <a:latin typeface="Arial" charset="0"/>
              </a:rPr>
              <a:t>Aflalo</a:t>
            </a:r>
            <a:r>
              <a:rPr lang="en-US" sz="2000" dirty="0" smtClean="0">
                <a:latin typeface="Arial" charset="0"/>
              </a:rPr>
              <a:t> &amp; </a:t>
            </a:r>
            <a:r>
              <a:rPr lang="en-US" sz="2000" dirty="0" err="1" smtClean="0">
                <a:latin typeface="Arial" charset="0"/>
              </a:rPr>
              <a:t>Graziano</a:t>
            </a:r>
            <a:r>
              <a:rPr lang="en-US" sz="2000" dirty="0" smtClean="0">
                <a:latin typeface="Arial" charset="0"/>
              </a:rPr>
              <a:t>, </a:t>
            </a:r>
            <a:endParaRPr lang="en-US" sz="2000" dirty="0">
              <a:latin typeface="Arial" charset="0"/>
            </a:endParaRPr>
          </a:p>
          <a:p>
            <a:r>
              <a:rPr lang="en-US" sz="2000" i="1" dirty="0">
                <a:latin typeface="Arial" charset="0"/>
              </a:rPr>
              <a:t>Neuron,</a:t>
            </a:r>
            <a:r>
              <a:rPr lang="en-US" sz="2000" dirty="0">
                <a:latin typeface="Arial" charset="0"/>
              </a:rPr>
              <a:t> </a:t>
            </a:r>
            <a:r>
              <a:rPr lang="en-US" sz="2000" dirty="0" smtClean="0">
                <a:latin typeface="Arial" charset="0"/>
              </a:rPr>
              <a:t>2007</a:t>
            </a:r>
            <a:endParaRPr lang="en-US" sz="2000" dirty="0"/>
          </a:p>
        </p:txBody>
      </p:sp>
      <p:sp>
        <p:nvSpPr>
          <p:cNvPr id="4" name="Text Box 6"/>
          <p:cNvSpPr txBox="1">
            <a:spLocks noChangeArrowheads="1"/>
          </p:cNvSpPr>
          <p:nvPr/>
        </p:nvSpPr>
        <p:spPr bwMode="auto">
          <a:xfrm>
            <a:off x="2270919" y="227013"/>
            <a:ext cx="3810000" cy="461665"/>
          </a:xfrm>
          <a:prstGeom prst="rect">
            <a:avLst/>
          </a:prstGeom>
          <a:noFill/>
          <a:ln w="9525">
            <a:noFill/>
            <a:miter lim="800000"/>
            <a:headEnd/>
            <a:tailEnd/>
          </a:ln>
        </p:spPr>
        <p:txBody>
          <a:bodyPr wrap="square">
            <a:spAutoFit/>
          </a:bodyPr>
          <a:lstStyle/>
          <a:p>
            <a:r>
              <a:rPr lang="en-US" sz="2400" dirty="0" smtClean="0">
                <a:solidFill>
                  <a:schemeClr val="tx2"/>
                </a:solidFill>
                <a:latin typeface="Arial" charset="0"/>
              </a:rPr>
              <a:t>Action Zones</a:t>
            </a:r>
            <a:endParaRPr lang="en-US" sz="2400" dirty="0">
              <a:solidFill>
                <a:schemeClr val="tx2"/>
              </a:solidFill>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2.jpg"/>
          <p:cNvPicPr>
            <a:picLocks noChangeAspect="1"/>
          </p:cNvPicPr>
          <p:nvPr/>
        </p:nvPicPr>
        <p:blipFill>
          <a:blip r:embed="rId3" cstate="print"/>
          <a:stretch>
            <a:fillRect/>
          </a:stretch>
        </p:blipFill>
        <p:spPr>
          <a:xfrm>
            <a:off x="289719" y="1751012"/>
            <a:ext cx="4463308" cy="4037013"/>
          </a:xfrm>
          <a:prstGeom prst="rect">
            <a:avLst/>
          </a:prstGeom>
        </p:spPr>
      </p:pic>
      <p:sp>
        <p:nvSpPr>
          <p:cNvPr id="4" name="Text Box 4"/>
          <p:cNvSpPr txBox="1">
            <a:spLocks noChangeArrowheads="1"/>
          </p:cNvSpPr>
          <p:nvPr/>
        </p:nvSpPr>
        <p:spPr bwMode="auto">
          <a:xfrm>
            <a:off x="1661319" y="227012"/>
            <a:ext cx="6423040" cy="523220"/>
          </a:xfrm>
          <a:prstGeom prst="rect">
            <a:avLst/>
          </a:prstGeom>
          <a:noFill/>
          <a:ln w="9525">
            <a:noFill/>
            <a:miter lim="800000"/>
            <a:headEnd/>
            <a:tailEnd/>
          </a:ln>
        </p:spPr>
        <p:txBody>
          <a:bodyPr wrap="none">
            <a:spAutoFit/>
          </a:bodyPr>
          <a:lstStyle/>
          <a:p>
            <a:r>
              <a:rPr lang="en-US" sz="2800" b="1" dirty="0" smtClean="0">
                <a:solidFill>
                  <a:schemeClr val="tx2"/>
                </a:solidFill>
                <a:latin typeface="+mj-lt"/>
              </a:rPr>
              <a:t>Motor Homunculus vs. Action Zones</a:t>
            </a:r>
            <a:endParaRPr lang="en-US" sz="2800" b="1" dirty="0">
              <a:solidFill>
                <a:schemeClr val="tx2"/>
              </a:solidFill>
              <a:latin typeface="+mj-lt"/>
            </a:endParaRPr>
          </a:p>
        </p:txBody>
      </p:sp>
      <p:pic>
        <p:nvPicPr>
          <p:cNvPr id="5" name="Picture 2"/>
          <p:cNvPicPr>
            <a:picLocks noChangeAspect="1" noChangeArrowheads="1"/>
          </p:cNvPicPr>
          <p:nvPr/>
        </p:nvPicPr>
        <p:blipFill>
          <a:blip r:embed="rId4" cstate="print"/>
          <a:srcRect/>
          <a:stretch>
            <a:fillRect/>
          </a:stretch>
        </p:blipFill>
        <p:spPr bwMode="auto">
          <a:xfrm>
            <a:off x="4785519" y="1751012"/>
            <a:ext cx="4243929" cy="381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G_03"/>
          <p:cNvPicPr>
            <a:picLocks noChangeAspect="1" noChangeArrowheads="1"/>
          </p:cNvPicPr>
          <p:nvPr/>
        </p:nvPicPr>
        <p:blipFill>
          <a:blip r:embed="rId3" cstate="print"/>
          <a:srcRect/>
          <a:stretch>
            <a:fillRect/>
          </a:stretch>
        </p:blipFill>
        <p:spPr bwMode="auto">
          <a:xfrm>
            <a:off x="0" y="1117071"/>
            <a:ext cx="9875838" cy="4021455"/>
          </a:xfrm>
          <a:prstGeom prst="rect">
            <a:avLst/>
          </a:prstGeom>
          <a:noFill/>
          <a:ln w="9525">
            <a:noFill/>
            <a:miter lim="800000"/>
            <a:headEnd/>
            <a:tailEnd/>
          </a:ln>
        </p:spPr>
      </p:pic>
      <p:sp>
        <p:nvSpPr>
          <p:cNvPr id="23555" name="Text Box 3"/>
          <p:cNvSpPr txBox="1">
            <a:spLocks noChangeArrowheads="1"/>
          </p:cNvSpPr>
          <p:nvPr/>
        </p:nvSpPr>
        <p:spPr bwMode="auto">
          <a:xfrm>
            <a:off x="6583892" y="5957712"/>
            <a:ext cx="3127349" cy="646331"/>
          </a:xfrm>
          <a:prstGeom prst="rect">
            <a:avLst/>
          </a:prstGeom>
          <a:noFill/>
          <a:ln w="9525">
            <a:noFill/>
            <a:miter lim="800000"/>
            <a:headEnd/>
            <a:tailEnd/>
          </a:ln>
        </p:spPr>
        <p:txBody>
          <a:bodyPr>
            <a:spAutoFit/>
          </a:bodyPr>
          <a:lstStyle/>
          <a:p>
            <a:pPr>
              <a:spcBef>
                <a:spcPct val="50000"/>
              </a:spcBef>
            </a:pPr>
            <a:r>
              <a:rPr lang="en-US" sz="1200">
                <a:latin typeface="Helvetica" pitchFamily="-65" charset="0"/>
              </a:rPr>
              <a:t>From J. Krakauer &amp; C. Ghez (2000), in </a:t>
            </a:r>
            <a:r>
              <a:rPr lang="en-US" sz="1200" i="1">
                <a:latin typeface="Helvetica" pitchFamily="-65" charset="0"/>
              </a:rPr>
              <a:t>Principles of Neural Science, 4</a:t>
            </a:r>
            <a:r>
              <a:rPr lang="en-US" sz="1200" i="1" baseline="30000">
                <a:latin typeface="Helvetica" pitchFamily="-65" charset="0"/>
              </a:rPr>
              <a:t>th</a:t>
            </a:r>
            <a:r>
              <a:rPr lang="en-US" sz="1200" i="1">
                <a:latin typeface="Helvetica" pitchFamily="-65" charset="0"/>
              </a:rPr>
              <a:t> Edition</a:t>
            </a:r>
            <a:r>
              <a:rPr lang="en-US" sz="1200">
                <a:latin typeface="Helvetica" pitchFamily="-65" charset="0"/>
              </a:rPr>
              <a:t> (Kandel, Schwartz, &amp; Jessel, Eds.)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arralel"/>
          <p:cNvPicPr>
            <a:picLocks noChangeAspect="1" noChangeArrowheads="1"/>
          </p:cNvPicPr>
          <p:nvPr/>
        </p:nvPicPr>
        <p:blipFill>
          <a:blip r:embed="rId3" cstate="print"/>
          <a:srcRect/>
          <a:stretch>
            <a:fillRect/>
          </a:stretch>
        </p:blipFill>
        <p:spPr bwMode="auto">
          <a:xfrm>
            <a:off x="329195" y="372357"/>
            <a:ext cx="5421424" cy="5734297"/>
          </a:xfrm>
          <a:prstGeom prst="rect">
            <a:avLst/>
          </a:prstGeom>
          <a:noFill/>
          <a:ln w="9525">
            <a:noFill/>
            <a:miter lim="800000"/>
            <a:headEnd/>
            <a:tailEnd/>
          </a:ln>
        </p:spPr>
      </p:pic>
      <p:pic>
        <p:nvPicPr>
          <p:cNvPr id="25604" name="Picture 4" descr="FIG_10"/>
          <p:cNvPicPr>
            <a:picLocks noChangeAspect="1" noChangeArrowheads="1"/>
          </p:cNvPicPr>
          <p:nvPr/>
        </p:nvPicPr>
        <p:blipFill>
          <a:blip r:embed="rId4" cstate="print"/>
          <a:srcRect/>
          <a:stretch>
            <a:fillRect/>
          </a:stretch>
        </p:blipFill>
        <p:spPr bwMode="auto">
          <a:xfrm>
            <a:off x="6666192" y="0"/>
            <a:ext cx="3057052" cy="670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motor cortex afferents"/>
          <p:cNvPicPr>
            <a:picLocks noChangeAspect="1" noChangeArrowheads="1"/>
          </p:cNvPicPr>
          <p:nvPr/>
        </p:nvPicPr>
        <p:blipFill>
          <a:blip r:embed="rId3" cstate="print"/>
          <a:srcRect/>
          <a:stretch>
            <a:fillRect/>
          </a:stretch>
        </p:blipFill>
        <p:spPr bwMode="auto">
          <a:xfrm>
            <a:off x="1234480" y="0"/>
            <a:ext cx="7507307" cy="6610888"/>
          </a:xfrm>
          <a:prstGeom prst="rect">
            <a:avLst/>
          </a:prstGeom>
          <a:noFill/>
          <a:ln w="9525">
            <a:noFill/>
            <a:miter lim="800000"/>
            <a:headEnd/>
            <a:tailEnd/>
          </a:ln>
        </p:spPr>
      </p:pic>
      <p:sp>
        <p:nvSpPr>
          <p:cNvPr id="27651" name="TextBox 4"/>
          <p:cNvSpPr txBox="1">
            <a:spLocks noChangeArrowheads="1"/>
          </p:cNvSpPr>
          <p:nvPr/>
        </p:nvSpPr>
        <p:spPr bwMode="auto">
          <a:xfrm>
            <a:off x="246896" y="3723570"/>
            <a:ext cx="1728272" cy="584775"/>
          </a:xfrm>
          <a:prstGeom prst="rect">
            <a:avLst/>
          </a:prstGeom>
          <a:noFill/>
          <a:ln w="9525">
            <a:noFill/>
            <a:miter lim="800000"/>
            <a:headEnd/>
            <a:tailEnd/>
          </a:ln>
        </p:spPr>
        <p:txBody>
          <a:bodyPr>
            <a:spAutoFit/>
          </a:bodyPr>
          <a:lstStyle/>
          <a:p>
            <a:r>
              <a:rPr lang="en-US"/>
              <a:t>Thalamic</a:t>
            </a:r>
          </a:p>
          <a:p>
            <a:r>
              <a:rPr lang="en-US"/>
              <a:t>nuclei</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G_18"/>
          <p:cNvPicPr>
            <a:picLocks noChangeAspect="1" noChangeArrowheads="1"/>
          </p:cNvPicPr>
          <p:nvPr/>
        </p:nvPicPr>
        <p:blipFill>
          <a:blip r:embed="rId3" cstate="print"/>
          <a:srcRect/>
          <a:stretch>
            <a:fillRect/>
          </a:stretch>
        </p:blipFill>
        <p:spPr bwMode="auto">
          <a:xfrm>
            <a:off x="164598" y="819186"/>
            <a:ext cx="9546643" cy="5757570"/>
          </a:xfrm>
          <a:prstGeom prst="rect">
            <a:avLst/>
          </a:prstGeom>
          <a:noFill/>
          <a:ln w="9525">
            <a:noFill/>
            <a:miter lim="800000"/>
            <a:headEnd/>
            <a:tailEnd/>
          </a:ln>
        </p:spPr>
      </p:pic>
      <p:sp>
        <p:nvSpPr>
          <p:cNvPr id="29699" name="Text Box 3"/>
          <p:cNvSpPr txBox="1">
            <a:spLocks noChangeArrowheads="1"/>
          </p:cNvSpPr>
          <p:nvPr/>
        </p:nvSpPr>
        <p:spPr bwMode="auto">
          <a:xfrm>
            <a:off x="2204918" y="111707"/>
            <a:ext cx="5415265" cy="461665"/>
          </a:xfrm>
          <a:prstGeom prst="rect">
            <a:avLst/>
          </a:prstGeom>
          <a:noFill/>
          <a:ln w="9525">
            <a:noFill/>
            <a:miter lim="800000"/>
            <a:headEnd/>
            <a:tailEnd/>
          </a:ln>
        </p:spPr>
        <p:txBody>
          <a:bodyPr wrap="none">
            <a:spAutoFit/>
          </a:bodyPr>
          <a:lstStyle/>
          <a:p>
            <a:r>
              <a:rPr lang="en-US" sz="2400" b="1">
                <a:solidFill>
                  <a:schemeClr val="tx2"/>
                </a:solidFill>
                <a:latin typeface="Helvetica" pitchFamily="-65" charset="0"/>
              </a:rPr>
              <a:t>Betz Cell in Layer V of Motor Cortex</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figure 3.6"/>
          <p:cNvPicPr>
            <a:picLocks noChangeAspect="1" noChangeArrowheads="1"/>
          </p:cNvPicPr>
          <p:nvPr/>
        </p:nvPicPr>
        <p:blipFill>
          <a:blip r:embed="rId3" cstate="print"/>
          <a:srcRect/>
          <a:stretch>
            <a:fillRect/>
          </a:stretch>
        </p:blipFill>
        <p:spPr bwMode="auto">
          <a:xfrm>
            <a:off x="3312521" y="2224833"/>
            <a:ext cx="3250797" cy="2252760"/>
          </a:xfrm>
          <a:prstGeom prst="rect">
            <a:avLst/>
          </a:prstGeom>
          <a:noFill/>
          <a:ln w="9525">
            <a:noFill/>
            <a:miter lim="800000"/>
            <a:headEnd/>
            <a:tailEnd/>
          </a:ln>
        </p:spPr>
      </p:pic>
      <p:pic>
        <p:nvPicPr>
          <p:cNvPr id="31747" name="Picture 9" descr="figure 3.6"/>
          <p:cNvPicPr>
            <a:picLocks noChangeAspect="1" noChangeArrowheads="1"/>
          </p:cNvPicPr>
          <p:nvPr/>
        </p:nvPicPr>
        <p:blipFill>
          <a:blip r:embed="rId3" cstate="print"/>
          <a:srcRect/>
          <a:stretch>
            <a:fillRect/>
          </a:stretch>
        </p:blipFill>
        <p:spPr bwMode="auto">
          <a:xfrm>
            <a:off x="3312521" y="2224833"/>
            <a:ext cx="3250797" cy="2252760"/>
          </a:xfrm>
          <a:prstGeom prst="rect">
            <a:avLst/>
          </a:prstGeom>
          <a:noFill/>
          <a:ln w="9525">
            <a:noFill/>
            <a:miter lim="800000"/>
            <a:headEnd/>
            <a:tailEnd/>
          </a:ln>
        </p:spPr>
      </p:pic>
      <p:pic>
        <p:nvPicPr>
          <p:cNvPr id="31748" name="Picture 11" descr="figure 3.6"/>
          <p:cNvPicPr>
            <a:picLocks noChangeAspect="1" noChangeArrowheads="1"/>
          </p:cNvPicPr>
          <p:nvPr/>
        </p:nvPicPr>
        <p:blipFill>
          <a:blip r:embed="rId3" cstate="print"/>
          <a:srcRect/>
          <a:stretch>
            <a:fillRect/>
          </a:stretch>
        </p:blipFill>
        <p:spPr bwMode="auto">
          <a:xfrm>
            <a:off x="3312521" y="2224833"/>
            <a:ext cx="3250797" cy="2252760"/>
          </a:xfrm>
          <a:prstGeom prst="rect">
            <a:avLst/>
          </a:prstGeom>
          <a:noFill/>
          <a:ln w="9525">
            <a:noFill/>
            <a:miter lim="800000"/>
            <a:headEnd/>
            <a:tailEnd/>
          </a:ln>
        </p:spPr>
      </p:pic>
      <p:pic>
        <p:nvPicPr>
          <p:cNvPr id="31749" name="Picture 13" descr="motorcortex_5"/>
          <p:cNvPicPr>
            <a:picLocks noChangeAspect="1" noChangeArrowheads="1"/>
          </p:cNvPicPr>
          <p:nvPr/>
        </p:nvPicPr>
        <p:blipFill>
          <a:blip r:embed="rId4" cstate="print"/>
          <a:srcRect/>
          <a:stretch>
            <a:fillRect/>
          </a:stretch>
        </p:blipFill>
        <p:spPr bwMode="auto">
          <a:xfrm>
            <a:off x="1399077" y="893657"/>
            <a:ext cx="6995385" cy="48732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053"/>
          <p:cNvSpPr txBox="1">
            <a:spLocks noChangeArrowheads="1"/>
          </p:cNvSpPr>
          <p:nvPr/>
        </p:nvSpPr>
        <p:spPr bwMode="auto">
          <a:xfrm>
            <a:off x="551915" y="148944"/>
            <a:ext cx="8547404" cy="954107"/>
          </a:xfrm>
          <a:prstGeom prst="rect">
            <a:avLst/>
          </a:prstGeom>
          <a:noFill/>
          <a:ln w="9525">
            <a:noFill/>
            <a:miter lim="800000"/>
            <a:headEnd/>
            <a:tailEnd/>
          </a:ln>
        </p:spPr>
        <p:txBody>
          <a:bodyPr wrap="none">
            <a:spAutoFit/>
          </a:bodyPr>
          <a:lstStyle/>
          <a:p>
            <a:pPr algn="ctr"/>
            <a:r>
              <a:rPr lang="en-US" sz="2800" b="1"/>
              <a:t>Hierarchical Organization and Functional Segregation</a:t>
            </a:r>
          </a:p>
          <a:p>
            <a:pPr algn="ctr"/>
            <a:r>
              <a:rPr lang="en-US" sz="2800" b="1"/>
              <a:t>of Central Motor Structures</a:t>
            </a:r>
          </a:p>
        </p:txBody>
      </p:sp>
      <p:sp>
        <p:nvSpPr>
          <p:cNvPr id="6149" name="Text Box 2056"/>
          <p:cNvSpPr txBox="1">
            <a:spLocks noChangeArrowheads="1"/>
          </p:cNvSpPr>
          <p:nvPr/>
        </p:nvSpPr>
        <p:spPr bwMode="auto">
          <a:xfrm>
            <a:off x="822988" y="1340486"/>
            <a:ext cx="4278158" cy="448070"/>
          </a:xfrm>
          <a:prstGeom prst="rect">
            <a:avLst/>
          </a:prstGeom>
          <a:noFill/>
          <a:ln w="38100">
            <a:solidFill>
              <a:schemeClr val="tx1"/>
            </a:solidFill>
            <a:miter lim="800000"/>
            <a:headEnd/>
            <a:tailEnd/>
          </a:ln>
        </p:spPr>
        <p:txBody>
          <a:bodyPr/>
          <a:lstStyle/>
          <a:p>
            <a:pPr algn="ctr"/>
            <a:r>
              <a:rPr lang="en-US" sz="1600">
                <a:latin typeface="Arial" charset="0"/>
              </a:rPr>
              <a:t>Level 4: Association Cortex</a:t>
            </a:r>
            <a:endParaRPr lang="en-US"/>
          </a:p>
        </p:txBody>
      </p:sp>
      <p:sp>
        <p:nvSpPr>
          <p:cNvPr id="6150" name="Text Box 2057"/>
          <p:cNvSpPr txBox="1">
            <a:spLocks noChangeArrowheads="1"/>
          </p:cNvSpPr>
          <p:nvPr/>
        </p:nvSpPr>
        <p:spPr bwMode="auto">
          <a:xfrm>
            <a:off x="1810572" y="3798042"/>
            <a:ext cx="2715170" cy="1228157"/>
          </a:xfrm>
          <a:prstGeom prst="rect">
            <a:avLst/>
          </a:prstGeom>
          <a:noFill/>
          <a:ln w="38100">
            <a:solidFill>
              <a:schemeClr val="tx1"/>
            </a:solidFill>
            <a:miter lim="800000"/>
            <a:headEnd/>
            <a:tailEnd/>
          </a:ln>
        </p:spPr>
        <p:txBody>
          <a:bodyPr/>
          <a:lstStyle/>
          <a:p>
            <a:pPr algn="ctr"/>
            <a:r>
              <a:rPr lang="en-US" sz="1600">
                <a:latin typeface="Arial" charset="0"/>
              </a:rPr>
              <a:t>Level 2: Brain Stem</a:t>
            </a:r>
          </a:p>
          <a:p>
            <a:pPr algn="ctr"/>
            <a:r>
              <a:rPr lang="en-US" sz="1600">
                <a:latin typeface="Arial" charset="0"/>
              </a:rPr>
              <a:t> </a:t>
            </a:r>
          </a:p>
          <a:p>
            <a:pPr algn="ctr"/>
            <a:r>
              <a:rPr lang="en-US" sz="1200">
                <a:latin typeface="Arial" charset="0"/>
              </a:rPr>
              <a:t>(Red Nucleus, Reticular Formation, Vestibular Nuclei, Tectum, Pontine Nuclei, Inferior Olive)</a:t>
            </a:r>
            <a:endParaRPr lang="en-US"/>
          </a:p>
        </p:txBody>
      </p:sp>
      <p:sp>
        <p:nvSpPr>
          <p:cNvPr id="6151" name="Text Box 2058"/>
          <p:cNvSpPr txBox="1">
            <a:spLocks noChangeArrowheads="1"/>
          </p:cNvSpPr>
          <p:nvPr/>
        </p:nvSpPr>
        <p:spPr bwMode="auto">
          <a:xfrm>
            <a:off x="1317465" y="5585355"/>
            <a:ext cx="3702754" cy="449311"/>
          </a:xfrm>
          <a:prstGeom prst="rect">
            <a:avLst/>
          </a:prstGeom>
          <a:noFill/>
          <a:ln w="38100">
            <a:solidFill>
              <a:schemeClr val="tx1"/>
            </a:solidFill>
            <a:miter lim="800000"/>
            <a:headEnd/>
            <a:tailEnd/>
          </a:ln>
        </p:spPr>
        <p:txBody>
          <a:bodyPr/>
          <a:lstStyle/>
          <a:p>
            <a:pPr algn="ctr"/>
            <a:r>
              <a:rPr lang="en-US" sz="1600">
                <a:latin typeface="Arial" charset="0"/>
              </a:rPr>
              <a:t>Level 1: Spinal Cord</a:t>
            </a:r>
            <a:endParaRPr lang="en-US"/>
          </a:p>
        </p:txBody>
      </p:sp>
      <p:sp>
        <p:nvSpPr>
          <p:cNvPr id="6152" name="Text Box 2059"/>
          <p:cNvSpPr txBox="1">
            <a:spLocks noChangeArrowheads="1"/>
          </p:cNvSpPr>
          <p:nvPr/>
        </p:nvSpPr>
        <p:spPr bwMode="auto">
          <a:xfrm>
            <a:off x="822988" y="2122436"/>
            <a:ext cx="3621141" cy="445587"/>
          </a:xfrm>
          <a:prstGeom prst="rect">
            <a:avLst/>
          </a:prstGeom>
          <a:noFill/>
          <a:ln w="38100">
            <a:solidFill>
              <a:schemeClr val="tx1"/>
            </a:solidFill>
            <a:miter lim="800000"/>
            <a:headEnd/>
            <a:tailEnd/>
          </a:ln>
        </p:spPr>
        <p:txBody>
          <a:bodyPr/>
          <a:lstStyle/>
          <a:p>
            <a:pPr algn="ctr"/>
            <a:r>
              <a:rPr lang="en-US" sz="1600">
                <a:latin typeface="Arial" charset="0"/>
              </a:rPr>
              <a:t>Level 3: Motor Cortex</a:t>
            </a:r>
            <a:endParaRPr lang="en-US"/>
          </a:p>
        </p:txBody>
      </p:sp>
      <p:sp>
        <p:nvSpPr>
          <p:cNvPr id="6153" name="Line 2060"/>
          <p:cNvSpPr>
            <a:spLocks noChangeShapeType="1"/>
          </p:cNvSpPr>
          <p:nvPr/>
        </p:nvSpPr>
        <p:spPr bwMode="auto">
          <a:xfrm>
            <a:off x="1645974" y="2568643"/>
            <a:ext cx="1372" cy="3017332"/>
          </a:xfrm>
          <a:prstGeom prst="line">
            <a:avLst/>
          </a:prstGeom>
          <a:noFill/>
          <a:ln w="9525">
            <a:solidFill>
              <a:schemeClr val="tx1"/>
            </a:solidFill>
            <a:round/>
            <a:headEnd/>
            <a:tailEnd type="triangle" w="med" len="med"/>
          </a:ln>
        </p:spPr>
        <p:txBody>
          <a:bodyPr/>
          <a:lstStyle/>
          <a:p>
            <a:endParaRPr lang="en-US"/>
          </a:p>
        </p:txBody>
      </p:sp>
      <p:sp>
        <p:nvSpPr>
          <p:cNvPr id="6154" name="Line 2061"/>
          <p:cNvSpPr>
            <a:spLocks noChangeShapeType="1"/>
          </p:cNvSpPr>
          <p:nvPr/>
        </p:nvSpPr>
        <p:spPr bwMode="auto">
          <a:xfrm flipH="1">
            <a:off x="2962067" y="2568643"/>
            <a:ext cx="1372" cy="1228778"/>
          </a:xfrm>
          <a:prstGeom prst="line">
            <a:avLst/>
          </a:prstGeom>
          <a:noFill/>
          <a:ln w="9525">
            <a:solidFill>
              <a:schemeClr val="tx1"/>
            </a:solidFill>
            <a:round/>
            <a:headEnd/>
            <a:tailEnd type="triangle" w="med" len="med"/>
          </a:ln>
        </p:spPr>
        <p:txBody>
          <a:bodyPr/>
          <a:lstStyle/>
          <a:p>
            <a:endParaRPr lang="en-US"/>
          </a:p>
        </p:txBody>
      </p:sp>
      <p:sp>
        <p:nvSpPr>
          <p:cNvPr id="6155" name="Line 2062"/>
          <p:cNvSpPr>
            <a:spLocks noChangeShapeType="1"/>
          </p:cNvSpPr>
          <p:nvPr/>
        </p:nvSpPr>
        <p:spPr bwMode="auto">
          <a:xfrm flipH="1" flipV="1">
            <a:off x="2962067" y="5026199"/>
            <a:ext cx="1372" cy="559156"/>
          </a:xfrm>
          <a:prstGeom prst="line">
            <a:avLst/>
          </a:prstGeom>
          <a:noFill/>
          <a:ln w="9525">
            <a:solidFill>
              <a:schemeClr val="tx1"/>
            </a:solidFill>
            <a:round/>
            <a:headEnd/>
            <a:tailEnd type="triangle" w="med" len="med"/>
          </a:ln>
        </p:spPr>
        <p:txBody>
          <a:bodyPr/>
          <a:lstStyle/>
          <a:p>
            <a:endParaRPr lang="en-US"/>
          </a:p>
        </p:txBody>
      </p:sp>
      <p:sp>
        <p:nvSpPr>
          <p:cNvPr id="6156" name="Line 2063"/>
          <p:cNvSpPr>
            <a:spLocks noChangeShapeType="1"/>
          </p:cNvSpPr>
          <p:nvPr/>
        </p:nvSpPr>
        <p:spPr bwMode="auto">
          <a:xfrm>
            <a:off x="3456545" y="5026199"/>
            <a:ext cx="1372" cy="559156"/>
          </a:xfrm>
          <a:prstGeom prst="line">
            <a:avLst/>
          </a:prstGeom>
          <a:noFill/>
          <a:ln w="9525">
            <a:solidFill>
              <a:schemeClr val="tx1"/>
            </a:solidFill>
            <a:round/>
            <a:headEnd/>
            <a:tailEnd type="triangle" w="med" len="med"/>
          </a:ln>
        </p:spPr>
        <p:txBody>
          <a:bodyPr/>
          <a:lstStyle/>
          <a:p>
            <a:endParaRPr lang="en-US"/>
          </a:p>
        </p:txBody>
      </p:sp>
      <p:sp>
        <p:nvSpPr>
          <p:cNvPr id="6157" name="Line 2064"/>
          <p:cNvSpPr>
            <a:spLocks noChangeShapeType="1"/>
          </p:cNvSpPr>
          <p:nvPr/>
        </p:nvSpPr>
        <p:spPr bwMode="auto">
          <a:xfrm>
            <a:off x="4114934" y="3574628"/>
            <a:ext cx="1234480" cy="1241"/>
          </a:xfrm>
          <a:prstGeom prst="line">
            <a:avLst/>
          </a:prstGeom>
          <a:noFill/>
          <a:ln w="9525">
            <a:solidFill>
              <a:schemeClr val="tx1"/>
            </a:solidFill>
            <a:round/>
            <a:headEnd/>
            <a:tailEnd/>
          </a:ln>
        </p:spPr>
        <p:txBody>
          <a:bodyPr/>
          <a:lstStyle/>
          <a:p>
            <a:endParaRPr lang="en-US"/>
          </a:p>
        </p:txBody>
      </p:sp>
      <p:sp>
        <p:nvSpPr>
          <p:cNvPr id="6158" name="Line 2065"/>
          <p:cNvSpPr>
            <a:spLocks noChangeShapeType="1"/>
          </p:cNvSpPr>
          <p:nvPr/>
        </p:nvSpPr>
        <p:spPr bwMode="auto">
          <a:xfrm flipH="1" flipV="1">
            <a:off x="4114934" y="2568643"/>
            <a:ext cx="1372" cy="1005984"/>
          </a:xfrm>
          <a:prstGeom prst="line">
            <a:avLst/>
          </a:prstGeom>
          <a:noFill/>
          <a:ln w="9525">
            <a:solidFill>
              <a:schemeClr val="tx1"/>
            </a:solidFill>
            <a:round/>
            <a:headEnd/>
            <a:tailEnd type="triangle" w="med" len="med"/>
          </a:ln>
        </p:spPr>
        <p:txBody>
          <a:bodyPr/>
          <a:lstStyle/>
          <a:p>
            <a:endParaRPr lang="en-US"/>
          </a:p>
        </p:txBody>
      </p:sp>
      <p:sp>
        <p:nvSpPr>
          <p:cNvPr id="6159" name="Line 2066"/>
          <p:cNvSpPr>
            <a:spLocks noChangeShapeType="1"/>
          </p:cNvSpPr>
          <p:nvPr/>
        </p:nvSpPr>
        <p:spPr bwMode="auto">
          <a:xfrm>
            <a:off x="3950337" y="2568643"/>
            <a:ext cx="686" cy="1117691"/>
          </a:xfrm>
          <a:prstGeom prst="line">
            <a:avLst/>
          </a:prstGeom>
          <a:noFill/>
          <a:ln w="9525">
            <a:solidFill>
              <a:schemeClr val="tx1"/>
            </a:solidFill>
            <a:round/>
            <a:headEnd/>
            <a:tailEnd/>
          </a:ln>
        </p:spPr>
        <p:txBody>
          <a:bodyPr/>
          <a:lstStyle/>
          <a:p>
            <a:endParaRPr lang="en-US"/>
          </a:p>
        </p:txBody>
      </p:sp>
      <p:sp>
        <p:nvSpPr>
          <p:cNvPr id="6160" name="Line 2067"/>
          <p:cNvSpPr>
            <a:spLocks noChangeShapeType="1"/>
          </p:cNvSpPr>
          <p:nvPr/>
        </p:nvSpPr>
        <p:spPr bwMode="auto">
          <a:xfrm flipV="1">
            <a:off x="2963439" y="1787314"/>
            <a:ext cx="686" cy="335121"/>
          </a:xfrm>
          <a:prstGeom prst="line">
            <a:avLst/>
          </a:prstGeom>
          <a:noFill/>
          <a:ln w="9525">
            <a:solidFill>
              <a:schemeClr val="tx1"/>
            </a:solidFill>
            <a:round/>
            <a:headEnd/>
            <a:tailEnd type="triangle" w="med" len="med"/>
          </a:ln>
        </p:spPr>
        <p:txBody>
          <a:bodyPr/>
          <a:lstStyle/>
          <a:p>
            <a:endParaRPr lang="en-US"/>
          </a:p>
        </p:txBody>
      </p:sp>
      <p:sp>
        <p:nvSpPr>
          <p:cNvPr id="6161" name="Line 2068"/>
          <p:cNvSpPr>
            <a:spLocks noChangeShapeType="1"/>
          </p:cNvSpPr>
          <p:nvPr/>
        </p:nvSpPr>
        <p:spPr bwMode="auto">
          <a:xfrm>
            <a:off x="3456545" y="1787314"/>
            <a:ext cx="686" cy="335121"/>
          </a:xfrm>
          <a:prstGeom prst="line">
            <a:avLst/>
          </a:prstGeom>
          <a:noFill/>
          <a:ln w="9525">
            <a:solidFill>
              <a:schemeClr val="tx1"/>
            </a:solidFill>
            <a:round/>
            <a:headEnd/>
            <a:tailEnd type="triangle" w="med" len="med"/>
          </a:ln>
        </p:spPr>
        <p:txBody>
          <a:bodyPr/>
          <a:lstStyle/>
          <a:p>
            <a:endParaRPr lang="en-US"/>
          </a:p>
        </p:txBody>
      </p:sp>
      <p:sp>
        <p:nvSpPr>
          <p:cNvPr id="6162" name="Line 2069"/>
          <p:cNvSpPr>
            <a:spLocks noChangeShapeType="1"/>
          </p:cNvSpPr>
          <p:nvPr/>
        </p:nvSpPr>
        <p:spPr bwMode="auto">
          <a:xfrm flipV="1">
            <a:off x="5267115" y="2792678"/>
            <a:ext cx="1069882" cy="621"/>
          </a:xfrm>
          <a:prstGeom prst="line">
            <a:avLst/>
          </a:prstGeom>
          <a:noFill/>
          <a:ln w="9525">
            <a:solidFill>
              <a:schemeClr val="tx1"/>
            </a:solidFill>
            <a:round/>
            <a:headEnd/>
            <a:tailEnd/>
          </a:ln>
        </p:spPr>
        <p:txBody>
          <a:bodyPr/>
          <a:lstStyle/>
          <a:p>
            <a:endParaRPr lang="en-US"/>
          </a:p>
        </p:txBody>
      </p:sp>
      <p:sp>
        <p:nvSpPr>
          <p:cNvPr id="6163" name="Freeform 2070"/>
          <p:cNvSpPr>
            <a:spLocks/>
          </p:cNvSpPr>
          <p:nvPr/>
        </p:nvSpPr>
        <p:spPr bwMode="auto">
          <a:xfrm>
            <a:off x="4691024" y="2680971"/>
            <a:ext cx="576091" cy="111707"/>
          </a:xfrm>
          <a:custGeom>
            <a:avLst/>
            <a:gdLst>
              <a:gd name="T0" fmla="*/ 0 w 480"/>
              <a:gd name="T1" fmla="*/ 180 h 180"/>
              <a:gd name="T2" fmla="*/ 420 w 480"/>
              <a:gd name="T3" fmla="*/ 0 h 180"/>
              <a:gd name="T4" fmla="*/ 840 w 480"/>
              <a:gd name="T5" fmla="*/ 180 h 180"/>
              <a:gd name="T6" fmla="*/ 0 60000 65536"/>
              <a:gd name="T7" fmla="*/ 0 60000 65536"/>
              <a:gd name="T8" fmla="*/ 0 60000 65536"/>
              <a:gd name="T9" fmla="*/ 0 w 480"/>
              <a:gd name="T10" fmla="*/ 0 h 180"/>
              <a:gd name="T11" fmla="*/ 480 w 480"/>
              <a:gd name="T12" fmla="*/ 180 h 180"/>
            </a:gdLst>
            <a:ahLst/>
            <a:cxnLst>
              <a:cxn ang="T6">
                <a:pos x="T0" y="T1"/>
              </a:cxn>
              <a:cxn ang="T7">
                <a:pos x="T2" y="T3"/>
              </a:cxn>
              <a:cxn ang="T8">
                <a:pos x="T4" y="T5"/>
              </a:cxn>
            </a:cxnLst>
            <a:rect l="T9" t="T10" r="T11" b="T12"/>
            <a:pathLst>
              <a:path w="480" h="180">
                <a:moveTo>
                  <a:pt x="0" y="180"/>
                </a:moveTo>
                <a:cubicBezTo>
                  <a:pt x="80" y="90"/>
                  <a:pt x="160" y="0"/>
                  <a:pt x="240" y="0"/>
                </a:cubicBezTo>
                <a:cubicBezTo>
                  <a:pt x="320" y="0"/>
                  <a:pt x="440" y="150"/>
                  <a:pt x="480" y="180"/>
                </a:cubicBezTo>
              </a:path>
            </a:pathLst>
          </a:custGeom>
          <a:noFill/>
          <a:ln w="9525">
            <a:solidFill>
              <a:schemeClr val="tx1"/>
            </a:solidFill>
            <a:round/>
            <a:headEnd/>
            <a:tailEnd/>
          </a:ln>
        </p:spPr>
        <p:txBody>
          <a:bodyPr/>
          <a:lstStyle/>
          <a:p>
            <a:endParaRPr lang="en-US"/>
          </a:p>
        </p:txBody>
      </p:sp>
      <p:sp>
        <p:nvSpPr>
          <p:cNvPr id="6164" name="Line 2071"/>
          <p:cNvSpPr>
            <a:spLocks noChangeShapeType="1"/>
          </p:cNvSpPr>
          <p:nvPr/>
        </p:nvSpPr>
        <p:spPr bwMode="auto">
          <a:xfrm>
            <a:off x="3539529" y="2792678"/>
            <a:ext cx="245524" cy="621"/>
          </a:xfrm>
          <a:prstGeom prst="line">
            <a:avLst/>
          </a:prstGeom>
          <a:noFill/>
          <a:ln w="9525">
            <a:solidFill>
              <a:schemeClr val="tx1"/>
            </a:solidFill>
            <a:round/>
            <a:headEnd/>
            <a:tailEnd/>
          </a:ln>
        </p:spPr>
        <p:txBody>
          <a:bodyPr/>
          <a:lstStyle/>
          <a:p>
            <a:endParaRPr lang="en-US"/>
          </a:p>
        </p:txBody>
      </p:sp>
      <p:sp>
        <p:nvSpPr>
          <p:cNvPr id="6165" name="Line 2072"/>
          <p:cNvSpPr>
            <a:spLocks noChangeShapeType="1"/>
          </p:cNvSpPr>
          <p:nvPr/>
        </p:nvSpPr>
        <p:spPr bwMode="auto">
          <a:xfrm flipH="1">
            <a:off x="3539529" y="2792678"/>
            <a:ext cx="686" cy="1004743"/>
          </a:xfrm>
          <a:prstGeom prst="line">
            <a:avLst/>
          </a:prstGeom>
          <a:noFill/>
          <a:ln w="9525">
            <a:solidFill>
              <a:schemeClr val="tx1"/>
            </a:solidFill>
            <a:round/>
            <a:headEnd/>
            <a:tailEnd type="triangle" w="med" len="med"/>
          </a:ln>
        </p:spPr>
        <p:txBody>
          <a:bodyPr/>
          <a:lstStyle/>
          <a:p>
            <a:endParaRPr lang="en-US"/>
          </a:p>
        </p:txBody>
      </p:sp>
      <p:sp>
        <p:nvSpPr>
          <p:cNvPr id="6166" name="Freeform 2073"/>
          <p:cNvSpPr>
            <a:spLocks/>
          </p:cNvSpPr>
          <p:nvPr/>
        </p:nvSpPr>
        <p:spPr bwMode="auto">
          <a:xfrm>
            <a:off x="5020219" y="2234143"/>
            <a:ext cx="82984" cy="223414"/>
          </a:xfrm>
          <a:custGeom>
            <a:avLst/>
            <a:gdLst>
              <a:gd name="T0" fmla="*/ 0 w 240"/>
              <a:gd name="T1" fmla="*/ 0 h 360"/>
              <a:gd name="T2" fmla="*/ 121 w 240"/>
              <a:gd name="T3" fmla="*/ 180 h 360"/>
              <a:gd name="T4" fmla="*/ 0 w 240"/>
              <a:gd name="T5" fmla="*/ 360 h 360"/>
              <a:gd name="T6" fmla="*/ 0 60000 65536"/>
              <a:gd name="T7" fmla="*/ 0 60000 65536"/>
              <a:gd name="T8" fmla="*/ 0 60000 65536"/>
              <a:gd name="T9" fmla="*/ 0 w 240"/>
              <a:gd name="T10" fmla="*/ 0 h 360"/>
              <a:gd name="T11" fmla="*/ 240 w 240"/>
              <a:gd name="T12" fmla="*/ 360 h 360"/>
            </a:gdLst>
            <a:ahLst/>
            <a:cxnLst>
              <a:cxn ang="T6">
                <a:pos x="T0" y="T1"/>
              </a:cxn>
              <a:cxn ang="T7">
                <a:pos x="T2" y="T3"/>
              </a:cxn>
              <a:cxn ang="T8">
                <a:pos x="T4" y="T5"/>
              </a:cxn>
            </a:cxnLst>
            <a:rect l="T9" t="T10" r="T11" b="T12"/>
            <a:pathLst>
              <a:path w="240" h="360">
                <a:moveTo>
                  <a:pt x="0" y="0"/>
                </a:moveTo>
                <a:cubicBezTo>
                  <a:pt x="120" y="60"/>
                  <a:pt x="240" y="120"/>
                  <a:pt x="240" y="180"/>
                </a:cubicBezTo>
                <a:cubicBezTo>
                  <a:pt x="240" y="240"/>
                  <a:pt x="40" y="330"/>
                  <a:pt x="0" y="360"/>
                </a:cubicBezTo>
              </a:path>
            </a:pathLst>
          </a:custGeom>
          <a:noFill/>
          <a:ln w="9525">
            <a:solidFill>
              <a:schemeClr val="tx1"/>
            </a:solidFill>
            <a:round/>
            <a:headEnd/>
            <a:tailEnd/>
          </a:ln>
        </p:spPr>
        <p:txBody>
          <a:bodyPr/>
          <a:lstStyle/>
          <a:p>
            <a:endParaRPr lang="en-US"/>
          </a:p>
        </p:txBody>
      </p:sp>
      <p:sp>
        <p:nvSpPr>
          <p:cNvPr id="6167" name="Text Box 2074"/>
          <p:cNvSpPr txBox="1">
            <a:spLocks noChangeArrowheads="1"/>
          </p:cNvSpPr>
          <p:nvPr/>
        </p:nvSpPr>
        <p:spPr bwMode="auto">
          <a:xfrm>
            <a:off x="6336997" y="1563900"/>
            <a:ext cx="2798154" cy="1341106"/>
          </a:xfrm>
          <a:prstGeom prst="rect">
            <a:avLst/>
          </a:prstGeom>
          <a:noFill/>
          <a:ln w="38100">
            <a:solidFill>
              <a:schemeClr val="tx1"/>
            </a:solidFill>
            <a:miter lim="800000"/>
            <a:headEnd/>
            <a:tailEnd/>
          </a:ln>
        </p:spPr>
        <p:txBody>
          <a:bodyPr/>
          <a:lstStyle/>
          <a:p>
            <a:pPr algn="ctr"/>
            <a:r>
              <a:rPr lang="en-US" sz="1600" dirty="0">
                <a:latin typeface="Arial" charset="0"/>
              </a:rPr>
              <a:t>Side Loop 1:</a:t>
            </a:r>
          </a:p>
          <a:p>
            <a:pPr algn="ctr"/>
            <a:r>
              <a:rPr lang="en-US" sz="1600" dirty="0">
                <a:latin typeface="Arial" charset="0"/>
              </a:rPr>
              <a:t>Basal Ganglia</a:t>
            </a:r>
          </a:p>
          <a:p>
            <a:pPr algn="ctr"/>
            <a:endParaRPr lang="en-US" sz="1600" dirty="0">
              <a:latin typeface="Arial" charset="0"/>
            </a:endParaRPr>
          </a:p>
          <a:p>
            <a:pPr algn="ctr"/>
            <a:r>
              <a:rPr lang="en-US" sz="1200" dirty="0">
                <a:latin typeface="Arial" charset="0"/>
              </a:rPr>
              <a:t>(Caudate Nucleus, </a:t>
            </a:r>
            <a:r>
              <a:rPr lang="en-US" sz="1200" dirty="0" err="1">
                <a:latin typeface="Arial" charset="0"/>
              </a:rPr>
              <a:t>Putamen</a:t>
            </a:r>
            <a:r>
              <a:rPr lang="en-US" sz="1200" dirty="0">
                <a:latin typeface="Arial" charset="0"/>
              </a:rPr>
              <a:t>, </a:t>
            </a:r>
            <a:r>
              <a:rPr lang="en-US" sz="1200" dirty="0" err="1">
                <a:latin typeface="Arial" charset="0"/>
              </a:rPr>
              <a:t>Globus</a:t>
            </a:r>
            <a:r>
              <a:rPr lang="en-US" sz="1200" dirty="0">
                <a:latin typeface="Arial" charset="0"/>
              </a:rPr>
              <a:t> </a:t>
            </a:r>
            <a:r>
              <a:rPr lang="en-US" sz="1200" dirty="0" err="1">
                <a:latin typeface="Arial" charset="0"/>
              </a:rPr>
              <a:t>Pallidus</a:t>
            </a:r>
            <a:r>
              <a:rPr lang="en-US" sz="1200" dirty="0">
                <a:latin typeface="Arial" charset="0"/>
              </a:rPr>
              <a:t>, </a:t>
            </a:r>
            <a:r>
              <a:rPr lang="en-US" sz="1200" dirty="0" err="1">
                <a:latin typeface="Arial" charset="0"/>
              </a:rPr>
              <a:t>Substantia</a:t>
            </a:r>
            <a:r>
              <a:rPr lang="en-US" sz="1200" dirty="0">
                <a:latin typeface="Arial" charset="0"/>
              </a:rPr>
              <a:t> </a:t>
            </a:r>
            <a:r>
              <a:rPr lang="en-US" sz="1200" dirty="0" err="1">
                <a:latin typeface="Arial" charset="0"/>
              </a:rPr>
              <a:t>Nigra</a:t>
            </a:r>
            <a:r>
              <a:rPr lang="en-US" sz="1200" dirty="0">
                <a:latin typeface="Arial" charset="0"/>
              </a:rPr>
              <a:t>, </a:t>
            </a:r>
            <a:r>
              <a:rPr lang="en-US" sz="1200" dirty="0" err="1">
                <a:latin typeface="Arial" charset="0"/>
              </a:rPr>
              <a:t>Subthalamic</a:t>
            </a:r>
            <a:r>
              <a:rPr lang="en-US" sz="1200" dirty="0">
                <a:latin typeface="Arial" charset="0"/>
              </a:rPr>
              <a:t> Nucleus)</a:t>
            </a:r>
            <a:endParaRPr lang="en-US" dirty="0"/>
          </a:p>
        </p:txBody>
      </p:sp>
      <p:sp>
        <p:nvSpPr>
          <p:cNvPr id="6168" name="Text Box 2075"/>
          <p:cNvSpPr txBox="1">
            <a:spLocks noChangeArrowheads="1"/>
          </p:cNvSpPr>
          <p:nvPr/>
        </p:nvSpPr>
        <p:spPr bwMode="auto">
          <a:xfrm>
            <a:off x="5349414" y="3127799"/>
            <a:ext cx="1728272" cy="1004743"/>
          </a:xfrm>
          <a:prstGeom prst="rect">
            <a:avLst/>
          </a:prstGeom>
          <a:noFill/>
          <a:ln w="38100">
            <a:solidFill>
              <a:schemeClr val="tx1"/>
            </a:solidFill>
            <a:miter lim="800000"/>
            <a:headEnd/>
            <a:tailEnd/>
          </a:ln>
        </p:spPr>
        <p:txBody>
          <a:bodyPr/>
          <a:lstStyle/>
          <a:p>
            <a:pPr algn="ctr"/>
            <a:endParaRPr lang="en-US" sz="1600">
              <a:latin typeface="Arial" charset="0"/>
            </a:endParaRPr>
          </a:p>
          <a:p>
            <a:pPr algn="ctr"/>
            <a:r>
              <a:rPr lang="en-US" sz="1600">
                <a:latin typeface="Arial" charset="0"/>
              </a:rPr>
              <a:t>Thalamus</a:t>
            </a:r>
          </a:p>
          <a:p>
            <a:pPr algn="ctr"/>
            <a:endParaRPr lang="en-US" sz="1600">
              <a:latin typeface="Arial" charset="0"/>
            </a:endParaRPr>
          </a:p>
          <a:p>
            <a:pPr algn="ctr"/>
            <a:r>
              <a:rPr lang="en-US" sz="1200">
                <a:latin typeface="Arial" charset="0"/>
              </a:rPr>
              <a:t>(VA,VL,CM)</a:t>
            </a:r>
            <a:endParaRPr lang="en-US"/>
          </a:p>
        </p:txBody>
      </p:sp>
      <p:sp>
        <p:nvSpPr>
          <p:cNvPr id="6169" name="Text Box 2076"/>
          <p:cNvSpPr txBox="1">
            <a:spLocks noChangeArrowheads="1"/>
          </p:cNvSpPr>
          <p:nvPr/>
        </p:nvSpPr>
        <p:spPr bwMode="auto">
          <a:xfrm>
            <a:off x="6666192" y="4356577"/>
            <a:ext cx="2385975" cy="669622"/>
          </a:xfrm>
          <a:prstGeom prst="rect">
            <a:avLst/>
          </a:prstGeom>
          <a:noFill/>
          <a:ln w="38100">
            <a:solidFill>
              <a:schemeClr val="tx1"/>
            </a:solidFill>
            <a:miter lim="800000"/>
            <a:headEnd/>
            <a:tailEnd/>
          </a:ln>
        </p:spPr>
        <p:txBody>
          <a:bodyPr/>
          <a:lstStyle/>
          <a:p>
            <a:pPr algn="ctr"/>
            <a:r>
              <a:rPr lang="en-US" sz="1600">
                <a:latin typeface="Arial" charset="0"/>
              </a:rPr>
              <a:t>Side Loop 2: Cerebellum</a:t>
            </a:r>
            <a:endParaRPr lang="en-US"/>
          </a:p>
        </p:txBody>
      </p:sp>
      <p:sp>
        <p:nvSpPr>
          <p:cNvPr id="6170" name="Line 2077"/>
          <p:cNvSpPr>
            <a:spLocks noChangeShapeType="1"/>
          </p:cNvSpPr>
          <p:nvPr/>
        </p:nvSpPr>
        <p:spPr bwMode="auto">
          <a:xfrm>
            <a:off x="5102518" y="1674987"/>
            <a:ext cx="1234480" cy="621"/>
          </a:xfrm>
          <a:prstGeom prst="line">
            <a:avLst/>
          </a:prstGeom>
          <a:noFill/>
          <a:ln w="9525">
            <a:solidFill>
              <a:schemeClr val="tx1"/>
            </a:solidFill>
            <a:round/>
            <a:headEnd/>
            <a:tailEnd type="triangle" w="med" len="med"/>
          </a:ln>
        </p:spPr>
        <p:txBody>
          <a:bodyPr/>
          <a:lstStyle/>
          <a:p>
            <a:endParaRPr lang="en-US"/>
          </a:p>
        </p:txBody>
      </p:sp>
      <p:sp>
        <p:nvSpPr>
          <p:cNvPr id="6171" name="Line 2078"/>
          <p:cNvSpPr>
            <a:spLocks noChangeShapeType="1"/>
          </p:cNvSpPr>
          <p:nvPr/>
        </p:nvSpPr>
        <p:spPr bwMode="auto">
          <a:xfrm>
            <a:off x="4444128" y="2345850"/>
            <a:ext cx="1892869" cy="621"/>
          </a:xfrm>
          <a:prstGeom prst="line">
            <a:avLst/>
          </a:prstGeom>
          <a:noFill/>
          <a:ln w="9525">
            <a:solidFill>
              <a:schemeClr val="tx1"/>
            </a:solidFill>
            <a:round/>
            <a:headEnd/>
            <a:tailEnd type="triangle" w="med" len="med"/>
          </a:ln>
        </p:spPr>
        <p:txBody>
          <a:bodyPr/>
          <a:lstStyle/>
          <a:p>
            <a:endParaRPr lang="en-US"/>
          </a:p>
        </p:txBody>
      </p:sp>
      <p:sp>
        <p:nvSpPr>
          <p:cNvPr id="6172" name="Freeform 2079"/>
          <p:cNvSpPr>
            <a:spLocks/>
          </p:cNvSpPr>
          <p:nvPr/>
        </p:nvSpPr>
        <p:spPr bwMode="auto">
          <a:xfrm>
            <a:off x="4855622" y="2234143"/>
            <a:ext cx="80241" cy="223414"/>
          </a:xfrm>
          <a:custGeom>
            <a:avLst/>
            <a:gdLst>
              <a:gd name="T0" fmla="*/ 0 w 240"/>
              <a:gd name="T1" fmla="*/ 0 h 360"/>
              <a:gd name="T2" fmla="*/ 117 w 240"/>
              <a:gd name="T3" fmla="*/ 180 h 360"/>
              <a:gd name="T4" fmla="*/ 0 w 240"/>
              <a:gd name="T5" fmla="*/ 360 h 360"/>
              <a:gd name="T6" fmla="*/ 0 60000 65536"/>
              <a:gd name="T7" fmla="*/ 0 60000 65536"/>
              <a:gd name="T8" fmla="*/ 0 60000 65536"/>
              <a:gd name="T9" fmla="*/ 0 w 240"/>
              <a:gd name="T10" fmla="*/ 0 h 360"/>
              <a:gd name="T11" fmla="*/ 240 w 240"/>
              <a:gd name="T12" fmla="*/ 360 h 360"/>
            </a:gdLst>
            <a:ahLst/>
            <a:cxnLst>
              <a:cxn ang="T6">
                <a:pos x="T0" y="T1"/>
              </a:cxn>
              <a:cxn ang="T7">
                <a:pos x="T2" y="T3"/>
              </a:cxn>
              <a:cxn ang="T8">
                <a:pos x="T4" y="T5"/>
              </a:cxn>
            </a:cxnLst>
            <a:rect l="T9" t="T10" r="T11" b="T12"/>
            <a:pathLst>
              <a:path w="240" h="360">
                <a:moveTo>
                  <a:pt x="0" y="0"/>
                </a:moveTo>
                <a:cubicBezTo>
                  <a:pt x="120" y="60"/>
                  <a:pt x="240" y="120"/>
                  <a:pt x="240" y="180"/>
                </a:cubicBezTo>
                <a:cubicBezTo>
                  <a:pt x="240" y="240"/>
                  <a:pt x="40" y="330"/>
                  <a:pt x="0" y="360"/>
                </a:cubicBezTo>
              </a:path>
            </a:pathLst>
          </a:custGeom>
          <a:noFill/>
          <a:ln w="9525">
            <a:solidFill>
              <a:schemeClr val="tx1"/>
            </a:solidFill>
            <a:round/>
            <a:headEnd/>
            <a:tailEnd/>
          </a:ln>
        </p:spPr>
        <p:txBody>
          <a:bodyPr/>
          <a:lstStyle/>
          <a:p>
            <a:endParaRPr lang="en-US"/>
          </a:p>
        </p:txBody>
      </p:sp>
      <p:sp>
        <p:nvSpPr>
          <p:cNvPr id="6173" name="Line 2080"/>
          <p:cNvSpPr>
            <a:spLocks noChangeShapeType="1"/>
          </p:cNvSpPr>
          <p:nvPr/>
        </p:nvSpPr>
        <p:spPr bwMode="auto">
          <a:xfrm>
            <a:off x="5020219" y="2457557"/>
            <a:ext cx="686" cy="782570"/>
          </a:xfrm>
          <a:prstGeom prst="line">
            <a:avLst/>
          </a:prstGeom>
          <a:noFill/>
          <a:ln w="9525">
            <a:solidFill>
              <a:schemeClr val="tx1"/>
            </a:solidFill>
            <a:round/>
            <a:headEnd/>
            <a:tailEnd/>
          </a:ln>
        </p:spPr>
        <p:txBody>
          <a:bodyPr/>
          <a:lstStyle/>
          <a:p>
            <a:endParaRPr lang="en-US"/>
          </a:p>
        </p:txBody>
      </p:sp>
      <p:sp>
        <p:nvSpPr>
          <p:cNvPr id="6174" name="Line 2081"/>
          <p:cNvSpPr>
            <a:spLocks noChangeShapeType="1"/>
          </p:cNvSpPr>
          <p:nvPr/>
        </p:nvSpPr>
        <p:spPr bwMode="auto">
          <a:xfrm>
            <a:off x="4855622" y="2457557"/>
            <a:ext cx="686" cy="893657"/>
          </a:xfrm>
          <a:prstGeom prst="line">
            <a:avLst/>
          </a:prstGeom>
          <a:noFill/>
          <a:ln w="9525">
            <a:solidFill>
              <a:schemeClr val="tx1"/>
            </a:solidFill>
            <a:round/>
            <a:headEnd/>
            <a:tailEnd/>
          </a:ln>
        </p:spPr>
        <p:txBody>
          <a:bodyPr/>
          <a:lstStyle/>
          <a:p>
            <a:endParaRPr lang="en-US"/>
          </a:p>
        </p:txBody>
      </p:sp>
      <p:sp>
        <p:nvSpPr>
          <p:cNvPr id="6175" name="Line 2082"/>
          <p:cNvSpPr>
            <a:spLocks noChangeShapeType="1"/>
          </p:cNvSpPr>
          <p:nvPr/>
        </p:nvSpPr>
        <p:spPr bwMode="auto">
          <a:xfrm>
            <a:off x="4855622" y="1787314"/>
            <a:ext cx="686" cy="447449"/>
          </a:xfrm>
          <a:prstGeom prst="line">
            <a:avLst/>
          </a:prstGeom>
          <a:noFill/>
          <a:ln w="9525">
            <a:solidFill>
              <a:schemeClr val="tx1"/>
            </a:solidFill>
            <a:round/>
            <a:headEnd/>
            <a:tailEnd/>
          </a:ln>
        </p:spPr>
        <p:txBody>
          <a:bodyPr/>
          <a:lstStyle/>
          <a:p>
            <a:endParaRPr lang="en-US"/>
          </a:p>
        </p:txBody>
      </p:sp>
      <p:sp>
        <p:nvSpPr>
          <p:cNvPr id="6176" name="Line 2083"/>
          <p:cNvSpPr>
            <a:spLocks noChangeShapeType="1"/>
          </p:cNvSpPr>
          <p:nvPr/>
        </p:nvSpPr>
        <p:spPr bwMode="auto">
          <a:xfrm flipV="1">
            <a:off x="5020219" y="1787314"/>
            <a:ext cx="686" cy="446828"/>
          </a:xfrm>
          <a:prstGeom prst="line">
            <a:avLst/>
          </a:prstGeom>
          <a:noFill/>
          <a:ln w="9525">
            <a:solidFill>
              <a:schemeClr val="tx1"/>
            </a:solidFill>
            <a:round/>
            <a:headEnd/>
            <a:tailEnd type="triangle" w="med" len="med"/>
          </a:ln>
        </p:spPr>
        <p:txBody>
          <a:bodyPr/>
          <a:lstStyle/>
          <a:p>
            <a:endParaRPr lang="en-US"/>
          </a:p>
        </p:txBody>
      </p:sp>
      <p:sp>
        <p:nvSpPr>
          <p:cNvPr id="6177" name="Line 2084"/>
          <p:cNvSpPr>
            <a:spLocks noChangeShapeType="1"/>
          </p:cNvSpPr>
          <p:nvPr/>
        </p:nvSpPr>
        <p:spPr bwMode="auto">
          <a:xfrm>
            <a:off x="4855622" y="3351214"/>
            <a:ext cx="493792" cy="621"/>
          </a:xfrm>
          <a:prstGeom prst="line">
            <a:avLst/>
          </a:prstGeom>
          <a:noFill/>
          <a:ln w="9525">
            <a:solidFill>
              <a:schemeClr val="tx1"/>
            </a:solidFill>
            <a:round/>
            <a:headEnd/>
            <a:tailEnd type="triangle" w="med" len="med"/>
          </a:ln>
        </p:spPr>
        <p:txBody>
          <a:bodyPr/>
          <a:lstStyle/>
          <a:p>
            <a:endParaRPr lang="en-US"/>
          </a:p>
        </p:txBody>
      </p:sp>
      <p:sp>
        <p:nvSpPr>
          <p:cNvPr id="6178" name="Line 2085"/>
          <p:cNvSpPr>
            <a:spLocks noChangeShapeType="1"/>
          </p:cNvSpPr>
          <p:nvPr/>
        </p:nvSpPr>
        <p:spPr bwMode="auto">
          <a:xfrm>
            <a:off x="5020219" y="3240127"/>
            <a:ext cx="329195" cy="621"/>
          </a:xfrm>
          <a:prstGeom prst="line">
            <a:avLst/>
          </a:prstGeom>
          <a:noFill/>
          <a:ln w="9525">
            <a:solidFill>
              <a:schemeClr val="tx1"/>
            </a:solidFill>
            <a:round/>
            <a:headEnd/>
            <a:tailEnd/>
          </a:ln>
        </p:spPr>
        <p:txBody>
          <a:bodyPr/>
          <a:lstStyle/>
          <a:p>
            <a:endParaRPr lang="en-US"/>
          </a:p>
        </p:txBody>
      </p:sp>
      <p:sp>
        <p:nvSpPr>
          <p:cNvPr id="6179" name="Line 2086"/>
          <p:cNvSpPr>
            <a:spLocks noChangeShapeType="1"/>
          </p:cNvSpPr>
          <p:nvPr/>
        </p:nvSpPr>
        <p:spPr bwMode="auto">
          <a:xfrm>
            <a:off x="3950337" y="3686335"/>
            <a:ext cx="1399077" cy="1241"/>
          </a:xfrm>
          <a:prstGeom prst="line">
            <a:avLst/>
          </a:prstGeom>
          <a:noFill/>
          <a:ln w="9525">
            <a:solidFill>
              <a:schemeClr val="tx1"/>
            </a:solidFill>
            <a:round/>
            <a:headEnd/>
            <a:tailEnd type="triangle" w="med" len="med"/>
          </a:ln>
        </p:spPr>
        <p:txBody>
          <a:bodyPr/>
          <a:lstStyle/>
          <a:p>
            <a:endParaRPr lang="en-US"/>
          </a:p>
        </p:txBody>
      </p:sp>
      <p:sp>
        <p:nvSpPr>
          <p:cNvPr id="6180" name="Line 2087"/>
          <p:cNvSpPr>
            <a:spLocks noChangeShapeType="1"/>
          </p:cNvSpPr>
          <p:nvPr/>
        </p:nvSpPr>
        <p:spPr bwMode="auto">
          <a:xfrm>
            <a:off x="7571477" y="2905006"/>
            <a:ext cx="686" cy="446208"/>
          </a:xfrm>
          <a:prstGeom prst="line">
            <a:avLst/>
          </a:prstGeom>
          <a:noFill/>
          <a:ln w="9525">
            <a:solidFill>
              <a:schemeClr val="tx1"/>
            </a:solidFill>
            <a:round/>
            <a:headEnd/>
            <a:tailEnd/>
          </a:ln>
        </p:spPr>
        <p:txBody>
          <a:bodyPr/>
          <a:lstStyle/>
          <a:p>
            <a:endParaRPr lang="en-US"/>
          </a:p>
        </p:txBody>
      </p:sp>
      <p:sp>
        <p:nvSpPr>
          <p:cNvPr id="6181" name="Line 2088"/>
          <p:cNvSpPr>
            <a:spLocks noChangeShapeType="1"/>
          </p:cNvSpPr>
          <p:nvPr/>
        </p:nvSpPr>
        <p:spPr bwMode="auto">
          <a:xfrm flipH="1">
            <a:off x="7077685" y="3351214"/>
            <a:ext cx="493792" cy="621"/>
          </a:xfrm>
          <a:prstGeom prst="line">
            <a:avLst/>
          </a:prstGeom>
          <a:noFill/>
          <a:ln w="9525">
            <a:solidFill>
              <a:schemeClr val="tx1"/>
            </a:solidFill>
            <a:round/>
            <a:headEnd/>
            <a:tailEnd type="triangle" w="med" len="med"/>
          </a:ln>
        </p:spPr>
        <p:txBody>
          <a:bodyPr/>
          <a:lstStyle/>
          <a:p>
            <a:endParaRPr lang="en-US"/>
          </a:p>
        </p:txBody>
      </p:sp>
      <p:sp>
        <p:nvSpPr>
          <p:cNvPr id="6182" name="Line 2089"/>
          <p:cNvSpPr>
            <a:spLocks noChangeShapeType="1"/>
          </p:cNvSpPr>
          <p:nvPr/>
        </p:nvSpPr>
        <p:spPr bwMode="auto">
          <a:xfrm>
            <a:off x="7077685" y="3462921"/>
            <a:ext cx="658389" cy="621"/>
          </a:xfrm>
          <a:prstGeom prst="line">
            <a:avLst/>
          </a:prstGeom>
          <a:noFill/>
          <a:ln w="9525">
            <a:solidFill>
              <a:schemeClr val="tx1"/>
            </a:solidFill>
            <a:round/>
            <a:headEnd/>
            <a:tailEnd/>
          </a:ln>
        </p:spPr>
        <p:txBody>
          <a:bodyPr/>
          <a:lstStyle/>
          <a:p>
            <a:endParaRPr lang="en-US"/>
          </a:p>
        </p:txBody>
      </p:sp>
      <p:sp>
        <p:nvSpPr>
          <p:cNvPr id="6183" name="Line 2090"/>
          <p:cNvSpPr>
            <a:spLocks noChangeShapeType="1"/>
          </p:cNvSpPr>
          <p:nvPr/>
        </p:nvSpPr>
        <p:spPr bwMode="auto">
          <a:xfrm flipV="1">
            <a:off x="7736075" y="2905006"/>
            <a:ext cx="1372" cy="557915"/>
          </a:xfrm>
          <a:prstGeom prst="line">
            <a:avLst/>
          </a:prstGeom>
          <a:noFill/>
          <a:ln w="9525">
            <a:solidFill>
              <a:schemeClr val="tx1"/>
            </a:solidFill>
            <a:round/>
            <a:headEnd/>
            <a:tailEnd type="triangle" w="med" len="med"/>
          </a:ln>
        </p:spPr>
        <p:txBody>
          <a:bodyPr/>
          <a:lstStyle/>
          <a:p>
            <a:endParaRPr lang="en-US"/>
          </a:p>
        </p:txBody>
      </p:sp>
      <p:sp>
        <p:nvSpPr>
          <p:cNvPr id="6184" name="Line 2091"/>
          <p:cNvSpPr>
            <a:spLocks noChangeShapeType="1"/>
          </p:cNvSpPr>
          <p:nvPr/>
        </p:nvSpPr>
        <p:spPr bwMode="auto">
          <a:xfrm flipV="1">
            <a:off x="7653090" y="3909749"/>
            <a:ext cx="1372" cy="446828"/>
          </a:xfrm>
          <a:prstGeom prst="line">
            <a:avLst/>
          </a:prstGeom>
          <a:noFill/>
          <a:ln w="9525">
            <a:solidFill>
              <a:schemeClr val="tx1"/>
            </a:solidFill>
            <a:round/>
            <a:headEnd/>
            <a:tailEnd/>
          </a:ln>
        </p:spPr>
        <p:txBody>
          <a:bodyPr/>
          <a:lstStyle/>
          <a:p>
            <a:endParaRPr lang="en-US"/>
          </a:p>
        </p:txBody>
      </p:sp>
      <p:sp>
        <p:nvSpPr>
          <p:cNvPr id="6185" name="Line 2092"/>
          <p:cNvSpPr>
            <a:spLocks noChangeShapeType="1"/>
          </p:cNvSpPr>
          <p:nvPr/>
        </p:nvSpPr>
        <p:spPr bwMode="auto">
          <a:xfrm flipH="1">
            <a:off x="7077685" y="3909749"/>
            <a:ext cx="575405" cy="1241"/>
          </a:xfrm>
          <a:prstGeom prst="line">
            <a:avLst/>
          </a:prstGeom>
          <a:noFill/>
          <a:ln w="9525">
            <a:solidFill>
              <a:schemeClr val="tx1"/>
            </a:solidFill>
            <a:round/>
            <a:headEnd/>
            <a:tailEnd type="triangle" w="med" len="med"/>
          </a:ln>
        </p:spPr>
        <p:txBody>
          <a:bodyPr/>
          <a:lstStyle/>
          <a:p>
            <a:endParaRPr lang="en-US"/>
          </a:p>
        </p:txBody>
      </p:sp>
      <p:sp>
        <p:nvSpPr>
          <p:cNvPr id="6186" name="Line 2093"/>
          <p:cNvSpPr>
            <a:spLocks noChangeShapeType="1"/>
          </p:cNvSpPr>
          <p:nvPr/>
        </p:nvSpPr>
        <p:spPr bwMode="auto">
          <a:xfrm>
            <a:off x="5020219" y="5808769"/>
            <a:ext cx="2633557" cy="621"/>
          </a:xfrm>
          <a:prstGeom prst="line">
            <a:avLst/>
          </a:prstGeom>
          <a:noFill/>
          <a:ln w="9525">
            <a:solidFill>
              <a:schemeClr val="tx1"/>
            </a:solidFill>
            <a:round/>
            <a:headEnd/>
            <a:tailEnd/>
          </a:ln>
        </p:spPr>
        <p:txBody>
          <a:bodyPr/>
          <a:lstStyle/>
          <a:p>
            <a:endParaRPr lang="en-US"/>
          </a:p>
        </p:txBody>
      </p:sp>
      <p:sp>
        <p:nvSpPr>
          <p:cNvPr id="6187" name="Line 2094"/>
          <p:cNvSpPr>
            <a:spLocks noChangeShapeType="1"/>
          </p:cNvSpPr>
          <p:nvPr/>
        </p:nvSpPr>
        <p:spPr bwMode="auto">
          <a:xfrm flipV="1">
            <a:off x="7653776" y="5026820"/>
            <a:ext cx="686" cy="782570"/>
          </a:xfrm>
          <a:prstGeom prst="line">
            <a:avLst/>
          </a:prstGeom>
          <a:noFill/>
          <a:ln w="9525">
            <a:solidFill>
              <a:schemeClr val="tx1"/>
            </a:solidFill>
            <a:round/>
            <a:headEnd/>
            <a:tailEnd type="triangle" w="med" len="med"/>
          </a:ln>
        </p:spPr>
        <p:txBody>
          <a:bodyPr/>
          <a:lstStyle/>
          <a:p>
            <a:endParaRPr lang="en-US"/>
          </a:p>
        </p:txBody>
      </p:sp>
      <p:sp>
        <p:nvSpPr>
          <p:cNvPr id="6188" name="Line 2095"/>
          <p:cNvSpPr>
            <a:spLocks noChangeShapeType="1"/>
          </p:cNvSpPr>
          <p:nvPr/>
        </p:nvSpPr>
        <p:spPr bwMode="auto">
          <a:xfrm flipH="1">
            <a:off x="4526427" y="4579991"/>
            <a:ext cx="2139765" cy="621"/>
          </a:xfrm>
          <a:prstGeom prst="line">
            <a:avLst/>
          </a:prstGeom>
          <a:noFill/>
          <a:ln w="9525">
            <a:solidFill>
              <a:schemeClr val="tx1"/>
            </a:solidFill>
            <a:round/>
            <a:headEnd/>
            <a:tailEnd type="triangle" w="med" len="med"/>
          </a:ln>
        </p:spPr>
        <p:txBody>
          <a:bodyPr/>
          <a:lstStyle/>
          <a:p>
            <a:endParaRPr lang="en-US"/>
          </a:p>
        </p:txBody>
      </p:sp>
      <p:sp>
        <p:nvSpPr>
          <p:cNvPr id="6189" name="Line 2096"/>
          <p:cNvSpPr>
            <a:spLocks noChangeShapeType="1"/>
          </p:cNvSpPr>
          <p:nvPr/>
        </p:nvSpPr>
        <p:spPr bwMode="auto">
          <a:xfrm>
            <a:off x="4526427" y="4803406"/>
            <a:ext cx="2139765" cy="621"/>
          </a:xfrm>
          <a:prstGeom prst="line">
            <a:avLst/>
          </a:prstGeom>
          <a:noFill/>
          <a:ln w="9525">
            <a:solidFill>
              <a:schemeClr val="tx1"/>
            </a:solidFill>
            <a:round/>
            <a:headEnd/>
            <a:tailEnd type="triangle" w="med" len="med"/>
          </a:ln>
        </p:spPr>
        <p:txBody>
          <a:bodyPr/>
          <a:lstStyle/>
          <a:p>
            <a:endParaRPr lang="en-US"/>
          </a:p>
        </p:txBody>
      </p:sp>
      <p:sp>
        <p:nvSpPr>
          <p:cNvPr id="6190" name="Freeform 2097"/>
          <p:cNvSpPr>
            <a:spLocks/>
          </p:cNvSpPr>
          <p:nvPr/>
        </p:nvSpPr>
        <p:spPr bwMode="auto">
          <a:xfrm>
            <a:off x="3785053" y="2680971"/>
            <a:ext cx="577462" cy="111707"/>
          </a:xfrm>
          <a:custGeom>
            <a:avLst/>
            <a:gdLst>
              <a:gd name="T0" fmla="*/ 0 w 480"/>
              <a:gd name="T1" fmla="*/ 180 h 180"/>
              <a:gd name="T2" fmla="*/ 421 w 480"/>
              <a:gd name="T3" fmla="*/ 0 h 180"/>
              <a:gd name="T4" fmla="*/ 842 w 480"/>
              <a:gd name="T5" fmla="*/ 180 h 180"/>
              <a:gd name="T6" fmla="*/ 0 60000 65536"/>
              <a:gd name="T7" fmla="*/ 0 60000 65536"/>
              <a:gd name="T8" fmla="*/ 0 60000 65536"/>
              <a:gd name="T9" fmla="*/ 0 w 480"/>
              <a:gd name="T10" fmla="*/ 0 h 180"/>
              <a:gd name="T11" fmla="*/ 480 w 480"/>
              <a:gd name="T12" fmla="*/ 180 h 180"/>
            </a:gdLst>
            <a:ahLst/>
            <a:cxnLst>
              <a:cxn ang="T6">
                <a:pos x="T0" y="T1"/>
              </a:cxn>
              <a:cxn ang="T7">
                <a:pos x="T2" y="T3"/>
              </a:cxn>
              <a:cxn ang="T8">
                <a:pos x="T4" y="T5"/>
              </a:cxn>
            </a:cxnLst>
            <a:rect l="T9" t="T10" r="T11" b="T12"/>
            <a:pathLst>
              <a:path w="480" h="180">
                <a:moveTo>
                  <a:pt x="0" y="180"/>
                </a:moveTo>
                <a:cubicBezTo>
                  <a:pt x="80" y="90"/>
                  <a:pt x="160" y="0"/>
                  <a:pt x="240" y="0"/>
                </a:cubicBezTo>
                <a:cubicBezTo>
                  <a:pt x="320" y="0"/>
                  <a:pt x="440" y="150"/>
                  <a:pt x="480" y="180"/>
                </a:cubicBezTo>
              </a:path>
            </a:pathLst>
          </a:custGeom>
          <a:noFill/>
          <a:ln w="9525">
            <a:solidFill>
              <a:schemeClr val="tx1"/>
            </a:solidFill>
            <a:round/>
            <a:headEnd/>
            <a:tailEnd/>
          </a:ln>
        </p:spPr>
        <p:txBody>
          <a:bodyPr/>
          <a:lstStyle/>
          <a:p>
            <a:endParaRPr lang="en-US"/>
          </a:p>
        </p:txBody>
      </p:sp>
      <p:sp>
        <p:nvSpPr>
          <p:cNvPr id="6191" name="Line 2098"/>
          <p:cNvSpPr>
            <a:spLocks noChangeShapeType="1"/>
          </p:cNvSpPr>
          <p:nvPr/>
        </p:nvSpPr>
        <p:spPr bwMode="auto">
          <a:xfrm>
            <a:off x="4362516" y="2792678"/>
            <a:ext cx="328509" cy="621"/>
          </a:xfrm>
          <a:prstGeom prst="line">
            <a:avLst/>
          </a:prstGeom>
          <a:noFill/>
          <a:ln w="9525">
            <a:solidFill>
              <a:schemeClr val="tx1"/>
            </a:solidFill>
            <a:round/>
            <a:headEnd/>
            <a:tailEnd/>
          </a:ln>
        </p:spPr>
        <p:txBody>
          <a:bodyPr/>
          <a:lstStyle/>
          <a:p>
            <a:endParaRPr lang="en-US"/>
          </a:p>
        </p:txBody>
      </p:sp>
      <p:sp>
        <p:nvSpPr>
          <p:cNvPr id="6192" name="Line 2099"/>
          <p:cNvSpPr>
            <a:spLocks noChangeShapeType="1"/>
          </p:cNvSpPr>
          <p:nvPr/>
        </p:nvSpPr>
        <p:spPr bwMode="auto">
          <a:xfrm>
            <a:off x="5020219" y="5697062"/>
            <a:ext cx="576091" cy="0"/>
          </a:xfrm>
          <a:prstGeom prst="line">
            <a:avLst/>
          </a:prstGeom>
          <a:noFill/>
          <a:ln w="9525">
            <a:solidFill>
              <a:schemeClr val="tx1"/>
            </a:solidFill>
            <a:round/>
            <a:headEnd/>
            <a:tailEnd/>
          </a:ln>
        </p:spPr>
        <p:txBody>
          <a:bodyPr/>
          <a:lstStyle/>
          <a:p>
            <a:endParaRPr lang="en-US"/>
          </a:p>
        </p:txBody>
      </p:sp>
      <p:sp>
        <p:nvSpPr>
          <p:cNvPr id="6193" name="Line 2100"/>
          <p:cNvSpPr>
            <a:spLocks noChangeShapeType="1"/>
          </p:cNvSpPr>
          <p:nvPr/>
        </p:nvSpPr>
        <p:spPr bwMode="auto">
          <a:xfrm flipV="1">
            <a:off x="5596310" y="4915113"/>
            <a:ext cx="0" cy="781950"/>
          </a:xfrm>
          <a:prstGeom prst="line">
            <a:avLst/>
          </a:prstGeom>
          <a:noFill/>
          <a:ln w="9525">
            <a:solidFill>
              <a:schemeClr val="tx1"/>
            </a:solidFill>
            <a:round/>
            <a:headEnd/>
            <a:tailEnd/>
          </a:ln>
        </p:spPr>
        <p:txBody>
          <a:bodyPr/>
          <a:lstStyle/>
          <a:p>
            <a:endParaRPr lang="en-US"/>
          </a:p>
        </p:txBody>
      </p:sp>
      <p:sp>
        <p:nvSpPr>
          <p:cNvPr id="6194" name="Freeform 2101"/>
          <p:cNvSpPr>
            <a:spLocks/>
          </p:cNvSpPr>
          <p:nvPr/>
        </p:nvSpPr>
        <p:spPr bwMode="auto">
          <a:xfrm>
            <a:off x="5596310" y="4468284"/>
            <a:ext cx="164597" cy="446828"/>
          </a:xfrm>
          <a:custGeom>
            <a:avLst/>
            <a:gdLst>
              <a:gd name="T0" fmla="*/ 0 w 240"/>
              <a:gd name="T1" fmla="*/ 0 h 360"/>
              <a:gd name="T2" fmla="*/ 240 w 240"/>
              <a:gd name="T3" fmla="*/ 360 h 360"/>
              <a:gd name="T4" fmla="*/ 0 w 240"/>
              <a:gd name="T5" fmla="*/ 720 h 360"/>
              <a:gd name="T6" fmla="*/ 0 60000 65536"/>
              <a:gd name="T7" fmla="*/ 0 60000 65536"/>
              <a:gd name="T8" fmla="*/ 0 60000 65536"/>
              <a:gd name="T9" fmla="*/ 0 w 240"/>
              <a:gd name="T10" fmla="*/ 0 h 360"/>
              <a:gd name="T11" fmla="*/ 240 w 240"/>
              <a:gd name="T12" fmla="*/ 360 h 360"/>
            </a:gdLst>
            <a:ahLst/>
            <a:cxnLst>
              <a:cxn ang="T6">
                <a:pos x="T0" y="T1"/>
              </a:cxn>
              <a:cxn ang="T7">
                <a:pos x="T2" y="T3"/>
              </a:cxn>
              <a:cxn ang="T8">
                <a:pos x="T4" y="T5"/>
              </a:cxn>
            </a:cxnLst>
            <a:rect l="T9" t="T10" r="T11" b="T12"/>
            <a:pathLst>
              <a:path w="240" h="360">
                <a:moveTo>
                  <a:pt x="0" y="0"/>
                </a:moveTo>
                <a:cubicBezTo>
                  <a:pt x="120" y="60"/>
                  <a:pt x="240" y="120"/>
                  <a:pt x="240" y="180"/>
                </a:cubicBezTo>
                <a:cubicBezTo>
                  <a:pt x="240" y="240"/>
                  <a:pt x="40" y="330"/>
                  <a:pt x="0" y="360"/>
                </a:cubicBezTo>
              </a:path>
            </a:pathLst>
          </a:custGeom>
          <a:noFill/>
          <a:ln w="9525">
            <a:solidFill>
              <a:schemeClr val="tx1"/>
            </a:solidFill>
            <a:round/>
            <a:headEnd/>
            <a:tailEnd/>
          </a:ln>
        </p:spPr>
        <p:txBody>
          <a:bodyPr/>
          <a:lstStyle/>
          <a:p>
            <a:endParaRPr lang="en-US"/>
          </a:p>
        </p:txBody>
      </p:sp>
      <p:sp>
        <p:nvSpPr>
          <p:cNvPr id="6195" name="Line 2102"/>
          <p:cNvSpPr>
            <a:spLocks noChangeShapeType="1"/>
          </p:cNvSpPr>
          <p:nvPr/>
        </p:nvSpPr>
        <p:spPr bwMode="auto">
          <a:xfrm flipV="1">
            <a:off x="5596310" y="4133163"/>
            <a:ext cx="0" cy="335121"/>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IG_09"/>
          <p:cNvPicPr>
            <a:picLocks noChangeAspect="1" noChangeArrowheads="1"/>
          </p:cNvPicPr>
          <p:nvPr/>
        </p:nvPicPr>
        <p:blipFill>
          <a:blip r:embed="rId3" cstate="print"/>
          <a:srcRect/>
          <a:stretch>
            <a:fillRect/>
          </a:stretch>
        </p:blipFill>
        <p:spPr bwMode="auto">
          <a:xfrm>
            <a:off x="2880453" y="0"/>
            <a:ext cx="5186530" cy="6702425"/>
          </a:xfrm>
          <a:prstGeom prst="rect">
            <a:avLst/>
          </a:prstGeom>
          <a:noFill/>
          <a:ln w="9525">
            <a:noFill/>
            <a:miter lim="800000"/>
            <a:headEnd/>
            <a:tailEnd/>
          </a:ln>
        </p:spPr>
      </p:pic>
      <p:sp>
        <p:nvSpPr>
          <p:cNvPr id="33795" name="Rectangle 3"/>
          <p:cNvSpPr>
            <a:spLocks noChangeArrowheads="1"/>
          </p:cNvSpPr>
          <p:nvPr/>
        </p:nvSpPr>
        <p:spPr bwMode="auto">
          <a:xfrm>
            <a:off x="5928519" y="1861785"/>
            <a:ext cx="2057466" cy="1191542"/>
          </a:xfrm>
          <a:prstGeom prst="rect">
            <a:avLst/>
          </a:prstGeom>
          <a:solidFill>
            <a:schemeClr val="tx1"/>
          </a:solidFill>
          <a:ln w="9525">
            <a:noFill/>
            <a:miter lim="800000"/>
            <a:headEnd/>
            <a:tailEnd/>
          </a:ln>
        </p:spPr>
        <p:txBody>
          <a:bodyPr wrap="none" anchor="ctr"/>
          <a:lstStyle/>
          <a:p>
            <a:endParaRPr lang="en-US"/>
          </a:p>
        </p:txBody>
      </p:sp>
      <p:sp>
        <p:nvSpPr>
          <p:cNvPr id="33796" name="Rectangle 4"/>
          <p:cNvSpPr>
            <a:spLocks noChangeArrowheads="1"/>
          </p:cNvSpPr>
          <p:nvPr/>
        </p:nvSpPr>
        <p:spPr bwMode="auto">
          <a:xfrm>
            <a:off x="2956719" y="521300"/>
            <a:ext cx="664422" cy="5734297"/>
          </a:xfrm>
          <a:prstGeom prst="rect">
            <a:avLst/>
          </a:prstGeom>
          <a:solidFill>
            <a:schemeClr val="tx1"/>
          </a:solidFill>
          <a:ln w="9525">
            <a:noFill/>
            <a:miter lim="800000"/>
            <a:headEnd/>
            <a:tailEnd/>
          </a:ln>
        </p:spPr>
        <p:txBody>
          <a:bodyPr wrap="none" anchor="ctr"/>
          <a:lstStyle/>
          <a:p>
            <a:endParaRPr lang="en-US"/>
          </a:p>
        </p:txBody>
      </p:sp>
      <p:sp>
        <p:nvSpPr>
          <p:cNvPr id="33797" name="Rectangle 5"/>
          <p:cNvSpPr>
            <a:spLocks noChangeArrowheads="1"/>
          </p:cNvSpPr>
          <p:nvPr/>
        </p:nvSpPr>
        <p:spPr bwMode="auto">
          <a:xfrm>
            <a:off x="5431711" y="2606499"/>
            <a:ext cx="987584" cy="2829913"/>
          </a:xfrm>
          <a:prstGeom prst="rect">
            <a:avLst/>
          </a:prstGeom>
          <a:solidFill>
            <a:schemeClr val="tx1"/>
          </a:solidFill>
          <a:ln w="9525">
            <a:noFill/>
            <a:miter lim="800000"/>
            <a:headEnd/>
            <a:tailEnd/>
          </a:ln>
        </p:spPr>
        <p:txBody>
          <a:bodyPr wrap="none" anchor="ctr"/>
          <a:lstStyle/>
          <a:p>
            <a:endParaRPr lang="en-US"/>
          </a:p>
        </p:txBody>
      </p:sp>
      <p:sp>
        <p:nvSpPr>
          <p:cNvPr id="33798" name="Rectangle 6"/>
          <p:cNvSpPr>
            <a:spLocks noChangeArrowheads="1"/>
          </p:cNvSpPr>
          <p:nvPr/>
        </p:nvSpPr>
        <p:spPr bwMode="auto">
          <a:xfrm>
            <a:off x="4114932" y="5883240"/>
            <a:ext cx="822987" cy="446828"/>
          </a:xfrm>
          <a:prstGeom prst="rect">
            <a:avLst/>
          </a:prstGeom>
          <a:solidFill>
            <a:schemeClr val="tx1"/>
          </a:solidFill>
          <a:ln w="9525">
            <a:noFill/>
            <a:miter lim="800000"/>
            <a:headEnd/>
            <a:tailEnd/>
          </a:ln>
        </p:spPr>
        <p:txBody>
          <a:bodyPr wrap="none" anchor="ctr"/>
          <a:lstStyle/>
          <a:p>
            <a:endParaRPr lang="en-US"/>
          </a:p>
        </p:txBody>
      </p:sp>
      <p:sp>
        <p:nvSpPr>
          <p:cNvPr id="33799" name="Text Box 9"/>
          <p:cNvSpPr txBox="1">
            <a:spLocks noChangeArrowheads="1"/>
          </p:cNvSpPr>
          <p:nvPr/>
        </p:nvSpPr>
        <p:spPr bwMode="auto">
          <a:xfrm>
            <a:off x="411493" y="296335"/>
            <a:ext cx="2092239" cy="338554"/>
          </a:xfrm>
          <a:prstGeom prst="rect">
            <a:avLst/>
          </a:prstGeom>
          <a:noFill/>
          <a:ln w="9525">
            <a:noFill/>
            <a:miter lim="800000"/>
            <a:headEnd/>
            <a:tailEnd/>
          </a:ln>
        </p:spPr>
        <p:txBody>
          <a:bodyPr wrap="none">
            <a:spAutoFit/>
          </a:bodyPr>
          <a:lstStyle/>
          <a:p>
            <a:r>
              <a:rPr lang="en-US" dirty="0">
                <a:solidFill>
                  <a:schemeClr val="tx2"/>
                </a:solidFill>
                <a:latin typeface="+mj-lt"/>
              </a:rPr>
              <a:t>Primary motor cortex</a:t>
            </a:r>
          </a:p>
        </p:txBody>
      </p:sp>
      <p:sp>
        <p:nvSpPr>
          <p:cNvPr id="33800" name="Rectangle 10"/>
          <p:cNvSpPr>
            <a:spLocks noChangeArrowheads="1"/>
          </p:cNvSpPr>
          <p:nvPr/>
        </p:nvSpPr>
        <p:spPr bwMode="auto">
          <a:xfrm>
            <a:off x="2933604" y="63612"/>
            <a:ext cx="1728272" cy="223414"/>
          </a:xfrm>
          <a:prstGeom prst="rect">
            <a:avLst/>
          </a:prstGeom>
          <a:solidFill>
            <a:schemeClr val="tx1"/>
          </a:solidFill>
          <a:ln w="9525">
            <a:noFill/>
            <a:miter lim="800000"/>
            <a:headEnd/>
            <a:tailEnd/>
          </a:ln>
        </p:spPr>
        <p:txBody>
          <a:bodyPr wrap="none" anchor="ctr"/>
          <a:lstStyle/>
          <a:p>
            <a:endParaRPr lang="en-US"/>
          </a:p>
        </p:txBody>
      </p:sp>
      <p:sp>
        <p:nvSpPr>
          <p:cNvPr id="33801" name="Text Box 11"/>
          <p:cNvSpPr txBox="1">
            <a:spLocks noChangeArrowheads="1"/>
          </p:cNvSpPr>
          <p:nvPr/>
        </p:nvSpPr>
        <p:spPr bwMode="auto">
          <a:xfrm>
            <a:off x="164597" y="5957712"/>
            <a:ext cx="3127349" cy="646331"/>
          </a:xfrm>
          <a:prstGeom prst="rect">
            <a:avLst/>
          </a:prstGeom>
          <a:noFill/>
          <a:ln w="9525">
            <a:noFill/>
            <a:miter lim="800000"/>
            <a:headEnd/>
            <a:tailEnd/>
          </a:ln>
        </p:spPr>
        <p:txBody>
          <a:bodyPr>
            <a:spAutoFit/>
          </a:bodyPr>
          <a:lstStyle/>
          <a:p>
            <a:pPr>
              <a:spcBef>
                <a:spcPct val="50000"/>
              </a:spcBef>
            </a:pPr>
            <a:r>
              <a:rPr lang="en-US" sz="1200">
                <a:latin typeface="Helvetica" pitchFamily="-65" charset="0"/>
              </a:rPr>
              <a:t>From D. G. Amaral (2000), in </a:t>
            </a:r>
            <a:r>
              <a:rPr lang="en-US" sz="1200" i="1">
                <a:latin typeface="Helvetica" pitchFamily="-65" charset="0"/>
              </a:rPr>
              <a:t>Principles of Neural Science, 4</a:t>
            </a:r>
            <a:r>
              <a:rPr lang="en-US" sz="1200" i="1" baseline="30000">
                <a:latin typeface="Helvetica" pitchFamily="-65" charset="0"/>
              </a:rPr>
              <a:t>th</a:t>
            </a:r>
            <a:r>
              <a:rPr lang="en-US" sz="1200" i="1">
                <a:latin typeface="Helvetica" pitchFamily="-65" charset="0"/>
              </a:rPr>
              <a:t> Edition</a:t>
            </a:r>
            <a:r>
              <a:rPr lang="en-US" sz="1200">
                <a:latin typeface="Helvetica" pitchFamily="-65" charset="0"/>
              </a:rPr>
              <a:t> (Kandel, Schwartz, &amp; Jessel, Eds.)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473217" y="670243"/>
            <a:ext cx="8373703" cy="5201424"/>
          </a:xfrm>
          <a:prstGeom prst="rect">
            <a:avLst/>
          </a:prstGeom>
          <a:noFill/>
          <a:ln w="9525">
            <a:noFill/>
            <a:miter lim="800000"/>
            <a:headEnd/>
            <a:tailEnd/>
          </a:ln>
        </p:spPr>
        <p:txBody>
          <a:bodyPr wrap="none">
            <a:spAutoFit/>
          </a:bodyPr>
          <a:lstStyle/>
          <a:p>
            <a:r>
              <a:rPr lang="en-US" sz="4400" dirty="0">
                <a:solidFill>
                  <a:srgbClr val="FFFF00"/>
                </a:solidFill>
                <a:latin typeface="+mj-lt"/>
              </a:rPr>
              <a:t>Origins of the </a:t>
            </a:r>
            <a:r>
              <a:rPr lang="en-US" sz="4400" dirty="0" err="1">
                <a:solidFill>
                  <a:srgbClr val="FFFF00"/>
                </a:solidFill>
                <a:latin typeface="+mj-lt"/>
              </a:rPr>
              <a:t>Corticospinal</a:t>
            </a:r>
            <a:r>
              <a:rPr lang="en-US" sz="4400" dirty="0">
                <a:solidFill>
                  <a:srgbClr val="FFFF00"/>
                </a:solidFill>
                <a:latin typeface="+mj-lt"/>
              </a:rPr>
              <a:t> Tract</a:t>
            </a:r>
          </a:p>
          <a:p>
            <a:endParaRPr lang="en-US" sz="3200" dirty="0">
              <a:latin typeface="+mj-lt"/>
            </a:endParaRPr>
          </a:p>
          <a:p>
            <a:r>
              <a:rPr lang="en-US" sz="3200" dirty="0">
                <a:latin typeface="+mj-lt"/>
              </a:rPr>
              <a:t>Primary Motor Cortex  (~30%)</a:t>
            </a:r>
          </a:p>
          <a:p>
            <a:r>
              <a:rPr lang="en-US" sz="3200" dirty="0">
                <a:latin typeface="+mj-lt"/>
              </a:rPr>
              <a:t>Supplementary Motor Cortex</a:t>
            </a:r>
          </a:p>
          <a:p>
            <a:r>
              <a:rPr lang="en-US" sz="3200" dirty="0" err="1">
                <a:latin typeface="+mj-lt"/>
              </a:rPr>
              <a:t>Premotor</a:t>
            </a:r>
            <a:r>
              <a:rPr lang="en-US" sz="3200" dirty="0">
                <a:latin typeface="+mj-lt"/>
              </a:rPr>
              <a:t> Cortex</a:t>
            </a:r>
          </a:p>
          <a:p>
            <a:r>
              <a:rPr lang="en-US" sz="3200" dirty="0">
                <a:latin typeface="+mj-lt"/>
              </a:rPr>
              <a:t>Primary Somatosensory Cortex</a:t>
            </a:r>
          </a:p>
          <a:p>
            <a:r>
              <a:rPr lang="en-US" sz="3200" dirty="0">
                <a:latin typeface="+mj-lt"/>
              </a:rPr>
              <a:t>Secondary Somatosensory Cortex</a:t>
            </a:r>
          </a:p>
          <a:p>
            <a:r>
              <a:rPr lang="en-US" sz="3200" dirty="0">
                <a:latin typeface="+mj-lt"/>
              </a:rPr>
              <a:t>Posterior Parietal Cortex (~10%)</a:t>
            </a:r>
          </a:p>
          <a:p>
            <a:r>
              <a:rPr lang="en-US" sz="3200" dirty="0">
                <a:latin typeface="+mj-lt"/>
              </a:rPr>
              <a:t>Other minor origins</a:t>
            </a:r>
          </a:p>
          <a:p>
            <a:endParaRPr lang="en-US" sz="3200" dirty="0">
              <a:latin typeface="+mj-lt"/>
            </a:endParaRPr>
          </a:p>
        </p:txBody>
      </p:sp>
      <p:sp>
        <p:nvSpPr>
          <p:cNvPr id="35843" name="Text Box 3"/>
          <p:cNvSpPr txBox="1">
            <a:spLocks noChangeArrowheads="1"/>
          </p:cNvSpPr>
          <p:nvPr/>
        </p:nvSpPr>
        <p:spPr bwMode="auto">
          <a:xfrm>
            <a:off x="6436441" y="2114678"/>
            <a:ext cx="2122619" cy="1200329"/>
          </a:xfrm>
          <a:prstGeom prst="rect">
            <a:avLst/>
          </a:prstGeom>
          <a:noFill/>
          <a:ln w="9525">
            <a:noFill/>
            <a:miter lim="800000"/>
            <a:headEnd/>
            <a:tailEnd/>
          </a:ln>
        </p:spPr>
        <p:txBody>
          <a:bodyPr>
            <a:spAutoFit/>
          </a:bodyPr>
          <a:lstStyle/>
          <a:p>
            <a:r>
              <a:rPr lang="en-US" sz="7200">
                <a:latin typeface="+mj-lt"/>
              </a:rPr>
              <a:t>}</a:t>
            </a:r>
            <a:r>
              <a:rPr lang="en-US" sz="4400">
                <a:latin typeface="+mj-lt"/>
              </a:rPr>
              <a:t> </a:t>
            </a:r>
            <a:r>
              <a:rPr lang="en-US" sz="3200">
                <a:latin typeface="+mj-lt"/>
              </a:rPr>
              <a:t>(~30%)</a:t>
            </a:r>
          </a:p>
        </p:txBody>
      </p:sp>
      <p:sp>
        <p:nvSpPr>
          <p:cNvPr id="35844" name="Text Box 4"/>
          <p:cNvSpPr txBox="1">
            <a:spLocks noChangeArrowheads="1"/>
          </p:cNvSpPr>
          <p:nvPr/>
        </p:nvSpPr>
        <p:spPr bwMode="auto">
          <a:xfrm>
            <a:off x="7242282" y="3127799"/>
            <a:ext cx="2122619" cy="1200329"/>
          </a:xfrm>
          <a:prstGeom prst="rect">
            <a:avLst/>
          </a:prstGeom>
          <a:noFill/>
          <a:ln w="9525">
            <a:noFill/>
            <a:miter lim="800000"/>
            <a:headEnd/>
            <a:tailEnd/>
          </a:ln>
        </p:spPr>
        <p:txBody>
          <a:bodyPr>
            <a:spAutoFit/>
          </a:bodyPr>
          <a:lstStyle/>
          <a:p>
            <a:r>
              <a:rPr lang="en-US" sz="7200">
                <a:latin typeface="+mj-lt"/>
              </a:rPr>
              <a:t>}</a:t>
            </a:r>
            <a:r>
              <a:rPr lang="en-US" sz="4400">
                <a:latin typeface="+mj-lt"/>
              </a:rPr>
              <a:t> </a:t>
            </a:r>
            <a:r>
              <a:rPr lang="en-US" sz="3200">
                <a:latin typeface="+mj-lt"/>
              </a:rPr>
              <a:t>(~30%)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069883" y="297886"/>
            <a:ext cx="7900670" cy="4154984"/>
          </a:xfrm>
          <a:prstGeom prst="rect">
            <a:avLst/>
          </a:prstGeom>
          <a:noFill/>
          <a:ln w="9525">
            <a:noFill/>
            <a:miter lim="800000"/>
            <a:headEnd/>
            <a:tailEnd/>
          </a:ln>
        </p:spPr>
        <p:txBody>
          <a:bodyPr>
            <a:spAutoFit/>
          </a:bodyPr>
          <a:lstStyle/>
          <a:p>
            <a:pPr>
              <a:spcBef>
                <a:spcPct val="50000"/>
              </a:spcBef>
            </a:pPr>
            <a:r>
              <a:rPr lang="en-US" sz="4000" b="1" dirty="0">
                <a:solidFill>
                  <a:srgbClr val="FFFF00"/>
                </a:solidFill>
                <a:latin typeface="Helvetica (PCL6)" pitchFamily="34" charset="0"/>
              </a:rPr>
              <a:t>  </a:t>
            </a:r>
            <a:r>
              <a:rPr lang="en-US" sz="4000" b="1" dirty="0">
                <a:solidFill>
                  <a:srgbClr val="FFFF00"/>
                </a:solidFill>
                <a:latin typeface="+mj-lt"/>
              </a:rPr>
              <a:t>Primary Motor Cortex (M1)</a:t>
            </a:r>
            <a:endParaRPr lang="en-US" sz="3200" dirty="0">
              <a:latin typeface="+mj-lt"/>
            </a:endParaRPr>
          </a:p>
          <a:p>
            <a:pPr>
              <a:spcBef>
                <a:spcPct val="50000"/>
              </a:spcBef>
            </a:pPr>
            <a:r>
              <a:rPr lang="en-US" sz="3200" dirty="0">
                <a:latin typeface="+mj-lt"/>
              </a:rPr>
              <a:t>Neurons fire </a:t>
            </a:r>
            <a:r>
              <a:rPr lang="en-US" sz="3200" i="1" dirty="0">
                <a:latin typeface="+mj-lt"/>
              </a:rPr>
              <a:t>before</a:t>
            </a:r>
            <a:r>
              <a:rPr lang="en-US" sz="3200" dirty="0">
                <a:latin typeface="+mj-lt"/>
              </a:rPr>
              <a:t> the contraction of 	muscle</a:t>
            </a:r>
          </a:p>
          <a:p>
            <a:pPr>
              <a:spcBef>
                <a:spcPct val="50000"/>
              </a:spcBef>
            </a:pPr>
            <a:r>
              <a:rPr lang="en-US" sz="3200" dirty="0">
                <a:latin typeface="+mj-lt"/>
              </a:rPr>
              <a:t>Neurons encode </a:t>
            </a:r>
            <a:r>
              <a:rPr lang="en-US" sz="3200" i="1" dirty="0">
                <a:latin typeface="+mj-lt"/>
              </a:rPr>
              <a:t>force</a:t>
            </a:r>
            <a:r>
              <a:rPr lang="en-US" sz="3200" dirty="0">
                <a:latin typeface="+mj-lt"/>
              </a:rPr>
              <a:t> of contraction</a:t>
            </a:r>
          </a:p>
          <a:p>
            <a:pPr>
              <a:spcBef>
                <a:spcPct val="50000"/>
              </a:spcBef>
            </a:pPr>
            <a:endParaRPr lang="en-US" sz="3200" dirty="0">
              <a:solidFill>
                <a:schemeClr val="bg1"/>
              </a:solidFill>
              <a:latin typeface="+mj-lt"/>
            </a:endParaRPr>
          </a:p>
          <a:p>
            <a:pPr>
              <a:spcBef>
                <a:spcPct val="50000"/>
              </a:spcBef>
            </a:pPr>
            <a:endParaRPr lang="en-US" sz="32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nvGraphicFramePr>
        <p:xfrm>
          <a:off x="3868037" y="0"/>
          <a:ext cx="5133378" cy="6627954"/>
        </p:xfrm>
        <a:graphic>
          <a:graphicData uri="http://schemas.openxmlformats.org/presentationml/2006/ole">
            <p:oleObj spid="_x0000_s527362" name="Document" r:id="rId4" imgW="2896200" imgH="4132080" progId="Word.Document.8">
              <p:embed/>
            </p:oleObj>
          </a:graphicData>
        </a:graphic>
      </p:graphicFrame>
      <p:sp>
        <p:nvSpPr>
          <p:cNvPr id="39939" name="Text Box 3"/>
          <p:cNvSpPr txBox="1">
            <a:spLocks noChangeArrowheads="1"/>
          </p:cNvSpPr>
          <p:nvPr/>
        </p:nvSpPr>
        <p:spPr bwMode="auto">
          <a:xfrm>
            <a:off x="394348" y="263753"/>
            <a:ext cx="3309092" cy="1815882"/>
          </a:xfrm>
          <a:prstGeom prst="rect">
            <a:avLst/>
          </a:prstGeom>
          <a:noFill/>
          <a:ln w="9525">
            <a:noFill/>
            <a:miter lim="800000"/>
            <a:headEnd/>
            <a:tailEnd/>
          </a:ln>
        </p:spPr>
        <p:txBody>
          <a:bodyPr>
            <a:spAutoFit/>
          </a:bodyPr>
          <a:lstStyle/>
          <a:p>
            <a:r>
              <a:rPr lang="en-US" sz="2800">
                <a:latin typeface="Helvetica (PCL6)" pitchFamily="34" charset="0"/>
              </a:rPr>
              <a:t>Primary Motor Cortex neurons encode the </a:t>
            </a:r>
            <a:r>
              <a:rPr lang="en-US" sz="2800" b="1">
                <a:latin typeface="Helvetica (PCL6)" pitchFamily="34" charset="0"/>
              </a:rPr>
              <a:t>force </a:t>
            </a:r>
            <a:r>
              <a:rPr lang="en-US" sz="2800">
                <a:latin typeface="Helvetica (PCL6)" pitchFamily="34" charset="0"/>
              </a:rPr>
              <a:t>of movements</a:t>
            </a:r>
          </a:p>
        </p:txBody>
      </p:sp>
      <p:sp>
        <p:nvSpPr>
          <p:cNvPr id="39940" name="Text Box 4"/>
          <p:cNvSpPr txBox="1">
            <a:spLocks noChangeArrowheads="1"/>
          </p:cNvSpPr>
          <p:nvPr/>
        </p:nvSpPr>
        <p:spPr bwMode="auto">
          <a:xfrm>
            <a:off x="164597" y="5957711"/>
            <a:ext cx="3127349" cy="461665"/>
          </a:xfrm>
          <a:prstGeom prst="rect">
            <a:avLst/>
          </a:prstGeom>
          <a:noFill/>
          <a:ln w="9525">
            <a:noFill/>
            <a:miter lim="800000"/>
            <a:headEnd/>
            <a:tailEnd/>
          </a:ln>
        </p:spPr>
        <p:txBody>
          <a:bodyPr>
            <a:spAutoFit/>
          </a:bodyPr>
          <a:lstStyle/>
          <a:p>
            <a:pPr>
              <a:spcBef>
                <a:spcPct val="50000"/>
              </a:spcBef>
            </a:pPr>
            <a:r>
              <a:rPr lang="en-US" sz="1200">
                <a:latin typeface="Helvetica" pitchFamily="-65" charset="0"/>
              </a:rPr>
              <a:t>Evarts EV (1968) </a:t>
            </a:r>
            <a:r>
              <a:rPr lang="en-US" sz="1200" i="1">
                <a:latin typeface="Helvetica" pitchFamily="-65" charset="0"/>
              </a:rPr>
              <a:t>J. Neurophysiol.</a:t>
            </a:r>
            <a:r>
              <a:rPr lang="en-US" sz="1200">
                <a:latin typeface="Helvetica" pitchFamily="-65" charset="0"/>
              </a:rPr>
              <a:t> 31:14-27.</a:t>
            </a:r>
          </a:p>
        </p:txBody>
      </p:sp>
      <p:pic>
        <p:nvPicPr>
          <p:cNvPr id="5" name="Picture 4" descr="evarts.jpg"/>
          <p:cNvPicPr>
            <a:picLocks noChangeAspect="1"/>
          </p:cNvPicPr>
          <p:nvPr/>
        </p:nvPicPr>
        <p:blipFill>
          <a:blip r:embed="rId5" cstate="print"/>
          <a:stretch>
            <a:fillRect/>
          </a:stretch>
        </p:blipFill>
        <p:spPr>
          <a:xfrm>
            <a:off x="3794918" y="0"/>
            <a:ext cx="4694703" cy="67024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069883" y="297886"/>
            <a:ext cx="7900670" cy="6370975"/>
          </a:xfrm>
          <a:prstGeom prst="rect">
            <a:avLst/>
          </a:prstGeom>
          <a:noFill/>
          <a:ln w="9525">
            <a:noFill/>
            <a:miter lim="800000"/>
            <a:headEnd/>
            <a:tailEnd/>
          </a:ln>
        </p:spPr>
        <p:txBody>
          <a:bodyPr>
            <a:spAutoFit/>
          </a:bodyPr>
          <a:lstStyle/>
          <a:p>
            <a:pPr>
              <a:spcBef>
                <a:spcPct val="50000"/>
              </a:spcBef>
            </a:pPr>
            <a:r>
              <a:rPr lang="en-US" sz="4000" b="1" dirty="0">
                <a:solidFill>
                  <a:srgbClr val="FFFF00"/>
                </a:solidFill>
                <a:latin typeface="Helvetica (PCL6)" pitchFamily="34" charset="0"/>
              </a:rPr>
              <a:t>  </a:t>
            </a:r>
            <a:r>
              <a:rPr lang="en-US" sz="4000" b="1" dirty="0">
                <a:solidFill>
                  <a:srgbClr val="FFFF00"/>
                </a:solidFill>
                <a:latin typeface="+mj-lt"/>
              </a:rPr>
              <a:t>Primary Motor Cortex (M1)</a:t>
            </a:r>
            <a:endParaRPr lang="en-US" sz="3200" dirty="0">
              <a:latin typeface="+mj-lt"/>
            </a:endParaRPr>
          </a:p>
          <a:p>
            <a:pPr>
              <a:spcBef>
                <a:spcPct val="50000"/>
              </a:spcBef>
            </a:pPr>
            <a:r>
              <a:rPr lang="en-US" sz="3200" dirty="0">
                <a:latin typeface="+mj-lt"/>
              </a:rPr>
              <a:t>Neurons fire </a:t>
            </a:r>
            <a:r>
              <a:rPr lang="en-US" sz="3200" i="1" dirty="0">
                <a:latin typeface="+mj-lt"/>
              </a:rPr>
              <a:t>before</a:t>
            </a:r>
            <a:r>
              <a:rPr lang="en-US" sz="3200" dirty="0">
                <a:latin typeface="+mj-lt"/>
              </a:rPr>
              <a:t> the contraction of 	muscle</a:t>
            </a:r>
          </a:p>
          <a:p>
            <a:pPr>
              <a:spcBef>
                <a:spcPct val="50000"/>
              </a:spcBef>
            </a:pPr>
            <a:r>
              <a:rPr lang="en-US" sz="3200" dirty="0">
                <a:latin typeface="+mj-lt"/>
              </a:rPr>
              <a:t>Neurons encode </a:t>
            </a:r>
            <a:r>
              <a:rPr lang="en-US" sz="3200" i="1" dirty="0">
                <a:latin typeface="+mj-lt"/>
              </a:rPr>
              <a:t>force</a:t>
            </a:r>
            <a:r>
              <a:rPr lang="en-US" sz="3200" dirty="0">
                <a:latin typeface="+mj-lt"/>
              </a:rPr>
              <a:t> of </a:t>
            </a:r>
            <a:r>
              <a:rPr lang="en-US" sz="3200" dirty="0" smtClean="0">
                <a:latin typeface="+mj-lt"/>
              </a:rPr>
              <a:t>contraction </a:t>
            </a:r>
          </a:p>
          <a:p>
            <a:pPr>
              <a:spcBef>
                <a:spcPct val="50000"/>
              </a:spcBef>
            </a:pPr>
            <a:r>
              <a:rPr lang="en-US" sz="3200" dirty="0" smtClean="0">
                <a:latin typeface="+mj-lt"/>
              </a:rPr>
              <a:t>Neurons encode </a:t>
            </a:r>
            <a:r>
              <a:rPr lang="en-US" sz="3200" i="1" dirty="0" smtClean="0">
                <a:latin typeface="+mj-lt"/>
              </a:rPr>
              <a:t>direction</a:t>
            </a:r>
            <a:r>
              <a:rPr lang="en-US" sz="3200" dirty="0" smtClean="0">
                <a:latin typeface="+mj-lt"/>
              </a:rPr>
              <a:t> of movement</a:t>
            </a:r>
          </a:p>
          <a:p>
            <a:pPr>
              <a:spcBef>
                <a:spcPct val="50000"/>
              </a:spcBef>
            </a:pPr>
            <a:endParaRPr lang="en-US" sz="3200" dirty="0" smtClean="0">
              <a:latin typeface="+mj-lt"/>
            </a:endParaRPr>
          </a:p>
          <a:p>
            <a:pPr>
              <a:spcBef>
                <a:spcPct val="50000"/>
              </a:spcBef>
            </a:pPr>
            <a:endParaRPr lang="en-US" sz="3200" dirty="0" smtClean="0">
              <a:latin typeface="+mj-lt"/>
            </a:endParaRPr>
          </a:p>
          <a:p>
            <a:pPr>
              <a:spcBef>
                <a:spcPct val="50000"/>
              </a:spcBef>
            </a:pPr>
            <a:endParaRPr lang="en-US" sz="3200" dirty="0">
              <a:solidFill>
                <a:schemeClr val="bg1"/>
              </a:solidFill>
              <a:latin typeface="+mj-lt"/>
            </a:endParaRPr>
          </a:p>
          <a:p>
            <a:pPr>
              <a:spcBef>
                <a:spcPct val="50000"/>
              </a:spcBef>
            </a:pPr>
            <a:endParaRPr lang="en-US" sz="32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figure_07_16a"/>
          <p:cNvPicPr>
            <a:picLocks noChangeAspect="1" noChangeArrowheads="1"/>
          </p:cNvPicPr>
          <p:nvPr/>
        </p:nvPicPr>
        <p:blipFill>
          <a:blip r:embed="rId3" cstate="print"/>
          <a:srcRect/>
          <a:stretch>
            <a:fillRect/>
          </a:stretch>
        </p:blipFill>
        <p:spPr bwMode="auto">
          <a:xfrm>
            <a:off x="603524" y="372357"/>
            <a:ext cx="8680794" cy="5956160"/>
          </a:xfrm>
          <a:prstGeom prst="rect">
            <a:avLst/>
          </a:prstGeom>
          <a:noFill/>
          <a:ln w="9525">
            <a:noFill/>
            <a:miter lim="800000"/>
            <a:headEnd/>
            <a:tailEnd/>
          </a:ln>
        </p:spPr>
      </p:pic>
      <p:sp>
        <p:nvSpPr>
          <p:cNvPr id="3" name="Text Box 20"/>
          <p:cNvSpPr txBox="1">
            <a:spLocks noChangeArrowheads="1"/>
          </p:cNvSpPr>
          <p:nvPr/>
        </p:nvSpPr>
        <p:spPr bwMode="auto">
          <a:xfrm>
            <a:off x="670719" y="5713412"/>
            <a:ext cx="3127349" cy="461665"/>
          </a:xfrm>
          <a:prstGeom prst="rect">
            <a:avLst/>
          </a:prstGeom>
          <a:noFill/>
          <a:ln w="9525">
            <a:noFill/>
            <a:miter lim="800000"/>
            <a:headEnd/>
            <a:tailEnd/>
          </a:ln>
        </p:spPr>
        <p:txBody>
          <a:bodyPr>
            <a:spAutoFit/>
          </a:bodyPr>
          <a:lstStyle/>
          <a:p>
            <a:pPr>
              <a:spcBef>
                <a:spcPct val="50000"/>
              </a:spcBef>
            </a:pPr>
            <a:r>
              <a:rPr lang="en-US" sz="1200" dirty="0" err="1">
                <a:solidFill>
                  <a:schemeClr val="bg2"/>
                </a:solidFill>
                <a:latin typeface="Helvetica" pitchFamily="-65" charset="0"/>
              </a:rPr>
              <a:t>Georgopoulos</a:t>
            </a:r>
            <a:r>
              <a:rPr lang="en-US" sz="1200" dirty="0">
                <a:solidFill>
                  <a:schemeClr val="bg2"/>
                </a:solidFill>
                <a:latin typeface="Helvetica" pitchFamily="-65" charset="0"/>
              </a:rPr>
              <a:t> AP et al. (1982) </a:t>
            </a:r>
            <a:r>
              <a:rPr lang="en-US" sz="1200" i="1" dirty="0">
                <a:solidFill>
                  <a:schemeClr val="bg2"/>
                </a:solidFill>
                <a:latin typeface="Helvetica" pitchFamily="-65" charset="0"/>
              </a:rPr>
              <a:t>J. </a:t>
            </a:r>
            <a:r>
              <a:rPr lang="en-US" sz="1200" i="1" dirty="0" err="1">
                <a:solidFill>
                  <a:schemeClr val="bg2"/>
                </a:solidFill>
                <a:latin typeface="Helvetica" pitchFamily="-65" charset="0"/>
              </a:rPr>
              <a:t>Neurosci</a:t>
            </a:r>
            <a:r>
              <a:rPr lang="en-US" sz="1200" i="1" dirty="0">
                <a:solidFill>
                  <a:schemeClr val="bg2"/>
                </a:solidFill>
                <a:latin typeface="Helvetica" pitchFamily="-65" charset="0"/>
              </a:rPr>
              <a:t>.</a:t>
            </a:r>
            <a:r>
              <a:rPr lang="en-US" sz="1200" dirty="0">
                <a:solidFill>
                  <a:schemeClr val="bg2"/>
                </a:solidFill>
                <a:latin typeface="Helvetica" pitchFamily="-65" charset="0"/>
              </a:rPr>
              <a:t> 2:1527-1537.</a:t>
            </a:r>
          </a:p>
        </p:txBody>
      </p:sp>
      <p:sp>
        <p:nvSpPr>
          <p:cNvPr id="4" name="Text Box 3"/>
          <p:cNvSpPr txBox="1">
            <a:spLocks noChangeArrowheads="1"/>
          </p:cNvSpPr>
          <p:nvPr/>
        </p:nvSpPr>
        <p:spPr bwMode="auto">
          <a:xfrm>
            <a:off x="594519" y="-77788"/>
            <a:ext cx="8783751" cy="523220"/>
          </a:xfrm>
          <a:prstGeom prst="rect">
            <a:avLst/>
          </a:prstGeom>
          <a:noFill/>
          <a:ln w="9525">
            <a:noFill/>
            <a:miter lim="800000"/>
            <a:headEnd/>
            <a:tailEnd/>
          </a:ln>
        </p:spPr>
        <p:txBody>
          <a:bodyPr wrap="none">
            <a:spAutoFit/>
          </a:bodyPr>
          <a:lstStyle/>
          <a:p>
            <a:r>
              <a:rPr lang="en-US" sz="2800" b="1" dirty="0">
                <a:solidFill>
                  <a:schemeClr val="tx2"/>
                </a:solidFill>
                <a:latin typeface="Helvetica (PCL6)" pitchFamily="34" charset="0"/>
              </a:rPr>
              <a:t>Direction Tuning of Primary Motor Cortex Neurons</a:t>
            </a:r>
            <a:endParaRPr lang="en-US" dirty="0">
              <a:solidFill>
                <a:schemeClr val="tx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figure_07_16b"/>
          <p:cNvPicPr>
            <a:picLocks noChangeAspect="1" noChangeArrowheads="1"/>
          </p:cNvPicPr>
          <p:nvPr/>
        </p:nvPicPr>
        <p:blipFill>
          <a:blip r:embed="rId3" cstate="print"/>
          <a:srcRect/>
          <a:stretch>
            <a:fillRect/>
          </a:stretch>
        </p:blipFill>
        <p:spPr bwMode="auto">
          <a:xfrm>
            <a:off x="329195" y="508889"/>
            <a:ext cx="9214020" cy="56815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figure_07_16c"/>
          <p:cNvPicPr>
            <a:picLocks noChangeAspect="1" noChangeArrowheads="1"/>
          </p:cNvPicPr>
          <p:nvPr/>
        </p:nvPicPr>
        <p:blipFill>
          <a:blip r:embed="rId3" cstate="print"/>
          <a:srcRect/>
          <a:stretch>
            <a:fillRect/>
          </a:stretch>
        </p:blipFill>
        <p:spPr bwMode="auto">
          <a:xfrm>
            <a:off x="1783137" y="372357"/>
            <a:ext cx="6324995" cy="5956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igure_07_16d"/>
          <p:cNvPicPr>
            <a:picLocks noChangeAspect="1" noChangeArrowheads="1"/>
          </p:cNvPicPr>
          <p:nvPr/>
        </p:nvPicPr>
        <p:blipFill>
          <a:blip r:embed="rId3" cstate="print"/>
          <a:srcRect/>
          <a:stretch>
            <a:fillRect/>
          </a:stretch>
        </p:blipFill>
        <p:spPr bwMode="auto">
          <a:xfrm>
            <a:off x="1536242" y="372357"/>
            <a:ext cx="6811928" cy="5956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igure_07_18"/>
          <p:cNvPicPr>
            <a:picLocks noChangeAspect="1" noChangeArrowheads="1"/>
          </p:cNvPicPr>
          <p:nvPr/>
        </p:nvPicPr>
        <p:blipFill>
          <a:blip r:embed="rId3" cstate="print"/>
          <a:srcRect/>
          <a:stretch>
            <a:fillRect/>
          </a:stretch>
        </p:blipFill>
        <p:spPr bwMode="auto">
          <a:xfrm>
            <a:off x="1920302" y="372357"/>
            <a:ext cx="6035234" cy="5956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_07_06"/>
          <p:cNvPicPr>
            <a:picLocks noChangeAspect="1" noChangeArrowheads="1"/>
          </p:cNvPicPr>
          <p:nvPr/>
        </p:nvPicPr>
        <p:blipFill>
          <a:blip r:embed="rId3" cstate="print"/>
          <a:srcRect/>
          <a:stretch>
            <a:fillRect/>
          </a:stretch>
        </p:blipFill>
        <p:spPr bwMode="auto">
          <a:xfrm>
            <a:off x="2537542" y="372357"/>
            <a:ext cx="4797325" cy="5956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069883" y="297886"/>
            <a:ext cx="7900670" cy="5632311"/>
          </a:xfrm>
          <a:prstGeom prst="rect">
            <a:avLst/>
          </a:prstGeom>
          <a:noFill/>
          <a:ln w="9525">
            <a:noFill/>
            <a:miter lim="800000"/>
            <a:headEnd/>
            <a:tailEnd/>
          </a:ln>
        </p:spPr>
        <p:txBody>
          <a:bodyPr wrap="square">
            <a:spAutoFit/>
          </a:bodyPr>
          <a:lstStyle/>
          <a:p>
            <a:pPr>
              <a:spcBef>
                <a:spcPct val="50000"/>
              </a:spcBef>
            </a:pPr>
            <a:r>
              <a:rPr lang="en-US" sz="4000" b="1" dirty="0">
                <a:solidFill>
                  <a:srgbClr val="FFFF00"/>
                </a:solidFill>
                <a:latin typeface="Helvetica (PCL6)" pitchFamily="34" charset="0"/>
              </a:rPr>
              <a:t>  </a:t>
            </a:r>
            <a:r>
              <a:rPr lang="en-US" sz="4000" b="1" dirty="0">
                <a:solidFill>
                  <a:srgbClr val="FFFF00"/>
                </a:solidFill>
                <a:latin typeface="+mj-lt"/>
              </a:rPr>
              <a:t>Primary Motor Cortex (M1)</a:t>
            </a:r>
            <a:endParaRPr lang="en-US" sz="3200" dirty="0">
              <a:latin typeface="+mj-lt"/>
            </a:endParaRPr>
          </a:p>
          <a:p>
            <a:pPr>
              <a:spcBef>
                <a:spcPct val="50000"/>
              </a:spcBef>
            </a:pPr>
            <a:r>
              <a:rPr lang="en-US" sz="3200" dirty="0">
                <a:latin typeface="+mj-lt"/>
              </a:rPr>
              <a:t>Neurons fire </a:t>
            </a:r>
            <a:r>
              <a:rPr lang="en-US" sz="3200" i="1" dirty="0">
                <a:latin typeface="+mj-lt"/>
              </a:rPr>
              <a:t>before</a:t>
            </a:r>
            <a:r>
              <a:rPr lang="en-US" sz="3200" dirty="0">
                <a:latin typeface="+mj-lt"/>
              </a:rPr>
              <a:t> the contraction of 	muscle</a:t>
            </a:r>
          </a:p>
          <a:p>
            <a:pPr>
              <a:spcBef>
                <a:spcPct val="50000"/>
              </a:spcBef>
            </a:pPr>
            <a:r>
              <a:rPr lang="en-US" sz="3200" dirty="0">
                <a:latin typeface="+mj-lt"/>
              </a:rPr>
              <a:t>Neurons encode </a:t>
            </a:r>
            <a:r>
              <a:rPr lang="en-US" sz="3200" i="1" dirty="0">
                <a:latin typeface="+mj-lt"/>
              </a:rPr>
              <a:t>force</a:t>
            </a:r>
            <a:r>
              <a:rPr lang="en-US" sz="3200" dirty="0">
                <a:latin typeface="+mj-lt"/>
              </a:rPr>
              <a:t> of </a:t>
            </a:r>
            <a:r>
              <a:rPr lang="en-US" sz="3200" dirty="0" smtClean="0">
                <a:latin typeface="+mj-lt"/>
              </a:rPr>
              <a:t>contraction </a:t>
            </a:r>
          </a:p>
          <a:p>
            <a:pPr>
              <a:spcBef>
                <a:spcPct val="50000"/>
              </a:spcBef>
            </a:pPr>
            <a:r>
              <a:rPr lang="en-US" sz="3200" dirty="0" smtClean="0">
                <a:latin typeface="+mj-lt"/>
              </a:rPr>
              <a:t>Neurons encode </a:t>
            </a:r>
            <a:r>
              <a:rPr lang="en-US" sz="3200" i="1" dirty="0" smtClean="0">
                <a:latin typeface="+mj-lt"/>
              </a:rPr>
              <a:t>direction</a:t>
            </a:r>
            <a:r>
              <a:rPr lang="en-US" sz="3200" dirty="0" smtClean="0">
                <a:latin typeface="+mj-lt"/>
              </a:rPr>
              <a:t> of movement</a:t>
            </a:r>
          </a:p>
          <a:p>
            <a:pPr>
              <a:spcBef>
                <a:spcPct val="50000"/>
              </a:spcBef>
            </a:pPr>
            <a:r>
              <a:rPr lang="en-US" sz="3200" dirty="0" smtClean="0">
                <a:latin typeface="+mj-lt"/>
              </a:rPr>
              <a:t>Neurons encode </a:t>
            </a:r>
            <a:r>
              <a:rPr lang="en-US" sz="3200" i="1" dirty="0" smtClean="0">
                <a:latin typeface="+mj-lt"/>
              </a:rPr>
              <a:t>extent</a:t>
            </a:r>
            <a:r>
              <a:rPr lang="en-US" sz="3200" dirty="0" smtClean="0">
                <a:latin typeface="+mj-lt"/>
              </a:rPr>
              <a:t> of movement</a:t>
            </a:r>
          </a:p>
          <a:p>
            <a:pPr>
              <a:spcBef>
                <a:spcPct val="50000"/>
              </a:spcBef>
            </a:pPr>
            <a:r>
              <a:rPr lang="en-US" sz="3200" dirty="0" smtClean="0">
                <a:latin typeface="+mj-lt"/>
              </a:rPr>
              <a:t>Neurons encode </a:t>
            </a:r>
            <a:r>
              <a:rPr lang="en-US" sz="3200" i="1" dirty="0" smtClean="0">
                <a:latin typeface="+mj-lt"/>
              </a:rPr>
              <a:t>speed</a:t>
            </a:r>
            <a:r>
              <a:rPr lang="en-US" sz="3200" dirty="0" smtClean="0">
                <a:latin typeface="+mj-lt"/>
              </a:rPr>
              <a:t> of movement</a:t>
            </a:r>
            <a:endParaRPr lang="en-US" sz="3200" dirty="0">
              <a:solidFill>
                <a:schemeClr val="bg1"/>
              </a:solidFill>
              <a:latin typeface="+mj-lt"/>
            </a:endParaRPr>
          </a:p>
          <a:p>
            <a:pPr>
              <a:spcBef>
                <a:spcPct val="50000"/>
              </a:spcBef>
            </a:pPr>
            <a:endParaRPr lang="en-US" sz="32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5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2.jpg"/>
          <p:cNvPicPr>
            <a:picLocks noChangeAspect="1"/>
          </p:cNvPicPr>
          <p:nvPr/>
        </p:nvPicPr>
        <p:blipFill>
          <a:blip r:embed="rId3" cstate="print"/>
          <a:stretch>
            <a:fillRect/>
          </a:stretch>
        </p:blipFill>
        <p:spPr>
          <a:xfrm>
            <a:off x="1585119" y="912812"/>
            <a:ext cx="6400976" cy="5789613"/>
          </a:xfrm>
          <a:prstGeom prst="rect">
            <a:avLst/>
          </a:prstGeom>
        </p:spPr>
      </p:pic>
      <p:sp>
        <p:nvSpPr>
          <p:cNvPr id="4" name="Text Box 4"/>
          <p:cNvSpPr txBox="1">
            <a:spLocks noChangeArrowheads="1"/>
          </p:cNvSpPr>
          <p:nvPr/>
        </p:nvSpPr>
        <p:spPr bwMode="auto">
          <a:xfrm>
            <a:off x="2956719" y="237192"/>
            <a:ext cx="3459601" cy="523220"/>
          </a:xfrm>
          <a:prstGeom prst="rect">
            <a:avLst/>
          </a:prstGeom>
          <a:noFill/>
          <a:ln w="9525">
            <a:noFill/>
            <a:miter lim="800000"/>
            <a:headEnd/>
            <a:tailEnd/>
          </a:ln>
        </p:spPr>
        <p:txBody>
          <a:bodyPr wrap="none">
            <a:spAutoFit/>
          </a:bodyPr>
          <a:lstStyle/>
          <a:p>
            <a:r>
              <a:rPr lang="en-US" sz="2800" b="1" dirty="0" smtClean="0">
                <a:solidFill>
                  <a:schemeClr val="tx2"/>
                </a:solidFill>
                <a:latin typeface="+mj-lt"/>
              </a:rPr>
              <a:t>Motor Homunculus</a:t>
            </a:r>
            <a:endParaRPr lang="en-US" sz="2800" b="1" dirty="0">
              <a:solidFill>
                <a:schemeClr val="tx2"/>
              </a:solidFill>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6172399" y="5883240"/>
            <a:ext cx="3026791" cy="707886"/>
          </a:xfrm>
          <a:prstGeom prst="rect">
            <a:avLst/>
          </a:prstGeom>
          <a:noFill/>
          <a:ln w="9525">
            <a:noFill/>
            <a:miter lim="800000"/>
            <a:headEnd/>
            <a:tailEnd/>
          </a:ln>
        </p:spPr>
        <p:txBody>
          <a:bodyPr wrap="none">
            <a:spAutoFit/>
          </a:bodyPr>
          <a:lstStyle/>
          <a:p>
            <a:r>
              <a:rPr lang="en-US" sz="2000" dirty="0" err="1">
                <a:latin typeface="Arial" charset="0"/>
              </a:rPr>
              <a:t>Graziano</a:t>
            </a:r>
            <a:r>
              <a:rPr lang="en-US" sz="2000" dirty="0">
                <a:latin typeface="Arial" charset="0"/>
              </a:rPr>
              <a:t> et al.,</a:t>
            </a:r>
          </a:p>
          <a:p>
            <a:r>
              <a:rPr lang="en-US" sz="2000" i="1" dirty="0">
                <a:latin typeface="Arial" charset="0"/>
              </a:rPr>
              <a:t>Neuron,</a:t>
            </a:r>
            <a:r>
              <a:rPr lang="en-US" sz="2000" dirty="0">
                <a:latin typeface="Arial" charset="0"/>
              </a:rPr>
              <a:t> 2002 34:841-51</a:t>
            </a:r>
            <a:r>
              <a:rPr lang="en-US" sz="2000" dirty="0"/>
              <a:t>.</a:t>
            </a:r>
          </a:p>
        </p:txBody>
      </p:sp>
      <p:pic>
        <p:nvPicPr>
          <p:cNvPr id="20483" name="Picture 5"/>
          <p:cNvPicPr>
            <a:picLocks noChangeAspect="1" noChangeArrowheads="1"/>
          </p:cNvPicPr>
          <p:nvPr/>
        </p:nvPicPr>
        <p:blipFill>
          <a:blip r:embed="rId3" cstate="print"/>
          <a:srcRect/>
          <a:stretch>
            <a:fillRect/>
          </a:stretch>
        </p:blipFill>
        <p:spPr bwMode="auto">
          <a:xfrm>
            <a:off x="213519" y="1370012"/>
            <a:ext cx="9343858" cy="3505200"/>
          </a:xfrm>
          <a:prstGeom prst="rect">
            <a:avLst/>
          </a:prstGeom>
          <a:noFill/>
          <a:ln w="9525">
            <a:noFill/>
            <a:miter lim="800000"/>
            <a:headEnd/>
            <a:tailEnd/>
          </a:ln>
        </p:spPr>
      </p:pic>
      <p:sp>
        <p:nvSpPr>
          <p:cNvPr id="20484" name="Text Box 6"/>
          <p:cNvSpPr txBox="1">
            <a:spLocks noChangeArrowheads="1"/>
          </p:cNvSpPr>
          <p:nvPr/>
        </p:nvSpPr>
        <p:spPr bwMode="auto">
          <a:xfrm>
            <a:off x="670719" y="227013"/>
            <a:ext cx="8915400" cy="830997"/>
          </a:xfrm>
          <a:prstGeom prst="rect">
            <a:avLst/>
          </a:prstGeom>
          <a:noFill/>
          <a:ln w="9525">
            <a:noFill/>
            <a:miter lim="800000"/>
            <a:headEnd/>
            <a:tailEnd/>
          </a:ln>
        </p:spPr>
        <p:txBody>
          <a:bodyPr wrap="square">
            <a:spAutoFit/>
          </a:bodyPr>
          <a:lstStyle/>
          <a:p>
            <a:r>
              <a:rPr lang="en-US" sz="2400" dirty="0">
                <a:solidFill>
                  <a:schemeClr val="tx2"/>
                </a:solidFill>
                <a:latin typeface="Arial" charset="0"/>
              </a:rPr>
              <a:t>Long stimulation (e.g., 500 </a:t>
            </a:r>
            <a:r>
              <a:rPr lang="en-US" sz="2400" dirty="0" err="1">
                <a:solidFill>
                  <a:schemeClr val="tx2"/>
                </a:solidFill>
                <a:latin typeface="Arial" charset="0"/>
              </a:rPr>
              <a:t>msec</a:t>
            </a:r>
            <a:r>
              <a:rPr lang="en-US" sz="2400" dirty="0">
                <a:solidFill>
                  <a:schemeClr val="tx2"/>
                </a:solidFill>
                <a:latin typeface="Arial" charset="0"/>
              </a:rPr>
              <a:t>) of motor </a:t>
            </a:r>
            <a:r>
              <a:rPr lang="en-US" sz="2400" dirty="0" smtClean="0">
                <a:solidFill>
                  <a:schemeClr val="tx2"/>
                </a:solidFill>
                <a:latin typeface="Arial" charset="0"/>
              </a:rPr>
              <a:t>cortex elicits </a:t>
            </a:r>
            <a:r>
              <a:rPr lang="en-US" sz="2400" dirty="0">
                <a:solidFill>
                  <a:schemeClr val="tx2"/>
                </a:solidFill>
                <a:latin typeface="Arial" charset="0"/>
              </a:rPr>
              <a:t>stereotyped postures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4" name="Picture 2"/>
          <p:cNvPicPr>
            <a:picLocks noChangeAspect="1" noChangeArrowheads="1"/>
          </p:cNvPicPr>
          <p:nvPr/>
        </p:nvPicPr>
        <p:blipFill>
          <a:blip r:embed="rId2" cstate="print"/>
          <a:srcRect/>
          <a:stretch>
            <a:fillRect/>
          </a:stretch>
        </p:blipFill>
        <p:spPr bwMode="auto">
          <a:xfrm>
            <a:off x="1204119" y="760412"/>
            <a:ext cx="6276779" cy="5646738"/>
          </a:xfrm>
          <a:prstGeom prst="rect">
            <a:avLst/>
          </a:prstGeom>
          <a:noFill/>
          <a:ln w="9525">
            <a:noFill/>
            <a:miter lim="800000"/>
            <a:headEnd/>
            <a:tailEnd/>
          </a:ln>
        </p:spPr>
      </p:pic>
      <p:sp>
        <p:nvSpPr>
          <p:cNvPr id="3" name="Text Box 4"/>
          <p:cNvSpPr txBox="1">
            <a:spLocks noChangeArrowheads="1"/>
          </p:cNvSpPr>
          <p:nvPr/>
        </p:nvSpPr>
        <p:spPr bwMode="auto">
          <a:xfrm>
            <a:off x="7528719" y="5691326"/>
            <a:ext cx="2321469" cy="707886"/>
          </a:xfrm>
          <a:prstGeom prst="rect">
            <a:avLst/>
          </a:prstGeom>
          <a:noFill/>
          <a:ln w="9525">
            <a:noFill/>
            <a:miter lim="800000"/>
            <a:headEnd/>
            <a:tailEnd/>
          </a:ln>
        </p:spPr>
        <p:txBody>
          <a:bodyPr wrap="none">
            <a:spAutoFit/>
          </a:bodyPr>
          <a:lstStyle/>
          <a:p>
            <a:r>
              <a:rPr lang="en-US" sz="2000" dirty="0" err="1" smtClean="0">
                <a:latin typeface="Arial" charset="0"/>
              </a:rPr>
              <a:t>Aflalo</a:t>
            </a:r>
            <a:r>
              <a:rPr lang="en-US" sz="2000" dirty="0" smtClean="0">
                <a:latin typeface="Arial" charset="0"/>
              </a:rPr>
              <a:t> &amp; </a:t>
            </a:r>
            <a:r>
              <a:rPr lang="en-US" sz="2000" dirty="0" err="1" smtClean="0">
                <a:latin typeface="Arial" charset="0"/>
              </a:rPr>
              <a:t>Graziano</a:t>
            </a:r>
            <a:r>
              <a:rPr lang="en-US" sz="2000" dirty="0" smtClean="0">
                <a:latin typeface="Arial" charset="0"/>
              </a:rPr>
              <a:t>, </a:t>
            </a:r>
            <a:endParaRPr lang="en-US" sz="2000" dirty="0">
              <a:latin typeface="Arial" charset="0"/>
            </a:endParaRPr>
          </a:p>
          <a:p>
            <a:r>
              <a:rPr lang="en-US" sz="2000" i="1" dirty="0">
                <a:latin typeface="Arial" charset="0"/>
              </a:rPr>
              <a:t>Neuron,</a:t>
            </a:r>
            <a:r>
              <a:rPr lang="en-US" sz="2000" dirty="0">
                <a:latin typeface="Arial" charset="0"/>
              </a:rPr>
              <a:t> </a:t>
            </a:r>
            <a:r>
              <a:rPr lang="en-US" sz="2000" dirty="0" smtClean="0">
                <a:latin typeface="Arial" charset="0"/>
              </a:rPr>
              <a:t>2007</a:t>
            </a:r>
            <a:endParaRPr lang="en-US" sz="2000" dirty="0"/>
          </a:p>
        </p:txBody>
      </p:sp>
      <p:sp>
        <p:nvSpPr>
          <p:cNvPr id="4" name="Text Box 6"/>
          <p:cNvSpPr txBox="1">
            <a:spLocks noChangeArrowheads="1"/>
          </p:cNvSpPr>
          <p:nvPr/>
        </p:nvSpPr>
        <p:spPr bwMode="auto">
          <a:xfrm>
            <a:off x="2270919" y="227013"/>
            <a:ext cx="3810000" cy="461665"/>
          </a:xfrm>
          <a:prstGeom prst="rect">
            <a:avLst/>
          </a:prstGeom>
          <a:noFill/>
          <a:ln w="9525">
            <a:noFill/>
            <a:miter lim="800000"/>
            <a:headEnd/>
            <a:tailEnd/>
          </a:ln>
        </p:spPr>
        <p:txBody>
          <a:bodyPr wrap="square">
            <a:spAutoFit/>
          </a:bodyPr>
          <a:lstStyle/>
          <a:p>
            <a:r>
              <a:rPr lang="en-US" sz="2400" dirty="0" smtClean="0">
                <a:solidFill>
                  <a:schemeClr val="tx2"/>
                </a:solidFill>
                <a:latin typeface="Arial" charset="0"/>
              </a:rPr>
              <a:t>Action Zones</a:t>
            </a:r>
            <a:endParaRPr lang="en-US" sz="2400" dirty="0">
              <a:solidFill>
                <a:schemeClr val="tx2"/>
              </a:solidFill>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2.jpg"/>
          <p:cNvPicPr>
            <a:picLocks noChangeAspect="1"/>
          </p:cNvPicPr>
          <p:nvPr/>
        </p:nvPicPr>
        <p:blipFill>
          <a:blip r:embed="rId3" cstate="print"/>
          <a:stretch>
            <a:fillRect/>
          </a:stretch>
        </p:blipFill>
        <p:spPr>
          <a:xfrm>
            <a:off x="289719" y="1751012"/>
            <a:ext cx="4463308" cy="4037013"/>
          </a:xfrm>
          <a:prstGeom prst="rect">
            <a:avLst/>
          </a:prstGeom>
        </p:spPr>
      </p:pic>
      <p:sp>
        <p:nvSpPr>
          <p:cNvPr id="4" name="Text Box 4"/>
          <p:cNvSpPr txBox="1">
            <a:spLocks noChangeArrowheads="1"/>
          </p:cNvSpPr>
          <p:nvPr/>
        </p:nvSpPr>
        <p:spPr bwMode="auto">
          <a:xfrm>
            <a:off x="1661319" y="227012"/>
            <a:ext cx="6423040" cy="523220"/>
          </a:xfrm>
          <a:prstGeom prst="rect">
            <a:avLst/>
          </a:prstGeom>
          <a:noFill/>
          <a:ln w="9525">
            <a:noFill/>
            <a:miter lim="800000"/>
            <a:headEnd/>
            <a:tailEnd/>
          </a:ln>
        </p:spPr>
        <p:txBody>
          <a:bodyPr wrap="none">
            <a:spAutoFit/>
          </a:bodyPr>
          <a:lstStyle/>
          <a:p>
            <a:r>
              <a:rPr lang="en-US" sz="2800" b="1" dirty="0" smtClean="0">
                <a:solidFill>
                  <a:schemeClr val="tx2"/>
                </a:solidFill>
                <a:latin typeface="+mj-lt"/>
              </a:rPr>
              <a:t>Motor Homunculus vs. Action Zones</a:t>
            </a:r>
            <a:endParaRPr lang="en-US" sz="2800" b="1" dirty="0">
              <a:solidFill>
                <a:schemeClr val="tx2"/>
              </a:solidFill>
              <a:latin typeface="+mj-lt"/>
            </a:endParaRPr>
          </a:p>
        </p:txBody>
      </p:sp>
      <p:pic>
        <p:nvPicPr>
          <p:cNvPr id="5" name="Picture 2"/>
          <p:cNvPicPr>
            <a:picLocks noChangeAspect="1" noChangeArrowheads="1"/>
          </p:cNvPicPr>
          <p:nvPr/>
        </p:nvPicPr>
        <p:blipFill>
          <a:blip r:embed="rId4" cstate="print"/>
          <a:srcRect/>
          <a:stretch>
            <a:fillRect/>
          </a:stretch>
        </p:blipFill>
        <p:spPr bwMode="auto">
          <a:xfrm>
            <a:off x="4785519" y="1751012"/>
            <a:ext cx="4243929" cy="381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M1"/>
          <p:cNvPicPr>
            <a:picLocks noChangeAspect="1" noChangeArrowheads="1"/>
          </p:cNvPicPr>
          <p:nvPr/>
        </p:nvPicPr>
        <p:blipFill>
          <a:blip r:embed="rId3" cstate="print"/>
          <a:srcRect t="7709" r="22783" b="20343"/>
          <a:stretch>
            <a:fillRect/>
          </a:stretch>
        </p:blipFill>
        <p:spPr bwMode="auto">
          <a:xfrm>
            <a:off x="1234480" y="893657"/>
            <a:ext cx="7406879" cy="5079569"/>
          </a:xfrm>
          <a:prstGeom prst="rect">
            <a:avLst/>
          </a:prstGeom>
          <a:noFill/>
          <a:ln w="9525">
            <a:noFill/>
            <a:miter lim="800000"/>
            <a:headEnd/>
            <a:tailEnd/>
          </a:ln>
        </p:spPr>
      </p:pic>
      <p:sp>
        <p:nvSpPr>
          <p:cNvPr id="47107" name="Text Box 3"/>
          <p:cNvSpPr txBox="1">
            <a:spLocks noChangeArrowheads="1"/>
          </p:cNvSpPr>
          <p:nvPr/>
        </p:nvSpPr>
        <p:spPr bwMode="auto">
          <a:xfrm>
            <a:off x="3868037" y="296335"/>
            <a:ext cx="1462260" cy="338554"/>
          </a:xfrm>
          <a:prstGeom prst="rect">
            <a:avLst/>
          </a:prstGeom>
          <a:noFill/>
          <a:ln w="9525">
            <a:noFill/>
            <a:miter lim="800000"/>
            <a:headEnd/>
            <a:tailEnd/>
          </a:ln>
        </p:spPr>
        <p:txBody>
          <a:bodyPr wrap="none">
            <a:spAutoFit/>
          </a:bodyPr>
          <a:lstStyle/>
          <a:p>
            <a:r>
              <a:rPr lang="en-US" b="1">
                <a:latin typeface="Arial" charset="0"/>
              </a:rPr>
              <a:t>Motor Cortex</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igure_07_21a-d"/>
          <p:cNvPicPr>
            <a:picLocks noChangeAspect="1" noChangeArrowheads="1"/>
          </p:cNvPicPr>
          <p:nvPr/>
        </p:nvPicPr>
        <p:blipFill>
          <a:blip r:embed="rId3" cstate="print"/>
          <a:srcRect/>
          <a:stretch>
            <a:fillRect/>
          </a:stretch>
        </p:blipFill>
        <p:spPr bwMode="auto">
          <a:xfrm>
            <a:off x="1865436" y="372357"/>
            <a:ext cx="6160397" cy="5956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igure_07_21e"/>
          <p:cNvPicPr>
            <a:picLocks noChangeAspect="1" noChangeArrowheads="1"/>
          </p:cNvPicPr>
          <p:nvPr/>
        </p:nvPicPr>
        <p:blipFill>
          <a:blip r:embed="rId3" cstate="print"/>
          <a:srcRect/>
          <a:stretch>
            <a:fillRect/>
          </a:stretch>
        </p:blipFill>
        <p:spPr bwMode="auto">
          <a:xfrm>
            <a:off x="3099917" y="372357"/>
            <a:ext cx="3679435" cy="5956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igure_07_20"/>
          <p:cNvPicPr>
            <a:picLocks noChangeAspect="1" noChangeArrowheads="1"/>
          </p:cNvPicPr>
          <p:nvPr/>
        </p:nvPicPr>
        <p:blipFill>
          <a:blip r:embed="rId3" cstate="print"/>
          <a:srcRect/>
          <a:stretch>
            <a:fillRect/>
          </a:stretch>
        </p:blipFill>
        <p:spPr bwMode="auto">
          <a:xfrm>
            <a:off x="1934018" y="372357"/>
            <a:ext cx="6002658" cy="5956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740688" y="521300"/>
            <a:ext cx="8476761" cy="2031325"/>
          </a:xfrm>
          <a:prstGeom prst="rect">
            <a:avLst/>
          </a:prstGeom>
          <a:noFill/>
          <a:ln w="9525">
            <a:noFill/>
            <a:miter lim="800000"/>
            <a:headEnd/>
            <a:tailEnd/>
          </a:ln>
        </p:spPr>
        <p:txBody>
          <a:bodyPr>
            <a:spAutoFit/>
          </a:bodyPr>
          <a:lstStyle/>
          <a:p>
            <a:pPr algn="ctr">
              <a:spcBef>
                <a:spcPct val="50000"/>
              </a:spcBef>
            </a:pPr>
            <a:r>
              <a:rPr lang="en-US" sz="3600" b="1" dirty="0" err="1" smtClean="0">
                <a:solidFill>
                  <a:srgbClr val="FFFF00"/>
                </a:solidFill>
                <a:latin typeface="+mj-lt"/>
              </a:rPr>
              <a:t>Premotor</a:t>
            </a:r>
            <a:r>
              <a:rPr lang="en-US" sz="3600" b="1" dirty="0" smtClean="0">
                <a:solidFill>
                  <a:srgbClr val="FFFF00"/>
                </a:solidFill>
                <a:latin typeface="+mj-lt"/>
              </a:rPr>
              <a:t> </a:t>
            </a:r>
            <a:r>
              <a:rPr lang="en-US" sz="3600" b="1" dirty="0">
                <a:solidFill>
                  <a:srgbClr val="FFFF00"/>
                </a:solidFill>
                <a:latin typeface="+mj-lt"/>
              </a:rPr>
              <a:t>Cortex</a:t>
            </a:r>
            <a:endParaRPr lang="en-US" sz="3600" b="1" dirty="0">
              <a:latin typeface="+mj-lt"/>
            </a:endParaRPr>
          </a:p>
          <a:p>
            <a:pPr>
              <a:spcBef>
                <a:spcPct val="50000"/>
              </a:spcBef>
            </a:pPr>
            <a:endParaRPr lang="en-US" sz="2800" b="1" dirty="0" smtClean="0">
              <a:solidFill>
                <a:schemeClr val="bg1"/>
              </a:solidFill>
              <a:latin typeface="+mj-lt"/>
            </a:endParaRPr>
          </a:p>
          <a:p>
            <a:pPr>
              <a:spcBef>
                <a:spcPct val="50000"/>
              </a:spcBef>
            </a:pPr>
            <a:r>
              <a:rPr lang="en-US" sz="3200" b="1" dirty="0" smtClean="0">
                <a:latin typeface="+mj-lt"/>
              </a:rPr>
              <a:t>Preparation </a:t>
            </a:r>
            <a:r>
              <a:rPr lang="en-US" sz="3200" b="1" dirty="0">
                <a:latin typeface="+mj-lt"/>
              </a:rPr>
              <a:t>for movement (“Motor set</a:t>
            </a:r>
            <a:r>
              <a:rPr lang="en-US" sz="3200" b="1" dirty="0" smtClean="0">
                <a:latin typeface="+mj-lt"/>
              </a:rPr>
              <a:t>”)</a:t>
            </a:r>
            <a:endParaRPr lang="en-US" sz="3200" b="1" dirty="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gure_07_05"/>
          <p:cNvPicPr>
            <a:picLocks noChangeAspect="1" noChangeArrowheads="1"/>
          </p:cNvPicPr>
          <p:nvPr/>
        </p:nvPicPr>
        <p:blipFill>
          <a:blip r:embed="rId3" cstate="print"/>
          <a:srcRect/>
          <a:stretch>
            <a:fillRect/>
          </a:stretch>
        </p:blipFill>
        <p:spPr bwMode="auto">
          <a:xfrm>
            <a:off x="1234480" y="372357"/>
            <a:ext cx="7410308" cy="5956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motorset"/>
          <p:cNvPicPr>
            <a:picLocks noChangeAspect="1" noChangeArrowheads="1"/>
          </p:cNvPicPr>
          <p:nvPr/>
        </p:nvPicPr>
        <p:blipFill>
          <a:blip r:embed="rId3" cstate="print">
            <a:lum bright="-36000" contrast="54000"/>
          </a:blip>
          <a:srcRect/>
          <a:stretch>
            <a:fillRect/>
          </a:stretch>
        </p:blipFill>
        <p:spPr bwMode="auto">
          <a:xfrm>
            <a:off x="329195" y="1117071"/>
            <a:ext cx="9299747" cy="3345007"/>
          </a:xfrm>
          <a:prstGeom prst="rect">
            <a:avLst/>
          </a:prstGeom>
          <a:noFill/>
          <a:ln w="9525">
            <a:noFill/>
            <a:miter lim="800000"/>
            <a:headEnd/>
            <a:tailEnd/>
          </a:ln>
        </p:spPr>
      </p:pic>
      <p:sp>
        <p:nvSpPr>
          <p:cNvPr id="51203" name="Text Box 6"/>
          <p:cNvSpPr txBox="1">
            <a:spLocks noChangeArrowheads="1"/>
          </p:cNvSpPr>
          <p:nvPr/>
        </p:nvSpPr>
        <p:spPr bwMode="auto">
          <a:xfrm>
            <a:off x="740688" y="223414"/>
            <a:ext cx="8641358" cy="338554"/>
          </a:xfrm>
          <a:prstGeom prst="rect">
            <a:avLst/>
          </a:prstGeom>
          <a:noFill/>
          <a:ln w="9525">
            <a:noFill/>
            <a:miter lim="800000"/>
            <a:headEnd/>
            <a:tailEnd/>
          </a:ln>
        </p:spPr>
        <p:txBody>
          <a:bodyPr>
            <a:spAutoFit/>
          </a:bodyPr>
          <a:lstStyle/>
          <a:p>
            <a:pPr>
              <a:spcBef>
                <a:spcPct val="50000"/>
              </a:spcBef>
            </a:pPr>
            <a:r>
              <a:rPr lang="en-US">
                <a:latin typeface="Arial Unicode MS" pitchFamily="-65" charset="0"/>
              </a:rPr>
              <a:t>Premotor cortex is involved in preparation for movement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740688" y="521300"/>
            <a:ext cx="8476761" cy="4001095"/>
          </a:xfrm>
          <a:prstGeom prst="rect">
            <a:avLst/>
          </a:prstGeom>
          <a:noFill/>
          <a:ln w="9525">
            <a:noFill/>
            <a:miter lim="800000"/>
            <a:headEnd/>
            <a:tailEnd/>
          </a:ln>
        </p:spPr>
        <p:txBody>
          <a:bodyPr>
            <a:spAutoFit/>
          </a:bodyPr>
          <a:lstStyle/>
          <a:p>
            <a:pPr algn="ctr">
              <a:spcBef>
                <a:spcPct val="50000"/>
              </a:spcBef>
            </a:pPr>
            <a:r>
              <a:rPr lang="en-US" sz="3600" b="1" dirty="0" err="1" smtClean="0">
                <a:solidFill>
                  <a:srgbClr val="FFFF00"/>
                </a:solidFill>
                <a:latin typeface="+mj-lt"/>
              </a:rPr>
              <a:t>Premotor</a:t>
            </a:r>
            <a:r>
              <a:rPr lang="en-US" sz="3600" b="1" dirty="0" smtClean="0">
                <a:solidFill>
                  <a:srgbClr val="FFFF00"/>
                </a:solidFill>
                <a:latin typeface="+mj-lt"/>
              </a:rPr>
              <a:t> </a:t>
            </a:r>
            <a:r>
              <a:rPr lang="en-US" sz="3600" b="1" dirty="0">
                <a:solidFill>
                  <a:srgbClr val="FFFF00"/>
                </a:solidFill>
                <a:latin typeface="+mj-lt"/>
              </a:rPr>
              <a:t>Cortex</a:t>
            </a:r>
            <a:endParaRPr lang="en-US" sz="3600" b="1" dirty="0">
              <a:latin typeface="+mj-lt"/>
            </a:endParaRPr>
          </a:p>
          <a:p>
            <a:pPr>
              <a:spcBef>
                <a:spcPct val="50000"/>
              </a:spcBef>
            </a:pPr>
            <a:endParaRPr lang="en-US" sz="2800" b="1" dirty="0" smtClean="0">
              <a:solidFill>
                <a:schemeClr val="bg1"/>
              </a:solidFill>
              <a:latin typeface="+mj-lt"/>
            </a:endParaRPr>
          </a:p>
          <a:p>
            <a:pPr>
              <a:spcBef>
                <a:spcPct val="50000"/>
              </a:spcBef>
            </a:pPr>
            <a:r>
              <a:rPr lang="en-US" sz="3200" b="1" dirty="0" smtClean="0">
                <a:latin typeface="+mj-lt"/>
              </a:rPr>
              <a:t>Preparation </a:t>
            </a:r>
            <a:r>
              <a:rPr lang="en-US" sz="3200" b="1" dirty="0">
                <a:latin typeface="+mj-lt"/>
              </a:rPr>
              <a:t>for movement (“Motor set”)</a:t>
            </a:r>
          </a:p>
          <a:p>
            <a:pPr>
              <a:spcBef>
                <a:spcPct val="50000"/>
              </a:spcBef>
            </a:pPr>
            <a:r>
              <a:rPr lang="en-US" sz="3200" b="1" dirty="0" smtClean="0">
                <a:latin typeface="+mj-lt"/>
              </a:rPr>
              <a:t>Sensory </a:t>
            </a:r>
            <a:r>
              <a:rPr lang="en-US" sz="3200" b="1" dirty="0">
                <a:latin typeface="+mj-lt"/>
              </a:rPr>
              <a:t>aspects associated with motor </a:t>
            </a:r>
            <a:r>
              <a:rPr lang="en-US" sz="3200" b="1" dirty="0" smtClean="0">
                <a:latin typeface="+mj-lt"/>
              </a:rPr>
              <a:t>acts</a:t>
            </a:r>
            <a:endParaRPr lang="en-US" sz="3200" b="1" dirty="0">
              <a:latin typeface="+mj-lt"/>
            </a:endParaRPr>
          </a:p>
          <a:p>
            <a:pPr>
              <a:spcBef>
                <a:spcPct val="50000"/>
              </a:spcBef>
            </a:pPr>
            <a:endParaRPr lang="en-US" sz="3200" dirty="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399077" y="0"/>
            <a:ext cx="7406879" cy="584775"/>
          </a:xfrm>
          <a:prstGeom prst="rect">
            <a:avLst/>
          </a:prstGeom>
          <a:noFill/>
          <a:ln w="9525">
            <a:noFill/>
            <a:miter lim="800000"/>
            <a:headEnd/>
            <a:tailEnd/>
          </a:ln>
        </p:spPr>
        <p:txBody>
          <a:bodyPr>
            <a:spAutoFit/>
          </a:bodyPr>
          <a:lstStyle/>
          <a:p>
            <a:pPr>
              <a:spcBef>
                <a:spcPct val="50000"/>
              </a:spcBef>
            </a:pPr>
            <a:r>
              <a:rPr lang="en-US" sz="3200" b="1">
                <a:latin typeface="Helvetica (PCL6)" pitchFamily="34" charset="0"/>
              </a:rPr>
              <a:t>Premotor Cortex “Mirror” Neuron</a:t>
            </a:r>
            <a:endParaRPr lang="en-US"/>
          </a:p>
        </p:txBody>
      </p:sp>
      <p:pic>
        <p:nvPicPr>
          <p:cNvPr id="55299" name="Picture 5" descr="motorcortex_12"/>
          <p:cNvPicPr>
            <a:picLocks noChangeAspect="1" noChangeArrowheads="1"/>
          </p:cNvPicPr>
          <p:nvPr/>
        </p:nvPicPr>
        <p:blipFill>
          <a:blip r:embed="rId3" cstate="print"/>
          <a:srcRect/>
          <a:stretch>
            <a:fillRect/>
          </a:stretch>
        </p:blipFill>
        <p:spPr bwMode="auto">
          <a:xfrm>
            <a:off x="1069882" y="1266014"/>
            <a:ext cx="7982969" cy="48313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740688" y="521300"/>
            <a:ext cx="8476761" cy="4739759"/>
          </a:xfrm>
          <a:prstGeom prst="rect">
            <a:avLst/>
          </a:prstGeom>
          <a:noFill/>
          <a:ln w="9525">
            <a:noFill/>
            <a:miter lim="800000"/>
            <a:headEnd/>
            <a:tailEnd/>
          </a:ln>
        </p:spPr>
        <p:txBody>
          <a:bodyPr>
            <a:spAutoFit/>
          </a:bodyPr>
          <a:lstStyle/>
          <a:p>
            <a:pPr algn="ctr">
              <a:spcBef>
                <a:spcPct val="50000"/>
              </a:spcBef>
            </a:pPr>
            <a:r>
              <a:rPr lang="en-US" sz="3600" b="1" dirty="0" err="1" smtClean="0">
                <a:solidFill>
                  <a:srgbClr val="FFFF00"/>
                </a:solidFill>
                <a:latin typeface="+mj-lt"/>
              </a:rPr>
              <a:t>Premotor</a:t>
            </a:r>
            <a:r>
              <a:rPr lang="en-US" sz="3600" b="1" dirty="0" smtClean="0">
                <a:solidFill>
                  <a:srgbClr val="FFFF00"/>
                </a:solidFill>
                <a:latin typeface="+mj-lt"/>
              </a:rPr>
              <a:t> </a:t>
            </a:r>
            <a:r>
              <a:rPr lang="en-US" sz="3600" b="1" dirty="0">
                <a:solidFill>
                  <a:srgbClr val="FFFF00"/>
                </a:solidFill>
                <a:latin typeface="+mj-lt"/>
              </a:rPr>
              <a:t>Cortex</a:t>
            </a:r>
            <a:endParaRPr lang="en-US" sz="3600" b="1" dirty="0">
              <a:latin typeface="+mj-lt"/>
            </a:endParaRPr>
          </a:p>
          <a:p>
            <a:pPr>
              <a:spcBef>
                <a:spcPct val="50000"/>
              </a:spcBef>
            </a:pPr>
            <a:endParaRPr lang="en-US" sz="2800" b="1" dirty="0" smtClean="0">
              <a:solidFill>
                <a:schemeClr val="bg1"/>
              </a:solidFill>
              <a:latin typeface="+mj-lt"/>
            </a:endParaRPr>
          </a:p>
          <a:p>
            <a:pPr>
              <a:spcBef>
                <a:spcPct val="50000"/>
              </a:spcBef>
            </a:pPr>
            <a:r>
              <a:rPr lang="en-US" sz="3200" b="1" dirty="0" smtClean="0">
                <a:latin typeface="+mj-lt"/>
              </a:rPr>
              <a:t>Preparation </a:t>
            </a:r>
            <a:r>
              <a:rPr lang="en-US" sz="3200" b="1" dirty="0">
                <a:latin typeface="+mj-lt"/>
              </a:rPr>
              <a:t>for movement (“Motor set”)</a:t>
            </a:r>
          </a:p>
          <a:p>
            <a:pPr>
              <a:spcBef>
                <a:spcPct val="50000"/>
              </a:spcBef>
            </a:pPr>
            <a:r>
              <a:rPr lang="en-US" sz="3200" b="1" dirty="0" smtClean="0">
                <a:latin typeface="+mj-lt"/>
              </a:rPr>
              <a:t>Sensory </a:t>
            </a:r>
            <a:r>
              <a:rPr lang="en-US" sz="3200" b="1" dirty="0">
                <a:latin typeface="+mj-lt"/>
              </a:rPr>
              <a:t>aspects associated with motor </a:t>
            </a:r>
            <a:r>
              <a:rPr lang="en-US" sz="3200" b="1" dirty="0" smtClean="0">
                <a:latin typeface="+mj-lt"/>
              </a:rPr>
              <a:t>acts</a:t>
            </a:r>
            <a:endParaRPr lang="en-US" sz="3200" b="1" dirty="0">
              <a:latin typeface="+mj-lt"/>
            </a:endParaRPr>
          </a:p>
          <a:p>
            <a:pPr>
              <a:spcBef>
                <a:spcPct val="50000"/>
              </a:spcBef>
            </a:pPr>
            <a:r>
              <a:rPr lang="en-US" sz="3200" b="1" dirty="0" smtClean="0">
                <a:latin typeface="+mj-lt"/>
              </a:rPr>
              <a:t>Behavioral </a:t>
            </a:r>
            <a:r>
              <a:rPr lang="en-US" sz="3200" b="1" dirty="0">
                <a:latin typeface="+mj-lt"/>
              </a:rPr>
              <a:t>context</a:t>
            </a:r>
          </a:p>
          <a:p>
            <a:pPr>
              <a:spcBef>
                <a:spcPct val="50000"/>
              </a:spcBef>
            </a:pPr>
            <a:endParaRPr lang="en-US" sz="3200" dirty="0">
              <a:latin typeface="+mj-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r="52623"/>
          <a:stretch>
            <a:fillRect/>
          </a:stretch>
        </p:blipFill>
        <p:spPr bwMode="auto">
          <a:xfrm>
            <a:off x="1399077" y="729199"/>
            <a:ext cx="2880453" cy="2696485"/>
          </a:xfrm>
          <a:prstGeom prst="rect">
            <a:avLst/>
          </a:prstGeom>
          <a:noFill/>
          <a:ln w="9525">
            <a:noFill/>
            <a:miter lim="800000"/>
            <a:headEnd/>
            <a:tailEnd/>
          </a:ln>
        </p:spPr>
      </p:pic>
      <p:pic>
        <p:nvPicPr>
          <p:cNvPr id="59395" name="Picture 5"/>
          <p:cNvPicPr>
            <a:picLocks noChangeAspect="1" noChangeArrowheads="1"/>
          </p:cNvPicPr>
          <p:nvPr/>
        </p:nvPicPr>
        <p:blipFill>
          <a:blip r:embed="rId4" cstate="print"/>
          <a:srcRect r="52000"/>
          <a:stretch>
            <a:fillRect/>
          </a:stretch>
        </p:blipFill>
        <p:spPr bwMode="auto">
          <a:xfrm>
            <a:off x="1316779" y="3202270"/>
            <a:ext cx="2962751" cy="2696485"/>
          </a:xfrm>
          <a:prstGeom prst="rect">
            <a:avLst/>
          </a:prstGeom>
          <a:noFill/>
          <a:ln w="9525">
            <a:noFill/>
            <a:miter lim="800000"/>
            <a:headEnd/>
            <a:tailEnd/>
          </a:ln>
        </p:spPr>
      </p:pic>
      <p:pic>
        <p:nvPicPr>
          <p:cNvPr id="59396" name="Picture 6"/>
          <p:cNvPicPr>
            <a:picLocks noChangeAspect="1" noChangeArrowheads="1"/>
          </p:cNvPicPr>
          <p:nvPr/>
        </p:nvPicPr>
        <p:blipFill>
          <a:blip r:embed="rId3" cstate="print"/>
          <a:srcRect l="51439" t="8286" b="44765"/>
          <a:stretch>
            <a:fillRect/>
          </a:stretch>
        </p:blipFill>
        <p:spPr bwMode="auto">
          <a:xfrm>
            <a:off x="4608724" y="1250499"/>
            <a:ext cx="4032634" cy="1729909"/>
          </a:xfrm>
          <a:prstGeom prst="rect">
            <a:avLst/>
          </a:prstGeom>
          <a:noFill/>
          <a:ln w="9525">
            <a:noFill/>
            <a:miter lim="800000"/>
            <a:headEnd/>
            <a:tailEnd/>
          </a:ln>
        </p:spPr>
      </p:pic>
      <p:pic>
        <p:nvPicPr>
          <p:cNvPr id="59397" name="Picture 8"/>
          <p:cNvPicPr>
            <a:picLocks noChangeAspect="1" noChangeArrowheads="1"/>
          </p:cNvPicPr>
          <p:nvPr/>
        </p:nvPicPr>
        <p:blipFill>
          <a:blip r:embed="rId4" cstate="print"/>
          <a:srcRect l="53334" t="55235" r="-1334"/>
          <a:stretch>
            <a:fillRect/>
          </a:stretch>
        </p:blipFill>
        <p:spPr bwMode="auto">
          <a:xfrm>
            <a:off x="4773322" y="3940778"/>
            <a:ext cx="4032634" cy="1641474"/>
          </a:xfrm>
          <a:prstGeom prst="rect">
            <a:avLst/>
          </a:prstGeom>
          <a:noFill/>
          <a:ln w="9525">
            <a:noFill/>
            <a:miter lim="800000"/>
            <a:headEnd/>
            <a:tailEnd/>
          </a:ln>
        </p:spPr>
      </p:pic>
      <p:sp>
        <p:nvSpPr>
          <p:cNvPr id="59398" name="Text Box 9"/>
          <p:cNvSpPr txBox="1">
            <a:spLocks noChangeArrowheads="1"/>
          </p:cNvSpPr>
          <p:nvPr/>
        </p:nvSpPr>
        <p:spPr bwMode="auto">
          <a:xfrm>
            <a:off x="1563674" y="148943"/>
            <a:ext cx="6666191" cy="338554"/>
          </a:xfrm>
          <a:prstGeom prst="rect">
            <a:avLst/>
          </a:prstGeom>
          <a:noFill/>
          <a:ln w="9525">
            <a:noFill/>
            <a:miter lim="800000"/>
            <a:headEnd/>
            <a:tailEnd/>
          </a:ln>
        </p:spPr>
        <p:txBody>
          <a:bodyPr>
            <a:spAutoFit/>
          </a:bodyPr>
          <a:lstStyle/>
          <a:p>
            <a:pPr>
              <a:spcBef>
                <a:spcPct val="50000"/>
              </a:spcBef>
            </a:pPr>
            <a:r>
              <a:rPr lang="en-US">
                <a:latin typeface="Arial" charset="0"/>
              </a:rPr>
              <a:t>Premotor cortex encodes behavioral context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740688" y="521300"/>
            <a:ext cx="8476761" cy="5478423"/>
          </a:xfrm>
          <a:prstGeom prst="rect">
            <a:avLst/>
          </a:prstGeom>
          <a:noFill/>
          <a:ln w="9525">
            <a:noFill/>
            <a:miter lim="800000"/>
            <a:headEnd/>
            <a:tailEnd/>
          </a:ln>
        </p:spPr>
        <p:txBody>
          <a:bodyPr>
            <a:spAutoFit/>
          </a:bodyPr>
          <a:lstStyle/>
          <a:p>
            <a:pPr algn="ctr">
              <a:spcBef>
                <a:spcPct val="50000"/>
              </a:spcBef>
            </a:pPr>
            <a:r>
              <a:rPr lang="en-US" sz="3600" b="1" dirty="0" err="1" smtClean="0">
                <a:solidFill>
                  <a:srgbClr val="FFFF00"/>
                </a:solidFill>
                <a:latin typeface="+mj-lt"/>
              </a:rPr>
              <a:t>Premotor</a:t>
            </a:r>
            <a:r>
              <a:rPr lang="en-US" sz="3600" b="1" dirty="0" smtClean="0">
                <a:solidFill>
                  <a:srgbClr val="FFFF00"/>
                </a:solidFill>
                <a:latin typeface="+mj-lt"/>
              </a:rPr>
              <a:t> </a:t>
            </a:r>
            <a:r>
              <a:rPr lang="en-US" sz="3600" b="1" dirty="0">
                <a:solidFill>
                  <a:srgbClr val="FFFF00"/>
                </a:solidFill>
                <a:latin typeface="+mj-lt"/>
              </a:rPr>
              <a:t>Cortex</a:t>
            </a:r>
            <a:endParaRPr lang="en-US" sz="3600" b="1" dirty="0">
              <a:latin typeface="+mj-lt"/>
            </a:endParaRPr>
          </a:p>
          <a:p>
            <a:pPr>
              <a:spcBef>
                <a:spcPct val="50000"/>
              </a:spcBef>
            </a:pPr>
            <a:endParaRPr lang="en-US" sz="2800" b="1" dirty="0" smtClean="0">
              <a:solidFill>
                <a:schemeClr val="bg1"/>
              </a:solidFill>
              <a:latin typeface="+mj-lt"/>
            </a:endParaRPr>
          </a:p>
          <a:p>
            <a:pPr>
              <a:spcBef>
                <a:spcPct val="50000"/>
              </a:spcBef>
            </a:pPr>
            <a:r>
              <a:rPr lang="en-US" sz="3200" b="1" dirty="0" smtClean="0">
                <a:latin typeface="+mj-lt"/>
              </a:rPr>
              <a:t>Preparation </a:t>
            </a:r>
            <a:r>
              <a:rPr lang="en-US" sz="3200" b="1" dirty="0">
                <a:latin typeface="+mj-lt"/>
              </a:rPr>
              <a:t>for movement (“Motor set”)</a:t>
            </a:r>
          </a:p>
          <a:p>
            <a:pPr>
              <a:spcBef>
                <a:spcPct val="50000"/>
              </a:spcBef>
            </a:pPr>
            <a:r>
              <a:rPr lang="en-US" sz="3200" b="1" dirty="0" smtClean="0">
                <a:latin typeface="+mj-lt"/>
              </a:rPr>
              <a:t>Sensory </a:t>
            </a:r>
            <a:r>
              <a:rPr lang="en-US" sz="3200" b="1" dirty="0">
                <a:latin typeface="+mj-lt"/>
              </a:rPr>
              <a:t>aspects associated with motor </a:t>
            </a:r>
            <a:r>
              <a:rPr lang="en-US" sz="3200" b="1" dirty="0" smtClean="0">
                <a:latin typeface="+mj-lt"/>
              </a:rPr>
              <a:t>acts</a:t>
            </a:r>
            <a:endParaRPr lang="en-US" sz="3200" b="1" dirty="0">
              <a:latin typeface="+mj-lt"/>
            </a:endParaRPr>
          </a:p>
          <a:p>
            <a:pPr>
              <a:spcBef>
                <a:spcPct val="50000"/>
              </a:spcBef>
            </a:pPr>
            <a:r>
              <a:rPr lang="en-US" sz="3200" b="1" dirty="0" smtClean="0">
                <a:latin typeface="+mj-lt"/>
              </a:rPr>
              <a:t>Behavioral </a:t>
            </a:r>
            <a:r>
              <a:rPr lang="en-US" sz="3200" b="1" dirty="0">
                <a:latin typeface="+mj-lt"/>
              </a:rPr>
              <a:t>context</a:t>
            </a:r>
          </a:p>
          <a:p>
            <a:pPr>
              <a:spcBef>
                <a:spcPct val="50000"/>
              </a:spcBef>
            </a:pPr>
            <a:r>
              <a:rPr lang="en-US" sz="3200" b="1" dirty="0" smtClean="0">
                <a:latin typeface="+mj-lt"/>
              </a:rPr>
              <a:t>Signals </a:t>
            </a:r>
            <a:r>
              <a:rPr lang="en-US" sz="3200" b="1" dirty="0">
                <a:latin typeface="+mj-lt"/>
              </a:rPr>
              <a:t>correct and incorrect actions</a:t>
            </a:r>
          </a:p>
          <a:p>
            <a:pPr>
              <a:spcBef>
                <a:spcPct val="50000"/>
              </a:spcBef>
            </a:pPr>
            <a:endParaRPr lang="en-US" sz="3200" dirty="0">
              <a:latin typeface="+mj-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1"/>
          <p:cNvPicPr>
            <a:picLocks noChangeAspect="1" noChangeArrowheads="1"/>
          </p:cNvPicPr>
          <p:nvPr/>
        </p:nvPicPr>
        <p:blipFill>
          <a:blip r:embed="rId2" cstate="print"/>
          <a:srcRect t="7709" r="22783" b="20343"/>
          <a:stretch>
            <a:fillRect/>
          </a:stretch>
        </p:blipFill>
        <p:spPr bwMode="auto">
          <a:xfrm>
            <a:off x="1234480" y="893657"/>
            <a:ext cx="7406879" cy="5079569"/>
          </a:xfrm>
          <a:prstGeom prst="rect">
            <a:avLst/>
          </a:prstGeom>
          <a:noFill/>
          <a:ln w="9525">
            <a:noFill/>
            <a:miter lim="800000"/>
            <a:headEnd/>
            <a:tailEnd/>
          </a:ln>
        </p:spPr>
      </p:pic>
      <p:sp>
        <p:nvSpPr>
          <p:cNvPr id="63491" name="Text Box 3"/>
          <p:cNvSpPr txBox="1">
            <a:spLocks noChangeArrowheads="1"/>
          </p:cNvSpPr>
          <p:nvPr/>
        </p:nvSpPr>
        <p:spPr bwMode="auto">
          <a:xfrm>
            <a:off x="3868037" y="296335"/>
            <a:ext cx="1462260" cy="338554"/>
          </a:xfrm>
          <a:prstGeom prst="rect">
            <a:avLst/>
          </a:prstGeom>
          <a:noFill/>
          <a:ln w="9525">
            <a:noFill/>
            <a:miter lim="800000"/>
            <a:headEnd/>
            <a:tailEnd/>
          </a:ln>
        </p:spPr>
        <p:txBody>
          <a:bodyPr wrap="none">
            <a:spAutoFit/>
          </a:bodyPr>
          <a:lstStyle/>
          <a:p>
            <a:r>
              <a:rPr lang="en-US" b="1">
                <a:latin typeface="Arial" charset="0"/>
              </a:rPr>
              <a:t>Motor Cortex</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822986" y="227012"/>
            <a:ext cx="8476761" cy="5232202"/>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FFFF00"/>
                </a:solidFill>
                <a:latin typeface="+mj-lt"/>
              </a:rPr>
              <a:t>Supplementary </a:t>
            </a:r>
            <a:r>
              <a:rPr lang="en-US" sz="3600" b="1" dirty="0">
                <a:solidFill>
                  <a:srgbClr val="FFFF00"/>
                </a:solidFill>
                <a:latin typeface="+mj-lt"/>
              </a:rPr>
              <a:t>Motor Area</a:t>
            </a:r>
            <a:endParaRPr lang="en-US" sz="2800" b="1" dirty="0">
              <a:latin typeface="+mj-lt"/>
            </a:endParaRPr>
          </a:p>
          <a:p>
            <a:pPr>
              <a:spcBef>
                <a:spcPct val="50000"/>
              </a:spcBef>
            </a:pPr>
            <a:endParaRPr lang="en-US" sz="2800" b="1" dirty="0">
              <a:latin typeface="+mj-lt"/>
            </a:endParaRPr>
          </a:p>
          <a:p>
            <a:pPr>
              <a:spcBef>
                <a:spcPct val="50000"/>
              </a:spcBef>
            </a:pPr>
            <a:r>
              <a:rPr lang="en-US" sz="3200" b="1" dirty="0" smtClean="0">
                <a:latin typeface="+mj-lt"/>
              </a:rPr>
              <a:t>Programming </a:t>
            </a:r>
            <a:r>
              <a:rPr lang="en-US" sz="3200" b="1" dirty="0">
                <a:latin typeface="+mj-lt"/>
              </a:rPr>
              <a:t>complex sequences </a:t>
            </a:r>
            <a:r>
              <a:rPr lang="en-US" sz="3200" b="1" dirty="0" smtClean="0">
                <a:latin typeface="+mj-lt"/>
              </a:rPr>
              <a:t>of movements</a:t>
            </a:r>
            <a:endParaRPr lang="en-US" sz="3200" b="1" dirty="0">
              <a:latin typeface="+mj-lt"/>
            </a:endParaRPr>
          </a:p>
          <a:p>
            <a:pPr>
              <a:spcBef>
                <a:spcPct val="50000"/>
              </a:spcBef>
            </a:pPr>
            <a:r>
              <a:rPr lang="en-US" sz="3200" b="1" dirty="0" smtClean="0">
                <a:latin typeface="+mj-lt"/>
              </a:rPr>
              <a:t>Coordination </a:t>
            </a:r>
            <a:r>
              <a:rPr lang="en-US" sz="3200" b="1" dirty="0">
                <a:latin typeface="+mj-lt"/>
              </a:rPr>
              <a:t>of bilateral movements</a:t>
            </a:r>
          </a:p>
          <a:p>
            <a:pPr>
              <a:spcBef>
                <a:spcPct val="50000"/>
              </a:spcBef>
            </a:pPr>
            <a:r>
              <a:rPr lang="en-US" sz="3200" b="1" dirty="0" smtClean="0">
                <a:latin typeface="+mj-lt"/>
              </a:rPr>
              <a:t>Transformation </a:t>
            </a:r>
            <a:r>
              <a:rPr lang="en-US" sz="3200" b="1" dirty="0">
                <a:latin typeface="+mj-lt"/>
              </a:rPr>
              <a:t>of kinematic to </a:t>
            </a:r>
            <a:r>
              <a:rPr lang="en-US" sz="3200" b="1" dirty="0" smtClean="0">
                <a:latin typeface="+mj-lt"/>
              </a:rPr>
              <a:t>dynamic </a:t>
            </a:r>
            <a:r>
              <a:rPr lang="en-US" sz="3200" b="1" dirty="0">
                <a:latin typeface="+mj-lt"/>
              </a:rPr>
              <a:t>information</a:t>
            </a:r>
          </a:p>
          <a:p>
            <a:pPr>
              <a:spcBef>
                <a:spcPct val="50000"/>
              </a:spcBef>
            </a:pPr>
            <a:endParaRPr lang="en-US" sz="3200" b="1" dirty="0">
              <a:latin typeface="+mj-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6"/>
          <p:cNvPicPr>
            <a:picLocks noChangeAspect="1" noChangeArrowheads="1"/>
          </p:cNvPicPr>
          <p:nvPr/>
        </p:nvPicPr>
        <p:blipFill>
          <a:blip r:embed="rId3" cstate="print"/>
          <a:srcRect/>
          <a:stretch>
            <a:fillRect/>
          </a:stretch>
        </p:blipFill>
        <p:spPr bwMode="auto">
          <a:xfrm>
            <a:off x="1645973" y="446829"/>
            <a:ext cx="6523883" cy="59871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822986" y="227012"/>
            <a:ext cx="8476761" cy="5232202"/>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FFFF00"/>
                </a:solidFill>
                <a:latin typeface="+mj-lt"/>
              </a:rPr>
              <a:t>Supplementary </a:t>
            </a:r>
            <a:r>
              <a:rPr lang="en-US" sz="3600" b="1" dirty="0">
                <a:solidFill>
                  <a:srgbClr val="FFFF00"/>
                </a:solidFill>
                <a:latin typeface="+mj-lt"/>
              </a:rPr>
              <a:t>Motor Area</a:t>
            </a:r>
            <a:endParaRPr lang="en-US" sz="2800" b="1" dirty="0">
              <a:latin typeface="+mj-lt"/>
            </a:endParaRPr>
          </a:p>
          <a:p>
            <a:pPr>
              <a:spcBef>
                <a:spcPct val="50000"/>
              </a:spcBef>
            </a:pPr>
            <a:endParaRPr lang="en-US" sz="2800" b="1" dirty="0">
              <a:latin typeface="+mj-lt"/>
            </a:endParaRPr>
          </a:p>
          <a:p>
            <a:pPr>
              <a:spcBef>
                <a:spcPct val="50000"/>
              </a:spcBef>
            </a:pPr>
            <a:r>
              <a:rPr lang="en-US" sz="3200" b="1" dirty="0" smtClean="0">
                <a:latin typeface="+mj-lt"/>
              </a:rPr>
              <a:t>Programming </a:t>
            </a:r>
            <a:r>
              <a:rPr lang="en-US" sz="3200" b="1" dirty="0">
                <a:latin typeface="+mj-lt"/>
              </a:rPr>
              <a:t>complex sequences </a:t>
            </a:r>
            <a:r>
              <a:rPr lang="en-US" sz="3200" b="1" dirty="0" smtClean="0">
                <a:latin typeface="+mj-lt"/>
              </a:rPr>
              <a:t>of movements</a:t>
            </a:r>
            <a:endParaRPr lang="en-US" sz="3200" b="1" dirty="0">
              <a:latin typeface="+mj-lt"/>
            </a:endParaRPr>
          </a:p>
          <a:p>
            <a:pPr>
              <a:spcBef>
                <a:spcPct val="50000"/>
              </a:spcBef>
            </a:pPr>
            <a:r>
              <a:rPr lang="en-US" sz="3200" b="1" dirty="0" smtClean="0">
                <a:latin typeface="+mj-lt"/>
              </a:rPr>
              <a:t>Coordination </a:t>
            </a:r>
            <a:r>
              <a:rPr lang="en-US" sz="3200" b="1" dirty="0">
                <a:latin typeface="+mj-lt"/>
              </a:rPr>
              <a:t>of bilateral movements</a:t>
            </a:r>
          </a:p>
          <a:p>
            <a:pPr>
              <a:spcBef>
                <a:spcPct val="50000"/>
              </a:spcBef>
            </a:pPr>
            <a:r>
              <a:rPr lang="en-US" sz="3200" b="1" dirty="0" smtClean="0">
                <a:latin typeface="+mj-lt"/>
              </a:rPr>
              <a:t>Transformation </a:t>
            </a:r>
            <a:r>
              <a:rPr lang="en-US" sz="3200" b="1" dirty="0">
                <a:latin typeface="+mj-lt"/>
              </a:rPr>
              <a:t>of kinematic to </a:t>
            </a:r>
            <a:r>
              <a:rPr lang="en-US" sz="3200" b="1" dirty="0" smtClean="0">
                <a:latin typeface="+mj-lt"/>
              </a:rPr>
              <a:t>dynamic </a:t>
            </a:r>
            <a:r>
              <a:rPr lang="en-US" sz="3200" b="1" dirty="0">
                <a:latin typeface="+mj-lt"/>
              </a:rPr>
              <a:t>information</a:t>
            </a:r>
          </a:p>
          <a:p>
            <a:pPr>
              <a:spcBef>
                <a:spcPct val="50000"/>
              </a:spcBef>
            </a:pPr>
            <a:endParaRPr lang="en-US" sz="3200" b="1"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658390" y="297886"/>
            <a:ext cx="8329309" cy="6370975"/>
          </a:xfrm>
          <a:prstGeom prst="rect">
            <a:avLst/>
          </a:prstGeom>
          <a:noFill/>
          <a:ln w="9525">
            <a:noFill/>
            <a:miter lim="800000"/>
            <a:headEnd/>
            <a:tailEnd/>
          </a:ln>
        </p:spPr>
        <p:txBody>
          <a:bodyPr>
            <a:spAutoFit/>
          </a:bodyPr>
          <a:lstStyle/>
          <a:p>
            <a:r>
              <a:rPr lang="en-US" sz="3200" b="1" dirty="0">
                <a:solidFill>
                  <a:srgbClr val="FFFF00"/>
                </a:solidFill>
                <a:latin typeface="Helvetica (PCL6)" pitchFamily="34" charset="0"/>
              </a:rPr>
              <a:t>Motor Neuron Pool (Motor Nucleus)</a:t>
            </a:r>
            <a:endParaRPr lang="en-US" sz="3200" b="1" dirty="0">
              <a:latin typeface="Helvetica (PCL6)" pitchFamily="34" charset="0"/>
            </a:endParaRPr>
          </a:p>
          <a:p>
            <a:endParaRPr lang="en-US" b="1" dirty="0">
              <a:latin typeface="Helvetica (PCL6)" pitchFamily="34" charset="0"/>
            </a:endParaRPr>
          </a:p>
          <a:p>
            <a:r>
              <a:rPr lang="en-US" b="1" dirty="0">
                <a:latin typeface="Helvetica (PCL6)" pitchFamily="34" charset="0"/>
              </a:rPr>
              <a:t>	</a:t>
            </a:r>
            <a:r>
              <a:rPr lang="en-US" sz="3600" b="1" dirty="0">
                <a:latin typeface="+mj-lt"/>
              </a:rPr>
              <a:t>The group of motor neurons that 	</a:t>
            </a:r>
            <a:r>
              <a:rPr lang="en-US" sz="3600" b="1" dirty="0" smtClean="0">
                <a:latin typeface="+mj-lt"/>
              </a:rPr>
              <a:t>innervate </a:t>
            </a:r>
            <a:r>
              <a:rPr lang="en-US" sz="3600" b="1" dirty="0">
                <a:latin typeface="+mj-lt"/>
              </a:rPr>
              <a:t>an individual muscle</a:t>
            </a:r>
          </a:p>
          <a:p>
            <a:endParaRPr lang="en-US" b="1" dirty="0">
              <a:solidFill>
                <a:schemeClr val="bg1"/>
              </a:solidFill>
              <a:latin typeface="Helvetica (PCL6)" pitchFamily="34" charset="0"/>
            </a:endParaRPr>
          </a:p>
          <a:p>
            <a:endParaRPr lang="en-US" b="1" dirty="0">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AssocCtx"/>
          <p:cNvPicPr>
            <a:picLocks noChangeAspect="1" noChangeArrowheads="1"/>
          </p:cNvPicPr>
          <p:nvPr/>
        </p:nvPicPr>
        <p:blipFill>
          <a:blip r:embed="rId2" cstate="print">
            <a:lum bright="-18000" contrast="36000"/>
          </a:blip>
          <a:srcRect t="13509" b="21201"/>
          <a:stretch>
            <a:fillRect/>
          </a:stretch>
        </p:blipFill>
        <p:spPr bwMode="auto">
          <a:xfrm>
            <a:off x="987584" y="893657"/>
            <a:ext cx="7571476" cy="4305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69882" y="227012"/>
            <a:ext cx="7982969" cy="4216539"/>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FFFF00"/>
                </a:solidFill>
                <a:latin typeface="+mj-lt"/>
              </a:rPr>
              <a:t>Association Cortex</a:t>
            </a:r>
          </a:p>
          <a:p>
            <a:pPr algn="ctr">
              <a:spcBef>
                <a:spcPct val="50000"/>
              </a:spcBef>
            </a:pPr>
            <a:endParaRPr lang="en-US" sz="3600" b="1" dirty="0">
              <a:solidFill>
                <a:srgbClr val="FFFF00"/>
              </a:solidFill>
              <a:latin typeface="+mj-lt"/>
            </a:endParaRPr>
          </a:p>
          <a:p>
            <a:pPr>
              <a:spcBef>
                <a:spcPct val="50000"/>
              </a:spcBef>
            </a:pPr>
            <a:r>
              <a:rPr lang="en-US" sz="2800" b="1" dirty="0">
                <a:latin typeface="+mj-lt"/>
              </a:rPr>
              <a:t>4th hierarchical level</a:t>
            </a:r>
          </a:p>
          <a:p>
            <a:pPr>
              <a:spcBef>
                <a:spcPct val="50000"/>
              </a:spcBef>
            </a:pPr>
            <a:r>
              <a:rPr lang="en-US" sz="2800" b="1" dirty="0">
                <a:latin typeface="+mj-lt"/>
              </a:rPr>
              <a:t>Goals, context, attention, spatial layout of 	environment</a:t>
            </a:r>
          </a:p>
          <a:p>
            <a:pPr>
              <a:spcBef>
                <a:spcPct val="50000"/>
              </a:spcBef>
            </a:pPr>
            <a:r>
              <a:rPr lang="en-US" sz="2800" b="1" dirty="0">
                <a:latin typeface="+mj-lt"/>
              </a:rPr>
              <a:t>Posterior parietal cortex</a:t>
            </a:r>
          </a:p>
          <a:p>
            <a:pPr>
              <a:spcBef>
                <a:spcPct val="50000"/>
              </a:spcBef>
            </a:pPr>
            <a:endParaRPr lang="en-US" dirty="0">
              <a:latin typeface="+mj-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0" name="Object 2"/>
          <p:cNvGraphicFramePr>
            <a:graphicFrameLocks noChangeAspect="1"/>
          </p:cNvGraphicFramePr>
          <p:nvPr/>
        </p:nvGraphicFramePr>
        <p:xfrm>
          <a:off x="2139765" y="819185"/>
          <a:ext cx="6090100" cy="5510883"/>
        </p:xfrm>
        <a:graphic>
          <a:graphicData uri="http://schemas.openxmlformats.org/presentationml/2006/ole">
            <p:oleObj spid="_x0000_s529410" name="CorelDRAW" r:id="rId4" imgW="7191720" imgH="9270360" progId="">
              <p:embed/>
            </p:oleObj>
          </a:graphicData>
        </a:graphic>
      </p:graphicFrame>
      <p:sp>
        <p:nvSpPr>
          <p:cNvPr id="73731" name="Text Box 3"/>
          <p:cNvSpPr txBox="1">
            <a:spLocks noChangeArrowheads="1"/>
          </p:cNvSpPr>
          <p:nvPr/>
        </p:nvSpPr>
        <p:spPr bwMode="auto">
          <a:xfrm>
            <a:off x="2962751" y="148943"/>
            <a:ext cx="2434064" cy="338554"/>
          </a:xfrm>
          <a:prstGeom prst="rect">
            <a:avLst/>
          </a:prstGeom>
          <a:noFill/>
          <a:ln w="9525">
            <a:noFill/>
            <a:miter lim="800000"/>
            <a:headEnd/>
            <a:tailEnd/>
          </a:ln>
        </p:spPr>
        <p:txBody>
          <a:bodyPr wrap="none">
            <a:spAutoFit/>
          </a:bodyPr>
          <a:lstStyle/>
          <a:p>
            <a:r>
              <a:rPr lang="en-US" b="1">
                <a:latin typeface="Arial" charset="0"/>
              </a:rPr>
              <a:t>Constructional Apraxia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AssocCtx"/>
          <p:cNvPicPr>
            <a:picLocks noChangeAspect="1" noChangeArrowheads="1"/>
          </p:cNvPicPr>
          <p:nvPr/>
        </p:nvPicPr>
        <p:blipFill>
          <a:blip r:embed="rId3" cstate="print">
            <a:lum bright="-18000" contrast="36000"/>
          </a:blip>
          <a:srcRect t="13509" b="21201"/>
          <a:stretch>
            <a:fillRect/>
          </a:stretch>
        </p:blipFill>
        <p:spPr bwMode="auto">
          <a:xfrm>
            <a:off x="987584" y="893657"/>
            <a:ext cx="7571476" cy="4305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053"/>
          <p:cNvSpPr txBox="1">
            <a:spLocks noChangeArrowheads="1"/>
          </p:cNvSpPr>
          <p:nvPr/>
        </p:nvSpPr>
        <p:spPr bwMode="auto">
          <a:xfrm>
            <a:off x="551915" y="148944"/>
            <a:ext cx="8547404" cy="954107"/>
          </a:xfrm>
          <a:prstGeom prst="rect">
            <a:avLst/>
          </a:prstGeom>
          <a:noFill/>
          <a:ln w="9525">
            <a:noFill/>
            <a:miter lim="800000"/>
            <a:headEnd/>
            <a:tailEnd/>
          </a:ln>
        </p:spPr>
        <p:txBody>
          <a:bodyPr wrap="none">
            <a:spAutoFit/>
          </a:bodyPr>
          <a:lstStyle/>
          <a:p>
            <a:pPr algn="ctr"/>
            <a:r>
              <a:rPr lang="en-US" sz="2800" b="1"/>
              <a:t>Hierarchical Organization and Functional Segregation</a:t>
            </a:r>
          </a:p>
          <a:p>
            <a:pPr algn="ctr"/>
            <a:r>
              <a:rPr lang="en-US" sz="2800" b="1"/>
              <a:t>of Central Motor Structures</a:t>
            </a:r>
          </a:p>
        </p:txBody>
      </p:sp>
      <p:sp>
        <p:nvSpPr>
          <p:cNvPr id="6149" name="Text Box 2056"/>
          <p:cNvSpPr txBox="1">
            <a:spLocks noChangeArrowheads="1"/>
          </p:cNvSpPr>
          <p:nvPr/>
        </p:nvSpPr>
        <p:spPr bwMode="auto">
          <a:xfrm>
            <a:off x="822988" y="1340486"/>
            <a:ext cx="4278158" cy="448070"/>
          </a:xfrm>
          <a:prstGeom prst="rect">
            <a:avLst/>
          </a:prstGeom>
          <a:noFill/>
          <a:ln w="38100">
            <a:solidFill>
              <a:schemeClr val="tx1"/>
            </a:solidFill>
            <a:miter lim="800000"/>
            <a:headEnd/>
            <a:tailEnd/>
          </a:ln>
        </p:spPr>
        <p:txBody>
          <a:bodyPr/>
          <a:lstStyle/>
          <a:p>
            <a:pPr algn="ctr"/>
            <a:r>
              <a:rPr lang="en-US" sz="1600">
                <a:latin typeface="Arial" charset="0"/>
              </a:rPr>
              <a:t>Level 4: Association Cortex</a:t>
            </a:r>
            <a:endParaRPr lang="en-US"/>
          </a:p>
        </p:txBody>
      </p:sp>
      <p:sp>
        <p:nvSpPr>
          <p:cNvPr id="6150" name="Text Box 2057"/>
          <p:cNvSpPr txBox="1">
            <a:spLocks noChangeArrowheads="1"/>
          </p:cNvSpPr>
          <p:nvPr/>
        </p:nvSpPr>
        <p:spPr bwMode="auto">
          <a:xfrm>
            <a:off x="1810572" y="3798042"/>
            <a:ext cx="2715170" cy="1228157"/>
          </a:xfrm>
          <a:prstGeom prst="rect">
            <a:avLst/>
          </a:prstGeom>
          <a:noFill/>
          <a:ln w="38100">
            <a:solidFill>
              <a:schemeClr val="tx1"/>
            </a:solidFill>
            <a:miter lim="800000"/>
            <a:headEnd/>
            <a:tailEnd/>
          </a:ln>
        </p:spPr>
        <p:txBody>
          <a:bodyPr/>
          <a:lstStyle/>
          <a:p>
            <a:pPr algn="ctr"/>
            <a:r>
              <a:rPr lang="en-US" sz="1600">
                <a:latin typeface="Arial" charset="0"/>
              </a:rPr>
              <a:t>Level 2: Brain Stem</a:t>
            </a:r>
          </a:p>
          <a:p>
            <a:pPr algn="ctr"/>
            <a:r>
              <a:rPr lang="en-US" sz="1600">
                <a:latin typeface="Arial" charset="0"/>
              </a:rPr>
              <a:t> </a:t>
            </a:r>
          </a:p>
          <a:p>
            <a:pPr algn="ctr"/>
            <a:r>
              <a:rPr lang="en-US" sz="1200">
                <a:latin typeface="Arial" charset="0"/>
              </a:rPr>
              <a:t>(Red Nucleus, Reticular Formation, Vestibular Nuclei, Tectum, Pontine Nuclei, Inferior Olive)</a:t>
            </a:r>
            <a:endParaRPr lang="en-US"/>
          </a:p>
        </p:txBody>
      </p:sp>
      <p:sp>
        <p:nvSpPr>
          <p:cNvPr id="6151" name="Text Box 2058"/>
          <p:cNvSpPr txBox="1">
            <a:spLocks noChangeArrowheads="1"/>
          </p:cNvSpPr>
          <p:nvPr/>
        </p:nvSpPr>
        <p:spPr bwMode="auto">
          <a:xfrm>
            <a:off x="1317465" y="5585355"/>
            <a:ext cx="3702754" cy="449311"/>
          </a:xfrm>
          <a:prstGeom prst="rect">
            <a:avLst/>
          </a:prstGeom>
          <a:noFill/>
          <a:ln w="38100">
            <a:solidFill>
              <a:schemeClr val="tx1"/>
            </a:solidFill>
            <a:miter lim="800000"/>
            <a:headEnd/>
            <a:tailEnd/>
          </a:ln>
        </p:spPr>
        <p:txBody>
          <a:bodyPr/>
          <a:lstStyle/>
          <a:p>
            <a:pPr algn="ctr"/>
            <a:r>
              <a:rPr lang="en-US" sz="1600">
                <a:latin typeface="Arial" charset="0"/>
              </a:rPr>
              <a:t>Level 1: Spinal Cord</a:t>
            </a:r>
            <a:endParaRPr lang="en-US"/>
          </a:p>
        </p:txBody>
      </p:sp>
      <p:sp>
        <p:nvSpPr>
          <p:cNvPr id="6152" name="Text Box 2059"/>
          <p:cNvSpPr txBox="1">
            <a:spLocks noChangeArrowheads="1"/>
          </p:cNvSpPr>
          <p:nvPr/>
        </p:nvSpPr>
        <p:spPr bwMode="auto">
          <a:xfrm>
            <a:off x="822988" y="2122436"/>
            <a:ext cx="3621141" cy="445587"/>
          </a:xfrm>
          <a:prstGeom prst="rect">
            <a:avLst/>
          </a:prstGeom>
          <a:noFill/>
          <a:ln w="38100">
            <a:solidFill>
              <a:schemeClr val="tx1"/>
            </a:solidFill>
            <a:miter lim="800000"/>
            <a:headEnd/>
            <a:tailEnd/>
          </a:ln>
        </p:spPr>
        <p:txBody>
          <a:bodyPr/>
          <a:lstStyle/>
          <a:p>
            <a:pPr algn="ctr"/>
            <a:r>
              <a:rPr lang="en-US" sz="1600">
                <a:latin typeface="Arial" charset="0"/>
              </a:rPr>
              <a:t>Level 3: Motor Cortex</a:t>
            </a:r>
            <a:endParaRPr lang="en-US"/>
          </a:p>
        </p:txBody>
      </p:sp>
      <p:sp>
        <p:nvSpPr>
          <p:cNvPr id="6153" name="Line 2060"/>
          <p:cNvSpPr>
            <a:spLocks noChangeShapeType="1"/>
          </p:cNvSpPr>
          <p:nvPr/>
        </p:nvSpPr>
        <p:spPr bwMode="auto">
          <a:xfrm>
            <a:off x="1645974" y="2568643"/>
            <a:ext cx="1372" cy="3017332"/>
          </a:xfrm>
          <a:prstGeom prst="line">
            <a:avLst/>
          </a:prstGeom>
          <a:noFill/>
          <a:ln w="9525">
            <a:solidFill>
              <a:schemeClr val="tx1"/>
            </a:solidFill>
            <a:round/>
            <a:headEnd/>
            <a:tailEnd type="triangle" w="med" len="med"/>
          </a:ln>
        </p:spPr>
        <p:txBody>
          <a:bodyPr/>
          <a:lstStyle/>
          <a:p>
            <a:endParaRPr lang="en-US"/>
          </a:p>
        </p:txBody>
      </p:sp>
      <p:sp>
        <p:nvSpPr>
          <p:cNvPr id="6154" name="Line 2061"/>
          <p:cNvSpPr>
            <a:spLocks noChangeShapeType="1"/>
          </p:cNvSpPr>
          <p:nvPr/>
        </p:nvSpPr>
        <p:spPr bwMode="auto">
          <a:xfrm flipH="1">
            <a:off x="2962067" y="2568643"/>
            <a:ext cx="1372" cy="1228778"/>
          </a:xfrm>
          <a:prstGeom prst="line">
            <a:avLst/>
          </a:prstGeom>
          <a:noFill/>
          <a:ln w="9525">
            <a:solidFill>
              <a:schemeClr val="tx1"/>
            </a:solidFill>
            <a:round/>
            <a:headEnd/>
            <a:tailEnd type="triangle" w="med" len="med"/>
          </a:ln>
        </p:spPr>
        <p:txBody>
          <a:bodyPr/>
          <a:lstStyle/>
          <a:p>
            <a:endParaRPr lang="en-US"/>
          </a:p>
        </p:txBody>
      </p:sp>
      <p:sp>
        <p:nvSpPr>
          <p:cNvPr id="6155" name="Line 2062"/>
          <p:cNvSpPr>
            <a:spLocks noChangeShapeType="1"/>
          </p:cNvSpPr>
          <p:nvPr/>
        </p:nvSpPr>
        <p:spPr bwMode="auto">
          <a:xfrm flipH="1" flipV="1">
            <a:off x="2962067" y="5026199"/>
            <a:ext cx="1372" cy="559156"/>
          </a:xfrm>
          <a:prstGeom prst="line">
            <a:avLst/>
          </a:prstGeom>
          <a:noFill/>
          <a:ln w="9525">
            <a:solidFill>
              <a:schemeClr val="tx1"/>
            </a:solidFill>
            <a:round/>
            <a:headEnd/>
            <a:tailEnd type="triangle" w="med" len="med"/>
          </a:ln>
        </p:spPr>
        <p:txBody>
          <a:bodyPr/>
          <a:lstStyle/>
          <a:p>
            <a:endParaRPr lang="en-US"/>
          </a:p>
        </p:txBody>
      </p:sp>
      <p:sp>
        <p:nvSpPr>
          <p:cNvPr id="6156" name="Line 2063"/>
          <p:cNvSpPr>
            <a:spLocks noChangeShapeType="1"/>
          </p:cNvSpPr>
          <p:nvPr/>
        </p:nvSpPr>
        <p:spPr bwMode="auto">
          <a:xfrm>
            <a:off x="3456545" y="5026199"/>
            <a:ext cx="1372" cy="559156"/>
          </a:xfrm>
          <a:prstGeom prst="line">
            <a:avLst/>
          </a:prstGeom>
          <a:noFill/>
          <a:ln w="9525">
            <a:solidFill>
              <a:schemeClr val="tx1"/>
            </a:solidFill>
            <a:round/>
            <a:headEnd/>
            <a:tailEnd type="triangle" w="med" len="med"/>
          </a:ln>
        </p:spPr>
        <p:txBody>
          <a:bodyPr/>
          <a:lstStyle/>
          <a:p>
            <a:endParaRPr lang="en-US"/>
          </a:p>
        </p:txBody>
      </p:sp>
      <p:sp>
        <p:nvSpPr>
          <p:cNvPr id="6157" name="Line 2064"/>
          <p:cNvSpPr>
            <a:spLocks noChangeShapeType="1"/>
          </p:cNvSpPr>
          <p:nvPr/>
        </p:nvSpPr>
        <p:spPr bwMode="auto">
          <a:xfrm>
            <a:off x="4114934" y="3574628"/>
            <a:ext cx="1234480" cy="1241"/>
          </a:xfrm>
          <a:prstGeom prst="line">
            <a:avLst/>
          </a:prstGeom>
          <a:noFill/>
          <a:ln w="9525">
            <a:solidFill>
              <a:schemeClr val="tx1"/>
            </a:solidFill>
            <a:round/>
            <a:headEnd/>
            <a:tailEnd/>
          </a:ln>
        </p:spPr>
        <p:txBody>
          <a:bodyPr/>
          <a:lstStyle/>
          <a:p>
            <a:endParaRPr lang="en-US"/>
          </a:p>
        </p:txBody>
      </p:sp>
      <p:sp>
        <p:nvSpPr>
          <p:cNvPr id="6158" name="Line 2065"/>
          <p:cNvSpPr>
            <a:spLocks noChangeShapeType="1"/>
          </p:cNvSpPr>
          <p:nvPr/>
        </p:nvSpPr>
        <p:spPr bwMode="auto">
          <a:xfrm flipH="1" flipV="1">
            <a:off x="4114934" y="2568643"/>
            <a:ext cx="1372" cy="1005984"/>
          </a:xfrm>
          <a:prstGeom prst="line">
            <a:avLst/>
          </a:prstGeom>
          <a:noFill/>
          <a:ln w="9525">
            <a:solidFill>
              <a:schemeClr val="tx1"/>
            </a:solidFill>
            <a:round/>
            <a:headEnd/>
            <a:tailEnd type="triangle" w="med" len="med"/>
          </a:ln>
        </p:spPr>
        <p:txBody>
          <a:bodyPr/>
          <a:lstStyle/>
          <a:p>
            <a:endParaRPr lang="en-US"/>
          </a:p>
        </p:txBody>
      </p:sp>
      <p:sp>
        <p:nvSpPr>
          <p:cNvPr id="6159" name="Line 2066"/>
          <p:cNvSpPr>
            <a:spLocks noChangeShapeType="1"/>
          </p:cNvSpPr>
          <p:nvPr/>
        </p:nvSpPr>
        <p:spPr bwMode="auto">
          <a:xfrm>
            <a:off x="3950337" y="2568643"/>
            <a:ext cx="686" cy="1117691"/>
          </a:xfrm>
          <a:prstGeom prst="line">
            <a:avLst/>
          </a:prstGeom>
          <a:noFill/>
          <a:ln w="9525">
            <a:solidFill>
              <a:schemeClr val="tx1"/>
            </a:solidFill>
            <a:round/>
            <a:headEnd/>
            <a:tailEnd/>
          </a:ln>
        </p:spPr>
        <p:txBody>
          <a:bodyPr/>
          <a:lstStyle/>
          <a:p>
            <a:endParaRPr lang="en-US"/>
          </a:p>
        </p:txBody>
      </p:sp>
      <p:sp>
        <p:nvSpPr>
          <p:cNvPr id="6160" name="Line 2067"/>
          <p:cNvSpPr>
            <a:spLocks noChangeShapeType="1"/>
          </p:cNvSpPr>
          <p:nvPr/>
        </p:nvSpPr>
        <p:spPr bwMode="auto">
          <a:xfrm flipV="1">
            <a:off x="2963439" y="1787314"/>
            <a:ext cx="686" cy="335121"/>
          </a:xfrm>
          <a:prstGeom prst="line">
            <a:avLst/>
          </a:prstGeom>
          <a:noFill/>
          <a:ln w="9525">
            <a:solidFill>
              <a:schemeClr val="tx1"/>
            </a:solidFill>
            <a:round/>
            <a:headEnd/>
            <a:tailEnd type="triangle" w="med" len="med"/>
          </a:ln>
        </p:spPr>
        <p:txBody>
          <a:bodyPr/>
          <a:lstStyle/>
          <a:p>
            <a:endParaRPr lang="en-US"/>
          </a:p>
        </p:txBody>
      </p:sp>
      <p:sp>
        <p:nvSpPr>
          <p:cNvPr id="6161" name="Line 2068"/>
          <p:cNvSpPr>
            <a:spLocks noChangeShapeType="1"/>
          </p:cNvSpPr>
          <p:nvPr/>
        </p:nvSpPr>
        <p:spPr bwMode="auto">
          <a:xfrm>
            <a:off x="3456545" y="1787314"/>
            <a:ext cx="686" cy="335121"/>
          </a:xfrm>
          <a:prstGeom prst="line">
            <a:avLst/>
          </a:prstGeom>
          <a:noFill/>
          <a:ln w="9525">
            <a:solidFill>
              <a:schemeClr val="tx1"/>
            </a:solidFill>
            <a:round/>
            <a:headEnd/>
            <a:tailEnd type="triangle" w="med" len="med"/>
          </a:ln>
        </p:spPr>
        <p:txBody>
          <a:bodyPr/>
          <a:lstStyle/>
          <a:p>
            <a:endParaRPr lang="en-US"/>
          </a:p>
        </p:txBody>
      </p:sp>
      <p:sp>
        <p:nvSpPr>
          <p:cNvPr id="6162" name="Line 2069"/>
          <p:cNvSpPr>
            <a:spLocks noChangeShapeType="1"/>
          </p:cNvSpPr>
          <p:nvPr/>
        </p:nvSpPr>
        <p:spPr bwMode="auto">
          <a:xfrm flipV="1">
            <a:off x="5267115" y="2792678"/>
            <a:ext cx="1069882" cy="621"/>
          </a:xfrm>
          <a:prstGeom prst="line">
            <a:avLst/>
          </a:prstGeom>
          <a:noFill/>
          <a:ln w="9525">
            <a:solidFill>
              <a:schemeClr val="tx1"/>
            </a:solidFill>
            <a:round/>
            <a:headEnd/>
            <a:tailEnd/>
          </a:ln>
        </p:spPr>
        <p:txBody>
          <a:bodyPr/>
          <a:lstStyle/>
          <a:p>
            <a:endParaRPr lang="en-US"/>
          </a:p>
        </p:txBody>
      </p:sp>
      <p:sp>
        <p:nvSpPr>
          <p:cNvPr id="6163" name="Freeform 2070"/>
          <p:cNvSpPr>
            <a:spLocks/>
          </p:cNvSpPr>
          <p:nvPr/>
        </p:nvSpPr>
        <p:spPr bwMode="auto">
          <a:xfrm>
            <a:off x="4691024" y="2680971"/>
            <a:ext cx="576091" cy="111707"/>
          </a:xfrm>
          <a:custGeom>
            <a:avLst/>
            <a:gdLst>
              <a:gd name="T0" fmla="*/ 0 w 480"/>
              <a:gd name="T1" fmla="*/ 180 h 180"/>
              <a:gd name="T2" fmla="*/ 420 w 480"/>
              <a:gd name="T3" fmla="*/ 0 h 180"/>
              <a:gd name="T4" fmla="*/ 840 w 480"/>
              <a:gd name="T5" fmla="*/ 180 h 180"/>
              <a:gd name="T6" fmla="*/ 0 60000 65536"/>
              <a:gd name="T7" fmla="*/ 0 60000 65536"/>
              <a:gd name="T8" fmla="*/ 0 60000 65536"/>
              <a:gd name="T9" fmla="*/ 0 w 480"/>
              <a:gd name="T10" fmla="*/ 0 h 180"/>
              <a:gd name="T11" fmla="*/ 480 w 480"/>
              <a:gd name="T12" fmla="*/ 180 h 180"/>
            </a:gdLst>
            <a:ahLst/>
            <a:cxnLst>
              <a:cxn ang="T6">
                <a:pos x="T0" y="T1"/>
              </a:cxn>
              <a:cxn ang="T7">
                <a:pos x="T2" y="T3"/>
              </a:cxn>
              <a:cxn ang="T8">
                <a:pos x="T4" y="T5"/>
              </a:cxn>
            </a:cxnLst>
            <a:rect l="T9" t="T10" r="T11" b="T12"/>
            <a:pathLst>
              <a:path w="480" h="180">
                <a:moveTo>
                  <a:pt x="0" y="180"/>
                </a:moveTo>
                <a:cubicBezTo>
                  <a:pt x="80" y="90"/>
                  <a:pt x="160" y="0"/>
                  <a:pt x="240" y="0"/>
                </a:cubicBezTo>
                <a:cubicBezTo>
                  <a:pt x="320" y="0"/>
                  <a:pt x="440" y="150"/>
                  <a:pt x="480" y="180"/>
                </a:cubicBezTo>
              </a:path>
            </a:pathLst>
          </a:custGeom>
          <a:noFill/>
          <a:ln w="9525">
            <a:solidFill>
              <a:schemeClr val="tx1"/>
            </a:solidFill>
            <a:round/>
            <a:headEnd/>
            <a:tailEnd/>
          </a:ln>
        </p:spPr>
        <p:txBody>
          <a:bodyPr/>
          <a:lstStyle/>
          <a:p>
            <a:endParaRPr lang="en-US"/>
          </a:p>
        </p:txBody>
      </p:sp>
      <p:sp>
        <p:nvSpPr>
          <p:cNvPr id="6164" name="Line 2071"/>
          <p:cNvSpPr>
            <a:spLocks noChangeShapeType="1"/>
          </p:cNvSpPr>
          <p:nvPr/>
        </p:nvSpPr>
        <p:spPr bwMode="auto">
          <a:xfrm>
            <a:off x="3539529" y="2792678"/>
            <a:ext cx="245524" cy="621"/>
          </a:xfrm>
          <a:prstGeom prst="line">
            <a:avLst/>
          </a:prstGeom>
          <a:noFill/>
          <a:ln w="9525">
            <a:solidFill>
              <a:schemeClr val="tx1"/>
            </a:solidFill>
            <a:round/>
            <a:headEnd/>
            <a:tailEnd/>
          </a:ln>
        </p:spPr>
        <p:txBody>
          <a:bodyPr/>
          <a:lstStyle/>
          <a:p>
            <a:endParaRPr lang="en-US"/>
          </a:p>
        </p:txBody>
      </p:sp>
      <p:sp>
        <p:nvSpPr>
          <p:cNvPr id="6165" name="Line 2072"/>
          <p:cNvSpPr>
            <a:spLocks noChangeShapeType="1"/>
          </p:cNvSpPr>
          <p:nvPr/>
        </p:nvSpPr>
        <p:spPr bwMode="auto">
          <a:xfrm flipH="1">
            <a:off x="3539529" y="2792678"/>
            <a:ext cx="686" cy="1004743"/>
          </a:xfrm>
          <a:prstGeom prst="line">
            <a:avLst/>
          </a:prstGeom>
          <a:noFill/>
          <a:ln w="9525">
            <a:solidFill>
              <a:schemeClr val="tx1"/>
            </a:solidFill>
            <a:round/>
            <a:headEnd/>
            <a:tailEnd type="triangle" w="med" len="med"/>
          </a:ln>
        </p:spPr>
        <p:txBody>
          <a:bodyPr/>
          <a:lstStyle/>
          <a:p>
            <a:endParaRPr lang="en-US"/>
          </a:p>
        </p:txBody>
      </p:sp>
      <p:sp>
        <p:nvSpPr>
          <p:cNvPr id="6166" name="Freeform 2073"/>
          <p:cNvSpPr>
            <a:spLocks/>
          </p:cNvSpPr>
          <p:nvPr/>
        </p:nvSpPr>
        <p:spPr bwMode="auto">
          <a:xfrm>
            <a:off x="5020219" y="2234143"/>
            <a:ext cx="82984" cy="223414"/>
          </a:xfrm>
          <a:custGeom>
            <a:avLst/>
            <a:gdLst>
              <a:gd name="T0" fmla="*/ 0 w 240"/>
              <a:gd name="T1" fmla="*/ 0 h 360"/>
              <a:gd name="T2" fmla="*/ 121 w 240"/>
              <a:gd name="T3" fmla="*/ 180 h 360"/>
              <a:gd name="T4" fmla="*/ 0 w 240"/>
              <a:gd name="T5" fmla="*/ 360 h 360"/>
              <a:gd name="T6" fmla="*/ 0 60000 65536"/>
              <a:gd name="T7" fmla="*/ 0 60000 65536"/>
              <a:gd name="T8" fmla="*/ 0 60000 65536"/>
              <a:gd name="T9" fmla="*/ 0 w 240"/>
              <a:gd name="T10" fmla="*/ 0 h 360"/>
              <a:gd name="T11" fmla="*/ 240 w 240"/>
              <a:gd name="T12" fmla="*/ 360 h 360"/>
            </a:gdLst>
            <a:ahLst/>
            <a:cxnLst>
              <a:cxn ang="T6">
                <a:pos x="T0" y="T1"/>
              </a:cxn>
              <a:cxn ang="T7">
                <a:pos x="T2" y="T3"/>
              </a:cxn>
              <a:cxn ang="T8">
                <a:pos x="T4" y="T5"/>
              </a:cxn>
            </a:cxnLst>
            <a:rect l="T9" t="T10" r="T11" b="T12"/>
            <a:pathLst>
              <a:path w="240" h="360">
                <a:moveTo>
                  <a:pt x="0" y="0"/>
                </a:moveTo>
                <a:cubicBezTo>
                  <a:pt x="120" y="60"/>
                  <a:pt x="240" y="120"/>
                  <a:pt x="240" y="180"/>
                </a:cubicBezTo>
                <a:cubicBezTo>
                  <a:pt x="240" y="240"/>
                  <a:pt x="40" y="330"/>
                  <a:pt x="0" y="360"/>
                </a:cubicBezTo>
              </a:path>
            </a:pathLst>
          </a:custGeom>
          <a:noFill/>
          <a:ln w="9525">
            <a:solidFill>
              <a:schemeClr val="tx1"/>
            </a:solidFill>
            <a:round/>
            <a:headEnd/>
            <a:tailEnd/>
          </a:ln>
        </p:spPr>
        <p:txBody>
          <a:bodyPr/>
          <a:lstStyle/>
          <a:p>
            <a:endParaRPr lang="en-US"/>
          </a:p>
        </p:txBody>
      </p:sp>
      <p:sp>
        <p:nvSpPr>
          <p:cNvPr id="6167" name="Text Box 2074"/>
          <p:cNvSpPr txBox="1">
            <a:spLocks noChangeArrowheads="1"/>
          </p:cNvSpPr>
          <p:nvPr/>
        </p:nvSpPr>
        <p:spPr bwMode="auto">
          <a:xfrm>
            <a:off x="6336997" y="1563900"/>
            <a:ext cx="2798154" cy="1341106"/>
          </a:xfrm>
          <a:prstGeom prst="rect">
            <a:avLst/>
          </a:prstGeom>
          <a:noFill/>
          <a:ln w="38100">
            <a:solidFill>
              <a:schemeClr val="tx1"/>
            </a:solidFill>
            <a:miter lim="800000"/>
            <a:headEnd/>
            <a:tailEnd/>
          </a:ln>
        </p:spPr>
        <p:txBody>
          <a:bodyPr/>
          <a:lstStyle/>
          <a:p>
            <a:pPr algn="ctr"/>
            <a:r>
              <a:rPr lang="en-US" sz="1600" dirty="0">
                <a:latin typeface="Arial" charset="0"/>
              </a:rPr>
              <a:t>Side Loop 1:</a:t>
            </a:r>
          </a:p>
          <a:p>
            <a:pPr algn="ctr"/>
            <a:r>
              <a:rPr lang="en-US" sz="1600" dirty="0">
                <a:latin typeface="Arial" charset="0"/>
              </a:rPr>
              <a:t>Basal Ganglia</a:t>
            </a:r>
          </a:p>
          <a:p>
            <a:pPr algn="ctr"/>
            <a:endParaRPr lang="en-US" sz="1600" dirty="0">
              <a:latin typeface="Arial" charset="0"/>
            </a:endParaRPr>
          </a:p>
          <a:p>
            <a:pPr algn="ctr"/>
            <a:r>
              <a:rPr lang="en-US" sz="1200" dirty="0">
                <a:latin typeface="Arial" charset="0"/>
              </a:rPr>
              <a:t>(Caudate Nucleus, </a:t>
            </a:r>
            <a:r>
              <a:rPr lang="en-US" sz="1200" dirty="0" err="1">
                <a:latin typeface="Arial" charset="0"/>
              </a:rPr>
              <a:t>Putamen</a:t>
            </a:r>
            <a:r>
              <a:rPr lang="en-US" sz="1200" dirty="0">
                <a:latin typeface="Arial" charset="0"/>
              </a:rPr>
              <a:t>, </a:t>
            </a:r>
            <a:r>
              <a:rPr lang="en-US" sz="1200" dirty="0" err="1">
                <a:latin typeface="Arial" charset="0"/>
              </a:rPr>
              <a:t>Globus</a:t>
            </a:r>
            <a:r>
              <a:rPr lang="en-US" sz="1200" dirty="0">
                <a:latin typeface="Arial" charset="0"/>
              </a:rPr>
              <a:t> </a:t>
            </a:r>
            <a:r>
              <a:rPr lang="en-US" sz="1200" dirty="0" err="1">
                <a:latin typeface="Arial" charset="0"/>
              </a:rPr>
              <a:t>Pallidus</a:t>
            </a:r>
            <a:r>
              <a:rPr lang="en-US" sz="1200" dirty="0">
                <a:latin typeface="Arial" charset="0"/>
              </a:rPr>
              <a:t>, </a:t>
            </a:r>
            <a:r>
              <a:rPr lang="en-US" sz="1200" dirty="0" err="1">
                <a:latin typeface="Arial" charset="0"/>
              </a:rPr>
              <a:t>Substantia</a:t>
            </a:r>
            <a:r>
              <a:rPr lang="en-US" sz="1200" dirty="0">
                <a:latin typeface="Arial" charset="0"/>
              </a:rPr>
              <a:t> </a:t>
            </a:r>
            <a:r>
              <a:rPr lang="en-US" sz="1200" dirty="0" err="1">
                <a:latin typeface="Arial" charset="0"/>
              </a:rPr>
              <a:t>Nigra</a:t>
            </a:r>
            <a:r>
              <a:rPr lang="en-US" sz="1200" dirty="0">
                <a:latin typeface="Arial" charset="0"/>
              </a:rPr>
              <a:t>, </a:t>
            </a:r>
            <a:r>
              <a:rPr lang="en-US" sz="1200" dirty="0" err="1">
                <a:latin typeface="Arial" charset="0"/>
              </a:rPr>
              <a:t>Subthalamic</a:t>
            </a:r>
            <a:r>
              <a:rPr lang="en-US" sz="1200" dirty="0">
                <a:latin typeface="Arial" charset="0"/>
              </a:rPr>
              <a:t> Nucleus)</a:t>
            </a:r>
            <a:endParaRPr lang="en-US" dirty="0"/>
          </a:p>
        </p:txBody>
      </p:sp>
      <p:sp>
        <p:nvSpPr>
          <p:cNvPr id="6168" name="Text Box 2075"/>
          <p:cNvSpPr txBox="1">
            <a:spLocks noChangeArrowheads="1"/>
          </p:cNvSpPr>
          <p:nvPr/>
        </p:nvSpPr>
        <p:spPr bwMode="auto">
          <a:xfrm>
            <a:off x="5349414" y="3127799"/>
            <a:ext cx="1728272" cy="1004743"/>
          </a:xfrm>
          <a:prstGeom prst="rect">
            <a:avLst/>
          </a:prstGeom>
          <a:noFill/>
          <a:ln w="38100">
            <a:solidFill>
              <a:schemeClr val="tx1"/>
            </a:solidFill>
            <a:miter lim="800000"/>
            <a:headEnd/>
            <a:tailEnd/>
          </a:ln>
        </p:spPr>
        <p:txBody>
          <a:bodyPr/>
          <a:lstStyle/>
          <a:p>
            <a:pPr algn="ctr"/>
            <a:endParaRPr lang="en-US" sz="1600">
              <a:latin typeface="Arial" charset="0"/>
            </a:endParaRPr>
          </a:p>
          <a:p>
            <a:pPr algn="ctr"/>
            <a:r>
              <a:rPr lang="en-US" sz="1600">
                <a:latin typeface="Arial" charset="0"/>
              </a:rPr>
              <a:t>Thalamus</a:t>
            </a:r>
          </a:p>
          <a:p>
            <a:pPr algn="ctr"/>
            <a:endParaRPr lang="en-US" sz="1600">
              <a:latin typeface="Arial" charset="0"/>
            </a:endParaRPr>
          </a:p>
          <a:p>
            <a:pPr algn="ctr"/>
            <a:r>
              <a:rPr lang="en-US" sz="1200">
                <a:latin typeface="Arial" charset="0"/>
              </a:rPr>
              <a:t>(VA,VL,CM)</a:t>
            </a:r>
            <a:endParaRPr lang="en-US"/>
          </a:p>
        </p:txBody>
      </p:sp>
      <p:sp>
        <p:nvSpPr>
          <p:cNvPr id="6169" name="Text Box 2076"/>
          <p:cNvSpPr txBox="1">
            <a:spLocks noChangeArrowheads="1"/>
          </p:cNvSpPr>
          <p:nvPr/>
        </p:nvSpPr>
        <p:spPr bwMode="auto">
          <a:xfrm>
            <a:off x="6666192" y="4356577"/>
            <a:ext cx="2385975" cy="669622"/>
          </a:xfrm>
          <a:prstGeom prst="rect">
            <a:avLst/>
          </a:prstGeom>
          <a:noFill/>
          <a:ln w="38100">
            <a:solidFill>
              <a:schemeClr val="tx1"/>
            </a:solidFill>
            <a:miter lim="800000"/>
            <a:headEnd/>
            <a:tailEnd/>
          </a:ln>
        </p:spPr>
        <p:txBody>
          <a:bodyPr/>
          <a:lstStyle/>
          <a:p>
            <a:pPr algn="ctr"/>
            <a:r>
              <a:rPr lang="en-US" sz="1600">
                <a:latin typeface="Arial" charset="0"/>
              </a:rPr>
              <a:t>Side Loop 2: Cerebellum</a:t>
            </a:r>
            <a:endParaRPr lang="en-US"/>
          </a:p>
        </p:txBody>
      </p:sp>
      <p:sp>
        <p:nvSpPr>
          <p:cNvPr id="6170" name="Line 2077"/>
          <p:cNvSpPr>
            <a:spLocks noChangeShapeType="1"/>
          </p:cNvSpPr>
          <p:nvPr/>
        </p:nvSpPr>
        <p:spPr bwMode="auto">
          <a:xfrm>
            <a:off x="5102518" y="1674987"/>
            <a:ext cx="1234480" cy="621"/>
          </a:xfrm>
          <a:prstGeom prst="line">
            <a:avLst/>
          </a:prstGeom>
          <a:noFill/>
          <a:ln w="9525">
            <a:solidFill>
              <a:schemeClr val="tx1"/>
            </a:solidFill>
            <a:round/>
            <a:headEnd/>
            <a:tailEnd type="triangle" w="med" len="med"/>
          </a:ln>
        </p:spPr>
        <p:txBody>
          <a:bodyPr/>
          <a:lstStyle/>
          <a:p>
            <a:endParaRPr lang="en-US"/>
          </a:p>
        </p:txBody>
      </p:sp>
      <p:sp>
        <p:nvSpPr>
          <p:cNvPr id="6171" name="Line 2078"/>
          <p:cNvSpPr>
            <a:spLocks noChangeShapeType="1"/>
          </p:cNvSpPr>
          <p:nvPr/>
        </p:nvSpPr>
        <p:spPr bwMode="auto">
          <a:xfrm>
            <a:off x="4444128" y="2345850"/>
            <a:ext cx="1892869" cy="621"/>
          </a:xfrm>
          <a:prstGeom prst="line">
            <a:avLst/>
          </a:prstGeom>
          <a:noFill/>
          <a:ln w="9525">
            <a:solidFill>
              <a:schemeClr val="tx1"/>
            </a:solidFill>
            <a:round/>
            <a:headEnd/>
            <a:tailEnd type="triangle" w="med" len="med"/>
          </a:ln>
        </p:spPr>
        <p:txBody>
          <a:bodyPr/>
          <a:lstStyle/>
          <a:p>
            <a:endParaRPr lang="en-US"/>
          </a:p>
        </p:txBody>
      </p:sp>
      <p:sp>
        <p:nvSpPr>
          <p:cNvPr id="6172" name="Freeform 2079"/>
          <p:cNvSpPr>
            <a:spLocks/>
          </p:cNvSpPr>
          <p:nvPr/>
        </p:nvSpPr>
        <p:spPr bwMode="auto">
          <a:xfrm>
            <a:off x="4855622" y="2234143"/>
            <a:ext cx="80241" cy="223414"/>
          </a:xfrm>
          <a:custGeom>
            <a:avLst/>
            <a:gdLst>
              <a:gd name="T0" fmla="*/ 0 w 240"/>
              <a:gd name="T1" fmla="*/ 0 h 360"/>
              <a:gd name="T2" fmla="*/ 117 w 240"/>
              <a:gd name="T3" fmla="*/ 180 h 360"/>
              <a:gd name="T4" fmla="*/ 0 w 240"/>
              <a:gd name="T5" fmla="*/ 360 h 360"/>
              <a:gd name="T6" fmla="*/ 0 60000 65536"/>
              <a:gd name="T7" fmla="*/ 0 60000 65536"/>
              <a:gd name="T8" fmla="*/ 0 60000 65536"/>
              <a:gd name="T9" fmla="*/ 0 w 240"/>
              <a:gd name="T10" fmla="*/ 0 h 360"/>
              <a:gd name="T11" fmla="*/ 240 w 240"/>
              <a:gd name="T12" fmla="*/ 360 h 360"/>
            </a:gdLst>
            <a:ahLst/>
            <a:cxnLst>
              <a:cxn ang="T6">
                <a:pos x="T0" y="T1"/>
              </a:cxn>
              <a:cxn ang="T7">
                <a:pos x="T2" y="T3"/>
              </a:cxn>
              <a:cxn ang="T8">
                <a:pos x="T4" y="T5"/>
              </a:cxn>
            </a:cxnLst>
            <a:rect l="T9" t="T10" r="T11" b="T12"/>
            <a:pathLst>
              <a:path w="240" h="360">
                <a:moveTo>
                  <a:pt x="0" y="0"/>
                </a:moveTo>
                <a:cubicBezTo>
                  <a:pt x="120" y="60"/>
                  <a:pt x="240" y="120"/>
                  <a:pt x="240" y="180"/>
                </a:cubicBezTo>
                <a:cubicBezTo>
                  <a:pt x="240" y="240"/>
                  <a:pt x="40" y="330"/>
                  <a:pt x="0" y="360"/>
                </a:cubicBezTo>
              </a:path>
            </a:pathLst>
          </a:custGeom>
          <a:noFill/>
          <a:ln w="9525">
            <a:solidFill>
              <a:schemeClr val="tx1"/>
            </a:solidFill>
            <a:round/>
            <a:headEnd/>
            <a:tailEnd/>
          </a:ln>
        </p:spPr>
        <p:txBody>
          <a:bodyPr/>
          <a:lstStyle/>
          <a:p>
            <a:endParaRPr lang="en-US"/>
          </a:p>
        </p:txBody>
      </p:sp>
      <p:sp>
        <p:nvSpPr>
          <p:cNvPr id="6173" name="Line 2080"/>
          <p:cNvSpPr>
            <a:spLocks noChangeShapeType="1"/>
          </p:cNvSpPr>
          <p:nvPr/>
        </p:nvSpPr>
        <p:spPr bwMode="auto">
          <a:xfrm>
            <a:off x="5020219" y="2457557"/>
            <a:ext cx="686" cy="782570"/>
          </a:xfrm>
          <a:prstGeom prst="line">
            <a:avLst/>
          </a:prstGeom>
          <a:noFill/>
          <a:ln w="9525">
            <a:solidFill>
              <a:schemeClr val="tx1"/>
            </a:solidFill>
            <a:round/>
            <a:headEnd/>
            <a:tailEnd/>
          </a:ln>
        </p:spPr>
        <p:txBody>
          <a:bodyPr/>
          <a:lstStyle/>
          <a:p>
            <a:endParaRPr lang="en-US"/>
          </a:p>
        </p:txBody>
      </p:sp>
      <p:sp>
        <p:nvSpPr>
          <p:cNvPr id="6174" name="Line 2081"/>
          <p:cNvSpPr>
            <a:spLocks noChangeShapeType="1"/>
          </p:cNvSpPr>
          <p:nvPr/>
        </p:nvSpPr>
        <p:spPr bwMode="auto">
          <a:xfrm>
            <a:off x="4855622" y="2457557"/>
            <a:ext cx="686" cy="893657"/>
          </a:xfrm>
          <a:prstGeom prst="line">
            <a:avLst/>
          </a:prstGeom>
          <a:noFill/>
          <a:ln w="9525">
            <a:solidFill>
              <a:schemeClr val="tx1"/>
            </a:solidFill>
            <a:round/>
            <a:headEnd/>
            <a:tailEnd/>
          </a:ln>
        </p:spPr>
        <p:txBody>
          <a:bodyPr/>
          <a:lstStyle/>
          <a:p>
            <a:endParaRPr lang="en-US"/>
          </a:p>
        </p:txBody>
      </p:sp>
      <p:sp>
        <p:nvSpPr>
          <p:cNvPr id="6175" name="Line 2082"/>
          <p:cNvSpPr>
            <a:spLocks noChangeShapeType="1"/>
          </p:cNvSpPr>
          <p:nvPr/>
        </p:nvSpPr>
        <p:spPr bwMode="auto">
          <a:xfrm>
            <a:off x="4855622" y="1787314"/>
            <a:ext cx="686" cy="447449"/>
          </a:xfrm>
          <a:prstGeom prst="line">
            <a:avLst/>
          </a:prstGeom>
          <a:noFill/>
          <a:ln w="9525">
            <a:solidFill>
              <a:schemeClr val="tx1"/>
            </a:solidFill>
            <a:round/>
            <a:headEnd/>
            <a:tailEnd/>
          </a:ln>
        </p:spPr>
        <p:txBody>
          <a:bodyPr/>
          <a:lstStyle/>
          <a:p>
            <a:endParaRPr lang="en-US"/>
          </a:p>
        </p:txBody>
      </p:sp>
      <p:sp>
        <p:nvSpPr>
          <p:cNvPr id="6176" name="Line 2083"/>
          <p:cNvSpPr>
            <a:spLocks noChangeShapeType="1"/>
          </p:cNvSpPr>
          <p:nvPr/>
        </p:nvSpPr>
        <p:spPr bwMode="auto">
          <a:xfrm flipV="1">
            <a:off x="5020219" y="1787314"/>
            <a:ext cx="686" cy="446828"/>
          </a:xfrm>
          <a:prstGeom prst="line">
            <a:avLst/>
          </a:prstGeom>
          <a:noFill/>
          <a:ln w="9525">
            <a:solidFill>
              <a:schemeClr val="tx1"/>
            </a:solidFill>
            <a:round/>
            <a:headEnd/>
            <a:tailEnd type="triangle" w="med" len="med"/>
          </a:ln>
        </p:spPr>
        <p:txBody>
          <a:bodyPr/>
          <a:lstStyle/>
          <a:p>
            <a:endParaRPr lang="en-US"/>
          </a:p>
        </p:txBody>
      </p:sp>
      <p:sp>
        <p:nvSpPr>
          <p:cNvPr id="6177" name="Line 2084"/>
          <p:cNvSpPr>
            <a:spLocks noChangeShapeType="1"/>
          </p:cNvSpPr>
          <p:nvPr/>
        </p:nvSpPr>
        <p:spPr bwMode="auto">
          <a:xfrm>
            <a:off x="4855622" y="3351214"/>
            <a:ext cx="493792" cy="621"/>
          </a:xfrm>
          <a:prstGeom prst="line">
            <a:avLst/>
          </a:prstGeom>
          <a:noFill/>
          <a:ln w="9525">
            <a:solidFill>
              <a:schemeClr val="tx1"/>
            </a:solidFill>
            <a:round/>
            <a:headEnd/>
            <a:tailEnd type="triangle" w="med" len="med"/>
          </a:ln>
        </p:spPr>
        <p:txBody>
          <a:bodyPr/>
          <a:lstStyle/>
          <a:p>
            <a:endParaRPr lang="en-US"/>
          </a:p>
        </p:txBody>
      </p:sp>
      <p:sp>
        <p:nvSpPr>
          <p:cNvPr id="6178" name="Line 2085"/>
          <p:cNvSpPr>
            <a:spLocks noChangeShapeType="1"/>
          </p:cNvSpPr>
          <p:nvPr/>
        </p:nvSpPr>
        <p:spPr bwMode="auto">
          <a:xfrm>
            <a:off x="5020219" y="3240127"/>
            <a:ext cx="329195" cy="621"/>
          </a:xfrm>
          <a:prstGeom prst="line">
            <a:avLst/>
          </a:prstGeom>
          <a:noFill/>
          <a:ln w="9525">
            <a:solidFill>
              <a:schemeClr val="tx1"/>
            </a:solidFill>
            <a:round/>
            <a:headEnd/>
            <a:tailEnd/>
          </a:ln>
        </p:spPr>
        <p:txBody>
          <a:bodyPr/>
          <a:lstStyle/>
          <a:p>
            <a:endParaRPr lang="en-US"/>
          </a:p>
        </p:txBody>
      </p:sp>
      <p:sp>
        <p:nvSpPr>
          <p:cNvPr id="6179" name="Line 2086"/>
          <p:cNvSpPr>
            <a:spLocks noChangeShapeType="1"/>
          </p:cNvSpPr>
          <p:nvPr/>
        </p:nvSpPr>
        <p:spPr bwMode="auto">
          <a:xfrm>
            <a:off x="3950337" y="3686335"/>
            <a:ext cx="1399077" cy="1241"/>
          </a:xfrm>
          <a:prstGeom prst="line">
            <a:avLst/>
          </a:prstGeom>
          <a:noFill/>
          <a:ln w="9525">
            <a:solidFill>
              <a:schemeClr val="tx1"/>
            </a:solidFill>
            <a:round/>
            <a:headEnd/>
            <a:tailEnd type="triangle" w="med" len="med"/>
          </a:ln>
        </p:spPr>
        <p:txBody>
          <a:bodyPr/>
          <a:lstStyle/>
          <a:p>
            <a:endParaRPr lang="en-US"/>
          </a:p>
        </p:txBody>
      </p:sp>
      <p:sp>
        <p:nvSpPr>
          <p:cNvPr id="6180" name="Line 2087"/>
          <p:cNvSpPr>
            <a:spLocks noChangeShapeType="1"/>
          </p:cNvSpPr>
          <p:nvPr/>
        </p:nvSpPr>
        <p:spPr bwMode="auto">
          <a:xfrm>
            <a:off x="7571477" y="2905006"/>
            <a:ext cx="686" cy="446208"/>
          </a:xfrm>
          <a:prstGeom prst="line">
            <a:avLst/>
          </a:prstGeom>
          <a:noFill/>
          <a:ln w="9525">
            <a:solidFill>
              <a:schemeClr val="tx1"/>
            </a:solidFill>
            <a:round/>
            <a:headEnd/>
            <a:tailEnd/>
          </a:ln>
        </p:spPr>
        <p:txBody>
          <a:bodyPr/>
          <a:lstStyle/>
          <a:p>
            <a:endParaRPr lang="en-US"/>
          </a:p>
        </p:txBody>
      </p:sp>
      <p:sp>
        <p:nvSpPr>
          <p:cNvPr id="6181" name="Line 2088"/>
          <p:cNvSpPr>
            <a:spLocks noChangeShapeType="1"/>
          </p:cNvSpPr>
          <p:nvPr/>
        </p:nvSpPr>
        <p:spPr bwMode="auto">
          <a:xfrm flipH="1">
            <a:off x="7077685" y="3351214"/>
            <a:ext cx="493792" cy="621"/>
          </a:xfrm>
          <a:prstGeom prst="line">
            <a:avLst/>
          </a:prstGeom>
          <a:noFill/>
          <a:ln w="9525">
            <a:solidFill>
              <a:schemeClr val="tx1"/>
            </a:solidFill>
            <a:round/>
            <a:headEnd/>
            <a:tailEnd type="triangle" w="med" len="med"/>
          </a:ln>
        </p:spPr>
        <p:txBody>
          <a:bodyPr/>
          <a:lstStyle/>
          <a:p>
            <a:endParaRPr lang="en-US"/>
          </a:p>
        </p:txBody>
      </p:sp>
      <p:sp>
        <p:nvSpPr>
          <p:cNvPr id="6182" name="Line 2089"/>
          <p:cNvSpPr>
            <a:spLocks noChangeShapeType="1"/>
          </p:cNvSpPr>
          <p:nvPr/>
        </p:nvSpPr>
        <p:spPr bwMode="auto">
          <a:xfrm>
            <a:off x="7077685" y="3462921"/>
            <a:ext cx="658389" cy="621"/>
          </a:xfrm>
          <a:prstGeom prst="line">
            <a:avLst/>
          </a:prstGeom>
          <a:noFill/>
          <a:ln w="9525">
            <a:solidFill>
              <a:schemeClr val="tx1"/>
            </a:solidFill>
            <a:round/>
            <a:headEnd/>
            <a:tailEnd/>
          </a:ln>
        </p:spPr>
        <p:txBody>
          <a:bodyPr/>
          <a:lstStyle/>
          <a:p>
            <a:endParaRPr lang="en-US"/>
          </a:p>
        </p:txBody>
      </p:sp>
      <p:sp>
        <p:nvSpPr>
          <p:cNvPr id="6183" name="Line 2090"/>
          <p:cNvSpPr>
            <a:spLocks noChangeShapeType="1"/>
          </p:cNvSpPr>
          <p:nvPr/>
        </p:nvSpPr>
        <p:spPr bwMode="auto">
          <a:xfrm flipV="1">
            <a:off x="7736075" y="2905006"/>
            <a:ext cx="1372" cy="557915"/>
          </a:xfrm>
          <a:prstGeom prst="line">
            <a:avLst/>
          </a:prstGeom>
          <a:noFill/>
          <a:ln w="9525">
            <a:solidFill>
              <a:schemeClr val="tx1"/>
            </a:solidFill>
            <a:round/>
            <a:headEnd/>
            <a:tailEnd type="triangle" w="med" len="med"/>
          </a:ln>
        </p:spPr>
        <p:txBody>
          <a:bodyPr/>
          <a:lstStyle/>
          <a:p>
            <a:endParaRPr lang="en-US"/>
          </a:p>
        </p:txBody>
      </p:sp>
      <p:sp>
        <p:nvSpPr>
          <p:cNvPr id="6184" name="Line 2091"/>
          <p:cNvSpPr>
            <a:spLocks noChangeShapeType="1"/>
          </p:cNvSpPr>
          <p:nvPr/>
        </p:nvSpPr>
        <p:spPr bwMode="auto">
          <a:xfrm flipV="1">
            <a:off x="7653090" y="3909749"/>
            <a:ext cx="1372" cy="446828"/>
          </a:xfrm>
          <a:prstGeom prst="line">
            <a:avLst/>
          </a:prstGeom>
          <a:noFill/>
          <a:ln w="9525">
            <a:solidFill>
              <a:schemeClr val="tx1"/>
            </a:solidFill>
            <a:round/>
            <a:headEnd/>
            <a:tailEnd/>
          </a:ln>
        </p:spPr>
        <p:txBody>
          <a:bodyPr/>
          <a:lstStyle/>
          <a:p>
            <a:endParaRPr lang="en-US"/>
          </a:p>
        </p:txBody>
      </p:sp>
      <p:sp>
        <p:nvSpPr>
          <p:cNvPr id="6185" name="Line 2092"/>
          <p:cNvSpPr>
            <a:spLocks noChangeShapeType="1"/>
          </p:cNvSpPr>
          <p:nvPr/>
        </p:nvSpPr>
        <p:spPr bwMode="auto">
          <a:xfrm flipH="1">
            <a:off x="7077685" y="3909749"/>
            <a:ext cx="575405" cy="1241"/>
          </a:xfrm>
          <a:prstGeom prst="line">
            <a:avLst/>
          </a:prstGeom>
          <a:noFill/>
          <a:ln w="9525">
            <a:solidFill>
              <a:schemeClr val="tx1"/>
            </a:solidFill>
            <a:round/>
            <a:headEnd/>
            <a:tailEnd type="triangle" w="med" len="med"/>
          </a:ln>
        </p:spPr>
        <p:txBody>
          <a:bodyPr/>
          <a:lstStyle/>
          <a:p>
            <a:endParaRPr lang="en-US"/>
          </a:p>
        </p:txBody>
      </p:sp>
      <p:sp>
        <p:nvSpPr>
          <p:cNvPr id="6186" name="Line 2093"/>
          <p:cNvSpPr>
            <a:spLocks noChangeShapeType="1"/>
          </p:cNvSpPr>
          <p:nvPr/>
        </p:nvSpPr>
        <p:spPr bwMode="auto">
          <a:xfrm>
            <a:off x="5020219" y="5808769"/>
            <a:ext cx="2633557" cy="621"/>
          </a:xfrm>
          <a:prstGeom prst="line">
            <a:avLst/>
          </a:prstGeom>
          <a:noFill/>
          <a:ln w="9525">
            <a:solidFill>
              <a:schemeClr val="tx1"/>
            </a:solidFill>
            <a:round/>
            <a:headEnd/>
            <a:tailEnd/>
          </a:ln>
        </p:spPr>
        <p:txBody>
          <a:bodyPr/>
          <a:lstStyle/>
          <a:p>
            <a:endParaRPr lang="en-US"/>
          </a:p>
        </p:txBody>
      </p:sp>
      <p:sp>
        <p:nvSpPr>
          <p:cNvPr id="6187" name="Line 2094"/>
          <p:cNvSpPr>
            <a:spLocks noChangeShapeType="1"/>
          </p:cNvSpPr>
          <p:nvPr/>
        </p:nvSpPr>
        <p:spPr bwMode="auto">
          <a:xfrm flipV="1">
            <a:off x="7653776" y="5026820"/>
            <a:ext cx="686" cy="782570"/>
          </a:xfrm>
          <a:prstGeom prst="line">
            <a:avLst/>
          </a:prstGeom>
          <a:noFill/>
          <a:ln w="9525">
            <a:solidFill>
              <a:schemeClr val="tx1"/>
            </a:solidFill>
            <a:round/>
            <a:headEnd/>
            <a:tailEnd type="triangle" w="med" len="med"/>
          </a:ln>
        </p:spPr>
        <p:txBody>
          <a:bodyPr/>
          <a:lstStyle/>
          <a:p>
            <a:endParaRPr lang="en-US"/>
          </a:p>
        </p:txBody>
      </p:sp>
      <p:sp>
        <p:nvSpPr>
          <p:cNvPr id="6188" name="Line 2095"/>
          <p:cNvSpPr>
            <a:spLocks noChangeShapeType="1"/>
          </p:cNvSpPr>
          <p:nvPr/>
        </p:nvSpPr>
        <p:spPr bwMode="auto">
          <a:xfrm flipH="1">
            <a:off x="4526427" y="4579991"/>
            <a:ext cx="2139765" cy="621"/>
          </a:xfrm>
          <a:prstGeom prst="line">
            <a:avLst/>
          </a:prstGeom>
          <a:noFill/>
          <a:ln w="9525">
            <a:solidFill>
              <a:schemeClr val="tx1"/>
            </a:solidFill>
            <a:round/>
            <a:headEnd/>
            <a:tailEnd type="triangle" w="med" len="med"/>
          </a:ln>
        </p:spPr>
        <p:txBody>
          <a:bodyPr/>
          <a:lstStyle/>
          <a:p>
            <a:endParaRPr lang="en-US"/>
          </a:p>
        </p:txBody>
      </p:sp>
      <p:sp>
        <p:nvSpPr>
          <p:cNvPr id="6189" name="Line 2096"/>
          <p:cNvSpPr>
            <a:spLocks noChangeShapeType="1"/>
          </p:cNvSpPr>
          <p:nvPr/>
        </p:nvSpPr>
        <p:spPr bwMode="auto">
          <a:xfrm>
            <a:off x="4526427" y="4803406"/>
            <a:ext cx="2139765" cy="621"/>
          </a:xfrm>
          <a:prstGeom prst="line">
            <a:avLst/>
          </a:prstGeom>
          <a:noFill/>
          <a:ln w="9525">
            <a:solidFill>
              <a:schemeClr val="tx1"/>
            </a:solidFill>
            <a:round/>
            <a:headEnd/>
            <a:tailEnd type="triangle" w="med" len="med"/>
          </a:ln>
        </p:spPr>
        <p:txBody>
          <a:bodyPr/>
          <a:lstStyle/>
          <a:p>
            <a:endParaRPr lang="en-US"/>
          </a:p>
        </p:txBody>
      </p:sp>
      <p:sp>
        <p:nvSpPr>
          <p:cNvPr id="6190" name="Freeform 2097"/>
          <p:cNvSpPr>
            <a:spLocks/>
          </p:cNvSpPr>
          <p:nvPr/>
        </p:nvSpPr>
        <p:spPr bwMode="auto">
          <a:xfrm>
            <a:off x="3785053" y="2680971"/>
            <a:ext cx="577462" cy="111707"/>
          </a:xfrm>
          <a:custGeom>
            <a:avLst/>
            <a:gdLst>
              <a:gd name="T0" fmla="*/ 0 w 480"/>
              <a:gd name="T1" fmla="*/ 180 h 180"/>
              <a:gd name="T2" fmla="*/ 421 w 480"/>
              <a:gd name="T3" fmla="*/ 0 h 180"/>
              <a:gd name="T4" fmla="*/ 842 w 480"/>
              <a:gd name="T5" fmla="*/ 180 h 180"/>
              <a:gd name="T6" fmla="*/ 0 60000 65536"/>
              <a:gd name="T7" fmla="*/ 0 60000 65536"/>
              <a:gd name="T8" fmla="*/ 0 60000 65536"/>
              <a:gd name="T9" fmla="*/ 0 w 480"/>
              <a:gd name="T10" fmla="*/ 0 h 180"/>
              <a:gd name="T11" fmla="*/ 480 w 480"/>
              <a:gd name="T12" fmla="*/ 180 h 180"/>
            </a:gdLst>
            <a:ahLst/>
            <a:cxnLst>
              <a:cxn ang="T6">
                <a:pos x="T0" y="T1"/>
              </a:cxn>
              <a:cxn ang="T7">
                <a:pos x="T2" y="T3"/>
              </a:cxn>
              <a:cxn ang="T8">
                <a:pos x="T4" y="T5"/>
              </a:cxn>
            </a:cxnLst>
            <a:rect l="T9" t="T10" r="T11" b="T12"/>
            <a:pathLst>
              <a:path w="480" h="180">
                <a:moveTo>
                  <a:pt x="0" y="180"/>
                </a:moveTo>
                <a:cubicBezTo>
                  <a:pt x="80" y="90"/>
                  <a:pt x="160" y="0"/>
                  <a:pt x="240" y="0"/>
                </a:cubicBezTo>
                <a:cubicBezTo>
                  <a:pt x="320" y="0"/>
                  <a:pt x="440" y="150"/>
                  <a:pt x="480" y="180"/>
                </a:cubicBezTo>
              </a:path>
            </a:pathLst>
          </a:custGeom>
          <a:noFill/>
          <a:ln w="9525">
            <a:solidFill>
              <a:schemeClr val="tx1"/>
            </a:solidFill>
            <a:round/>
            <a:headEnd/>
            <a:tailEnd/>
          </a:ln>
        </p:spPr>
        <p:txBody>
          <a:bodyPr/>
          <a:lstStyle/>
          <a:p>
            <a:endParaRPr lang="en-US"/>
          </a:p>
        </p:txBody>
      </p:sp>
      <p:sp>
        <p:nvSpPr>
          <p:cNvPr id="6191" name="Line 2098"/>
          <p:cNvSpPr>
            <a:spLocks noChangeShapeType="1"/>
          </p:cNvSpPr>
          <p:nvPr/>
        </p:nvSpPr>
        <p:spPr bwMode="auto">
          <a:xfrm>
            <a:off x="4362516" y="2792678"/>
            <a:ext cx="328509" cy="621"/>
          </a:xfrm>
          <a:prstGeom prst="line">
            <a:avLst/>
          </a:prstGeom>
          <a:noFill/>
          <a:ln w="9525">
            <a:solidFill>
              <a:schemeClr val="tx1"/>
            </a:solidFill>
            <a:round/>
            <a:headEnd/>
            <a:tailEnd/>
          </a:ln>
        </p:spPr>
        <p:txBody>
          <a:bodyPr/>
          <a:lstStyle/>
          <a:p>
            <a:endParaRPr lang="en-US"/>
          </a:p>
        </p:txBody>
      </p:sp>
      <p:sp>
        <p:nvSpPr>
          <p:cNvPr id="6192" name="Line 2099"/>
          <p:cNvSpPr>
            <a:spLocks noChangeShapeType="1"/>
          </p:cNvSpPr>
          <p:nvPr/>
        </p:nvSpPr>
        <p:spPr bwMode="auto">
          <a:xfrm>
            <a:off x="5020219" y="5697062"/>
            <a:ext cx="576091" cy="0"/>
          </a:xfrm>
          <a:prstGeom prst="line">
            <a:avLst/>
          </a:prstGeom>
          <a:noFill/>
          <a:ln w="9525">
            <a:solidFill>
              <a:schemeClr val="tx1"/>
            </a:solidFill>
            <a:round/>
            <a:headEnd/>
            <a:tailEnd/>
          </a:ln>
        </p:spPr>
        <p:txBody>
          <a:bodyPr/>
          <a:lstStyle/>
          <a:p>
            <a:endParaRPr lang="en-US"/>
          </a:p>
        </p:txBody>
      </p:sp>
      <p:sp>
        <p:nvSpPr>
          <p:cNvPr id="6193" name="Line 2100"/>
          <p:cNvSpPr>
            <a:spLocks noChangeShapeType="1"/>
          </p:cNvSpPr>
          <p:nvPr/>
        </p:nvSpPr>
        <p:spPr bwMode="auto">
          <a:xfrm flipV="1">
            <a:off x="5596310" y="4915113"/>
            <a:ext cx="0" cy="781950"/>
          </a:xfrm>
          <a:prstGeom prst="line">
            <a:avLst/>
          </a:prstGeom>
          <a:noFill/>
          <a:ln w="9525">
            <a:solidFill>
              <a:schemeClr val="tx1"/>
            </a:solidFill>
            <a:round/>
            <a:headEnd/>
            <a:tailEnd/>
          </a:ln>
        </p:spPr>
        <p:txBody>
          <a:bodyPr/>
          <a:lstStyle/>
          <a:p>
            <a:endParaRPr lang="en-US"/>
          </a:p>
        </p:txBody>
      </p:sp>
      <p:sp>
        <p:nvSpPr>
          <p:cNvPr id="6194" name="Freeform 2101"/>
          <p:cNvSpPr>
            <a:spLocks/>
          </p:cNvSpPr>
          <p:nvPr/>
        </p:nvSpPr>
        <p:spPr bwMode="auto">
          <a:xfrm>
            <a:off x="5596310" y="4468284"/>
            <a:ext cx="164597" cy="446828"/>
          </a:xfrm>
          <a:custGeom>
            <a:avLst/>
            <a:gdLst>
              <a:gd name="T0" fmla="*/ 0 w 240"/>
              <a:gd name="T1" fmla="*/ 0 h 360"/>
              <a:gd name="T2" fmla="*/ 240 w 240"/>
              <a:gd name="T3" fmla="*/ 360 h 360"/>
              <a:gd name="T4" fmla="*/ 0 w 240"/>
              <a:gd name="T5" fmla="*/ 720 h 360"/>
              <a:gd name="T6" fmla="*/ 0 60000 65536"/>
              <a:gd name="T7" fmla="*/ 0 60000 65536"/>
              <a:gd name="T8" fmla="*/ 0 60000 65536"/>
              <a:gd name="T9" fmla="*/ 0 w 240"/>
              <a:gd name="T10" fmla="*/ 0 h 360"/>
              <a:gd name="T11" fmla="*/ 240 w 240"/>
              <a:gd name="T12" fmla="*/ 360 h 360"/>
            </a:gdLst>
            <a:ahLst/>
            <a:cxnLst>
              <a:cxn ang="T6">
                <a:pos x="T0" y="T1"/>
              </a:cxn>
              <a:cxn ang="T7">
                <a:pos x="T2" y="T3"/>
              </a:cxn>
              <a:cxn ang="T8">
                <a:pos x="T4" y="T5"/>
              </a:cxn>
            </a:cxnLst>
            <a:rect l="T9" t="T10" r="T11" b="T12"/>
            <a:pathLst>
              <a:path w="240" h="360">
                <a:moveTo>
                  <a:pt x="0" y="0"/>
                </a:moveTo>
                <a:cubicBezTo>
                  <a:pt x="120" y="60"/>
                  <a:pt x="240" y="120"/>
                  <a:pt x="240" y="180"/>
                </a:cubicBezTo>
                <a:cubicBezTo>
                  <a:pt x="240" y="240"/>
                  <a:pt x="40" y="330"/>
                  <a:pt x="0" y="360"/>
                </a:cubicBezTo>
              </a:path>
            </a:pathLst>
          </a:custGeom>
          <a:noFill/>
          <a:ln w="9525">
            <a:solidFill>
              <a:schemeClr val="tx1"/>
            </a:solidFill>
            <a:round/>
            <a:headEnd/>
            <a:tailEnd/>
          </a:ln>
        </p:spPr>
        <p:txBody>
          <a:bodyPr/>
          <a:lstStyle/>
          <a:p>
            <a:endParaRPr lang="en-US"/>
          </a:p>
        </p:txBody>
      </p:sp>
      <p:sp>
        <p:nvSpPr>
          <p:cNvPr id="6195" name="Line 2102"/>
          <p:cNvSpPr>
            <a:spLocks noChangeShapeType="1"/>
          </p:cNvSpPr>
          <p:nvPr/>
        </p:nvSpPr>
        <p:spPr bwMode="auto">
          <a:xfrm flipV="1">
            <a:off x="5596310" y="4133163"/>
            <a:ext cx="0" cy="335121"/>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otorpool"/>
          <p:cNvPicPr>
            <a:picLocks noChangeAspect="1" noChangeArrowheads="1"/>
          </p:cNvPicPr>
          <p:nvPr/>
        </p:nvPicPr>
        <p:blipFill>
          <a:blip r:embed="rId3" cstate="print"/>
          <a:srcRect/>
          <a:stretch>
            <a:fillRect/>
          </a:stretch>
        </p:blipFill>
        <p:spPr bwMode="auto">
          <a:xfrm>
            <a:off x="1810570" y="0"/>
            <a:ext cx="5123091" cy="6702425"/>
          </a:xfrm>
          <a:prstGeom prst="rect">
            <a:avLst/>
          </a:prstGeom>
          <a:noFill/>
          <a:ln w="9525">
            <a:noFill/>
            <a:miter lim="800000"/>
            <a:headEnd/>
            <a:tailEnd/>
          </a:ln>
        </p:spPr>
      </p:pic>
      <p:sp>
        <p:nvSpPr>
          <p:cNvPr id="11267" name="Text Box 3"/>
          <p:cNvSpPr txBox="1">
            <a:spLocks noChangeArrowheads="1"/>
          </p:cNvSpPr>
          <p:nvPr/>
        </p:nvSpPr>
        <p:spPr bwMode="auto">
          <a:xfrm>
            <a:off x="7159983" y="6181125"/>
            <a:ext cx="2715855" cy="461665"/>
          </a:xfrm>
          <a:prstGeom prst="rect">
            <a:avLst/>
          </a:prstGeom>
          <a:noFill/>
          <a:ln w="9525">
            <a:noFill/>
            <a:miter lim="800000"/>
            <a:headEnd/>
            <a:tailEnd/>
          </a:ln>
        </p:spPr>
        <p:txBody>
          <a:bodyPr>
            <a:spAutoFit/>
          </a:bodyPr>
          <a:lstStyle/>
          <a:p>
            <a:pPr>
              <a:spcBef>
                <a:spcPct val="50000"/>
              </a:spcBef>
            </a:pPr>
            <a:r>
              <a:rPr lang="en-US" sz="1200">
                <a:latin typeface="Helvetica" charset="0"/>
              </a:rPr>
              <a:t>From J. Nolte (2002) </a:t>
            </a:r>
            <a:r>
              <a:rPr lang="en-US" sz="1200" i="1">
                <a:latin typeface="Helvetica" charset="0"/>
              </a:rPr>
              <a:t>The Human Brain, 5</a:t>
            </a:r>
            <a:r>
              <a:rPr lang="en-US" sz="1200" i="1" baseline="30000">
                <a:latin typeface="Helvetica" charset="0"/>
              </a:rPr>
              <a:t>th</a:t>
            </a:r>
            <a:r>
              <a:rPr lang="en-US" sz="1200" i="1">
                <a:latin typeface="Helvetica" charset="0"/>
              </a:rPr>
              <a:t> Edition</a:t>
            </a:r>
          </a:p>
        </p:txBody>
      </p:sp>
      <p:sp>
        <p:nvSpPr>
          <p:cNvPr id="11268" name="Text Box 4"/>
          <p:cNvSpPr txBox="1">
            <a:spLocks noChangeArrowheads="1"/>
          </p:cNvSpPr>
          <p:nvPr/>
        </p:nvSpPr>
        <p:spPr bwMode="auto">
          <a:xfrm>
            <a:off x="7242281" y="446828"/>
            <a:ext cx="2304362" cy="954107"/>
          </a:xfrm>
          <a:prstGeom prst="rect">
            <a:avLst/>
          </a:prstGeom>
          <a:noFill/>
          <a:ln w="9525">
            <a:noFill/>
            <a:miter lim="800000"/>
            <a:headEnd/>
            <a:tailEnd/>
          </a:ln>
        </p:spPr>
        <p:txBody>
          <a:bodyPr>
            <a:spAutoFit/>
          </a:bodyPr>
          <a:lstStyle/>
          <a:p>
            <a:pPr>
              <a:spcBef>
                <a:spcPct val="50000"/>
              </a:spcBef>
            </a:pPr>
            <a:r>
              <a:rPr lang="en-US" sz="2800" b="1">
                <a:latin typeface="Arial" charset="0"/>
              </a:rPr>
              <a:t>Motor Neuron Pool</a:t>
            </a:r>
          </a:p>
        </p:txBody>
      </p:sp>
      <p:sp>
        <p:nvSpPr>
          <p:cNvPr id="5" name="Oval 4"/>
          <p:cNvSpPr/>
          <p:nvPr/>
        </p:nvSpPr>
        <p:spPr bwMode="auto">
          <a:xfrm>
            <a:off x="4556919" y="4037012"/>
            <a:ext cx="381000" cy="457200"/>
          </a:xfrm>
          <a:prstGeom prst="ellipse">
            <a:avLst/>
          </a:prstGeom>
          <a:no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err="1"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58390" y="297886"/>
            <a:ext cx="8927729" cy="6001643"/>
          </a:xfrm>
          <a:prstGeom prst="rect">
            <a:avLst/>
          </a:prstGeom>
          <a:solidFill>
            <a:schemeClr val="bg2"/>
          </a:solidFill>
          <a:ln w="9525">
            <a:noFill/>
            <a:miter lim="800000"/>
            <a:headEnd/>
            <a:tailEnd/>
          </a:ln>
        </p:spPr>
        <p:txBody>
          <a:bodyPr wrap="square">
            <a:spAutoFit/>
          </a:bodyPr>
          <a:lstStyle/>
          <a:p>
            <a:r>
              <a:rPr lang="en-US" sz="3200" b="1" dirty="0">
                <a:solidFill>
                  <a:srgbClr val="FFFF00"/>
                </a:solidFill>
                <a:latin typeface="+mj-lt"/>
              </a:rPr>
              <a:t>Motor Neuron Pool (Motor Nucleus)</a:t>
            </a:r>
            <a:endParaRPr lang="en-US" sz="3200" b="1" dirty="0">
              <a:latin typeface="+mj-lt"/>
            </a:endParaRPr>
          </a:p>
          <a:p>
            <a:endParaRPr lang="en-US" b="1" dirty="0">
              <a:latin typeface="+mj-lt"/>
            </a:endParaRPr>
          </a:p>
          <a:p>
            <a:endParaRPr lang="en-US" b="1" dirty="0" smtClean="0">
              <a:latin typeface="+mj-lt"/>
            </a:endParaRPr>
          </a:p>
          <a:p>
            <a:r>
              <a:rPr lang="en-US" sz="2800" b="1" dirty="0" smtClean="0">
                <a:latin typeface="+mj-lt"/>
              </a:rPr>
              <a:t>The </a:t>
            </a:r>
            <a:r>
              <a:rPr lang="en-US" sz="2800" b="1" dirty="0">
                <a:latin typeface="+mj-lt"/>
              </a:rPr>
              <a:t>group of motor neurons that </a:t>
            </a:r>
            <a:r>
              <a:rPr lang="en-US" sz="2800" b="1" dirty="0" smtClean="0">
                <a:latin typeface="+mj-lt"/>
              </a:rPr>
              <a:t>innervate </a:t>
            </a:r>
            <a:r>
              <a:rPr lang="en-US" sz="2800" b="1" dirty="0">
                <a:latin typeface="+mj-lt"/>
              </a:rPr>
              <a:t>an individual muscle</a:t>
            </a:r>
          </a:p>
          <a:p>
            <a:endParaRPr lang="en-US" b="1" dirty="0">
              <a:solidFill>
                <a:schemeClr val="bg1"/>
              </a:solidFill>
              <a:latin typeface="+mj-lt"/>
            </a:endParaRPr>
          </a:p>
          <a:p>
            <a:endParaRPr lang="en-US" b="1" dirty="0">
              <a:latin typeface="+mj-lt"/>
            </a:endParaRPr>
          </a:p>
          <a:p>
            <a:r>
              <a:rPr lang="en-US" sz="3200" b="1" dirty="0">
                <a:solidFill>
                  <a:srgbClr val="FFFF00"/>
                </a:solidFill>
                <a:latin typeface="+mj-lt"/>
              </a:rPr>
              <a:t>Motor Unit</a:t>
            </a:r>
            <a:endParaRPr lang="en-US" b="1" dirty="0">
              <a:latin typeface="+mj-lt"/>
            </a:endParaRPr>
          </a:p>
          <a:p>
            <a:endParaRPr lang="en-US" b="1" dirty="0" smtClean="0">
              <a:latin typeface="+mj-lt"/>
            </a:endParaRPr>
          </a:p>
          <a:p>
            <a:endParaRPr lang="en-US" b="1" dirty="0" smtClean="0">
              <a:latin typeface="+mj-lt"/>
            </a:endParaRPr>
          </a:p>
          <a:p>
            <a:r>
              <a:rPr lang="en-US" sz="2800" b="1" dirty="0" smtClean="0">
                <a:latin typeface="+mj-lt"/>
              </a:rPr>
              <a:t>An </a:t>
            </a:r>
            <a:r>
              <a:rPr lang="en-US" sz="2800" b="1" dirty="0">
                <a:latin typeface="+mj-lt"/>
              </a:rPr>
              <a:t>individual motor neuron and </a:t>
            </a:r>
            <a:r>
              <a:rPr lang="en-US" sz="2800" b="1" dirty="0" smtClean="0">
                <a:latin typeface="+mj-lt"/>
              </a:rPr>
              <a:t>all </a:t>
            </a:r>
            <a:r>
              <a:rPr lang="en-US" sz="2800" b="1" dirty="0">
                <a:latin typeface="+mj-lt"/>
              </a:rPr>
              <a:t>the muscle fibers that it </a:t>
            </a:r>
            <a:r>
              <a:rPr lang="en-US" sz="2800" b="1" dirty="0" smtClean="0">
                <a:latin typeface="+mj-lt"/>
              </a:rPr>
              <a:t>innervates</a:t>
            </a:r>
            <a:endParaRPr lang="en-US" sz="2800" b="1" dirty="0">
              <a:latin typeface="+mj-lt"/>
            </a:endParaRPr>
          </a:p>
          <a:p>
            <a:endParaRPr lang="en-US" b="1" dirty="0">
              <a:solidFill>
                <a:schemeClr val="bg1"/>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58390" y="297887"/>
            <a:ext cx="7937129" cy="5262979"/>
          </a:xfrm>
          <a:prstGeom prst="rect">
            <a:avLst/>
          </a:prstGeom>
          <a:noFill/>
          <a:ln w="9525">
            <a:noFill/>
            <a:miter lim="800000"/>
            <a:headEnd/>
            <a:tailEnd/>
          </a:ln>
        </p:spPr>
        <p:txBody>
          <a:bodyPr wrap="square">
            <a:spAutoFit/>
          </a:bodyPr>
          <a:lstStyle/>
          <a:p>
            <a:r>
              <a:rPr lang="en-US" sz="3200" b="1" dirty="0">
                <a:solidFill>
                  <a:srgbClr val="FFFF00"/>
                </a:solidFill>
                <a:latin typeface="Helvetica (PCL6)" pitchFamily="34" charset="0"/>
              </a:rPr>
              <a:t>Motor </a:t>
            </a:r>
            <a:r>
              <a:rPr lang="en-US" sz="3200" b="1" dirty="0" smtClean="0">
                <a:solidFill>
                  <a:srgbClr val="FFFF00"/>
                </a:solidFill>
                <a:latin typeface="Helvetica (PCL6)" pitchFamily="34" charset="0"/>
              </a:rPr>
              <a:t>Unit</a:t>
            </a:r>
            <a:endParaRPr lang="en-US" sz="3200" b="1" dirty="0">
              <a:latin typeface="Helvetica (PCL6)" pitchFamily="34" charset="0"/>
            </a:endParaRPr>
          </a:p>
          <a:p>
            <a:endParaRPr lang="en-US" b="1" dirty="0">
              <a:latin typeface="Helvetica (PCL6)" pitchFamily="34" charset="0"/>
            </a:endParaRPr>
          </a:p>
          <a:p>
            <a:r>
              <a:rPr lang="en-US" b="1" dirty="0">
                <a:latin typeface="Helvetica (PCL6)" pitchFamily="34" charset="0"/>
              </a:rPr>
              <a:t>	</a:t>
            </a:r>
            <a:endParaRPr lang="en-US" b="1" dirty="0">
              <a:solidFill>
                <a:schemeClr val="bg1"/>
              </a:solidFill>
              <a:latin typeface="Helvetica (PCL6)" pitchFamily="34" charset="0"/>
            </a:endParaRPr>
          </a:p>
          <a:p>
            <a:endParaRPr lang="en-US" b="1" dirty="0">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a:p>
            <a:endParaRPr lang="en-US" sz="3200" b="1" dirty="0">
              <a:solidFill>
                <a:srgbClr val="FFFF00"/>
              </a:solidFill>
              <a:latin typeface="Helvetica (PCL6)" pitchFamily="34" charset="0"/>
            </a:endParaRPr>
          </a:p>
        </p:txBody>
      </p:sp>
      <p:pic>
        <p:nvPicPr>
          <p:cNvPr id="2050" name="Picture 2" descr="C:\Documents and Settings\Administrator\Desktop\KS_36_10_008.jpg"/>
          <p:cNvPicPr>
            <a:picLocks noChangeAspect="1" noChangeArrowheads="1"/>
          </p:cNvPicPr>
          <p:nvPr/>
        </p:nvPicPr>
        <p:blipFill>
          <a:blip r:embed="rId3" cstate="print"/>
          <a:srcRect l="5596" t="6447" r="3473" b="3553"/>
          <a:stretch>
            <a:fillRect/>
          </a:stretch>
        </p:blipFill>
        <p:spPr bwMode="auto">
          <a:xfrm rot="5400000">
            <a:off x="4175918" y="760413"/>
            <a:ext cx="4953001" cy="6172200"/>
          </a:xfrm>
          <a:prstGeom prst="rect">
            <a:avLst/>
          </a:prstGeom>
          <a:noFill/>
        </p:spPr>
      </p:pic>
      <p:pic>
        <p:nvPicPr>
          <p:cNvPr id="5" name="Picture 4" descr="The image “https://oac22.hsc.uth.tmc.edu/courses/nba/s3/Knierim/fig1.jpg” cannot be displayed, because it contains errors."/>
          <p:cNvPicPr>
            <a:picLocks noChangeAspect="1" noChangeArrowheads="1"/>
          </p:cNvPicPr>
          <p:nvPr/>
        </p:nvPicPr>
        <p:blipFill>
          <a:blip r:embed="rId4" cstate="print">
            <a:lum bright="-24000" contrast="42000"/>
          </a:blip>
          <a:srcRect/>
          <a:stretch>
            <a:fillRect/>
          </a:stretch>
        </p:blipFill>
        <p:spPr bwMode="auto">
          <a:xfrm>
            <a:off x="289719" y="2741612"/>
            <a:ext cx="2149380" cy="1524000"/>
          </a:xfrm>
          <a:prstGeom prst="rect">
            <a:avLst/>
          </a:prstGeom>
          <a:noFill/>
          <a:ln w="9525">
            <a:noFill/>
            <a:miter lim="800000"/>
            <a:headEnd/>
            <a:tailEnd/>
          </a:ln>
        </p:spPr>
      </p:pic>
      <p:sp>
        <p:nvSpPr>
          <p:cNvPr id="6" name="TextBox 5"/>
          <p:cNvSpPr txBox="1"/>
          <p:nvPr/>
        </p:nvSpPr>
        <p:spPr>
          <a:xfrm>
            <a:off x="2575719" y="2589212"/>
            <a:ext cx="914400" cy="1569660"/>
          </a:xfrm>
          <a:prstGeom prst="rect">
            <a:avLst/>
          </a:prstGeom>
          <a:noFill/>
        </p:spPr>
        <p:txBody>
          <a:bodyPr wrap="square" rtlCol="0">
            <a:spAutoFit/>
          </a:bodyPr>
          <a:lstStyle/>
          <a:p>
            <a:r>
              <a:rPr lang="en-US" sz="9600" b="1" dirty="0" smtClean="0"/>
              <a:t>+</a:t>
            </a:r>
            <a:endParaRPr lang="en-US" sz="96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a:grpSpLocks/>
          </p:cNvGrpSpPr>
          <p:nvPr/>
        </p:nvGrpSpPr>
        <p:grpSpPr bwMode="auto">
          <a:xfrm>
            <a:off x="518319" y="1522412"/>
            <a:ext cx="8763000" cy="4876800"/>
            <a:chOff x="624" y="1104"/>
            <a:chExt cx="4320" cy="2208"/>
          </a:xfrm>
        </p:grpSpPr>
        <p:grpSp>
          <p:nvGrpSpPr>
            <p:cNvPr id="3" name="Group 24"/>
            <p:cNvGrpSpPr>
              <a:grpSpLocks/>
            </p:cNvGrpSpPr>
            <p:nvPr/>
          </p:nvGrpSpPr>
          <p:grpSpPr bwMode="auto">
            <a:xfrm>
              <a:off x="624" y="1104"/>
              <a:ext cx="4320" cy="2208"/>
              <a:chOff x="576" y="2892"/>
              <a:chExt cx="2922" cy="1350"/>
            </a:xfrm>
          </p:grpSpPr>
          <p:pic>
            <p:nvPicPr>
              <p:cNvPr id="13318" name="Picture 23" descr="motorunit"/>
              <p:cNvPicPr>
                <a:picLocks noChangeAspect="1" noChangeArrowheads="1"/>
              </p:cNvPicPr>
              <p:nvPr/>
            </p:nvPicPr>
            <p:blipFill>
              <a:blip r:embed="rId3" cstate="print">
                <a:lum bright="-18000" contrast="42000"/>
              </a:blip>
              <a:srcRect l="725" r="55128" b="62434"/>
              <a:stretch>
                <a:fillRect/>
              </a:stretch>
            </p:blipFill>
            <p:spPr bwMode="auto">
              <a:xfrm>
                <a:off x="576" y="2892"/>
                <a:ext cx="2922" cy="1350"/>
              </a:xfrm>
              <a:prstGeom prst="rect">
                <a:avLst/>
              </a:prstGeom>
              <a:noFill/>
              <a:ln w="9525">
                <a:noFill/>
                <a:miter lim="800000"/>
                <a:headEnd/>
                <a:tailEnd/>
              </a:ln>
            </p:spPr>
          </p:pic>
          <p:sp>
            <p:nvSpPr>
              <p:cNvPr id="13319" name="AutoShape 18"/>
              <p:cNvSpPr>
                <a:spLocks noChangeArrowheads="1"/>
              </p:cNvSpPr>
              <p:nvPr/>
            </p:nvSpPr>
            <p:spPr bwMode="auto">
              <a:xfrm flipH="1">
                <a:off x="1032" y="3202"/>
                <a:ext cx="53" cy="480"/>
              </a:xfrm>
              <a:prstGeom prst="roundRect">
                <a:avLst>
                  <a:gd name="adj" fmla="val 16667"/>
                </a:avLst>
              </a:prstGeom>
              <a:noFill/>
              <a:ln w="12700">
                <a:solidFill>
                  <a:srgbClr val="000000"/>
                </a:solidFill>
                <a:round/>
                <a:headEnd/>
                <a:tailEnd/>
              </a:ln>
            </p:spPr>
            <p:txBody>
              <a:bodyPr/>
              <a:lstStyle/>
              <a:p>
                <a:endParaRPr lang="en-US"/>
              </a:p>
            </p:txBody>
          </p:sp>
          <p:sp>
            <p:nvSpPr>
              <p:cNvPr id="13320" name="Line 19"/>
              <p:cNvSpPr>
                <a:spLocks noChangeShapeType="1"/>
              </p:cNvSpPr>
              <p:nvPr/>
            </p:nvSpPr>
            <p:spPr bwMode="auto">
              <a:xfrm flipH="1">
                <a:off x="1579" y="3322"/>
                <a:ext cx="101" cy="264"/>
              </a:xfrm>
              <a:prstGeom prst="line">
                <a:avLst/>
              </a:prstGeom>
              <a:noFill/>
              <a:ln w="9525">
                <a:solidFill>
                  <a:srgbClr val="000000"/>
                </a:solidFill>
                <a:round/>
                <a:headEnd/>
                <a:tailEnd type="triangle" w="med" len="med"/>
              </a:ln>
            </p:spPr>
            <p:txBody>
              <a:bodyPr/>
              <a:lstStyle/>
              <a:p>
                <a:endParaRPr lang="en-US"/>
              </a:p>
            </p:txBody>
          </p:sp>
          <p:sp>
            <p:nvSpPr>
              <p:cNvPr id="13321" name="Line 20"/>
              <p:cNvSpPr>
                <a:spLocks noChangeShapeType="1"/>
              </p:cNvSpPr>
              <p:nvPr/>
            </p:nvSpPr>
            <p:spPr bwMode="auto">
              <a:xfrm>
                <a:off x="1680" y="3322"/>
                <a:ext cx="638" cy="576"/>
              </a:xfrm>
              <a:prstGeom prst="line">
                <a:avLst/>
              </a:prstGeom>
              <a:noFill/>
              <a:ln w="9525">
                <a:solidFill>
                  <a:srgbClr val="000000"/>
                </a:solidFill>
                <a:round/>
                <a:headEnd/>
                <a:tailEnd type="triangle" w="med" len="med"/>
              </a:ln>
            </p:spPr>
            <p:txBody>
              <a:bodyPr/>
              <a:lstStyle/>
              <a:p>
                <a:endParaRPr lang="en-US"/>
              </a:p>
            </p:txBody>
          </p:sp>
          <p:sp>
            <p:nvSpPr>
              <p:cNvPr id="13322" name="Line 21"/>
              <p:cNvSpPr>
                <a:spLocks noChangeShapeType="1"/>
              </p:cNvSpPr>
              <p:nvPr/>
            </p:nvSpPr>
            <p:spPr bwMode="auto">
              <a:xfrm>
                <a:off x="1680" y="3322"/>
                <a:ext cx="528" cy="648"/>
              </a:xfrm>
              <a:prstGeom prst="line">
                <a:avLst/>
              </a:prstGeom>
              <a:noFill/>
              <a:ln w="9525">
                <a:solidFill>
                  <a:srgbClr val="000000"/>
                </a:solidFill>
                <a:round/>
                <a:headEnd/>
                <a:tailEnd type="triangle" w="med" len="med"/>
              </a:ln>
            </p:spPr>
            <p:txBody>
              <a:bodyPr/>
              <a:lstStyle/>
              <a:p>
                <a:endParaRPr lang="en-US"/>
              </a:p>
            </p:txBody>
          </p:sp>
          <p:sp>
            <p:nvSpPr>
              <p:cNvPr id="13323" name="Line 22"/>
              <p:cNvSpPr>
                <a:spLocks noChangeShapeType="1"/>
              </p:cNvSpPr>
              <p:nvPr/>
            </p:nvSpPr>
            <p:spPr bwMode="auto">
              <a:xfrm>
                <a:off x="1680" y="3322"/>
                <a:ext cx="677" cy="705"/>
              </a:xfrm>
              <a:prstGeom prst="line">
                <a:avLst/>
              </a:prstGeom>
              <a:noFill/>
              <a:ln w="9525">
                <a:solidFill>
                  <a:srgbClr val="000000"/>
                </a:solidFill>
                <a:round/>
                <a:headEnd/>
                <a:tailEnd type="triangle" w="med" len="med"/>
              </a:ln>
            </p:spPr>
            <p:txBody>
              <a:bodyPr/>
              <a:lstStyle/>
              <a:p>
                <a:endParaRPr lang="en-US"/>
              </a:p>
            </p:txBody>
          </p:sp>
        </p:grpSp>
        <p:sp>
          <p:nvSpPr>
            <p:cNvPr id="13317" name="Line 25"/>
            <p:cNvSpPr>
              <a:spLocks noChangeShapeType="1"/>
            </p:cNvSpPr>
            <p:nvPr/>
          </p:nvSpPr>
          <p:spPr bwMode="auto">
            <a:xfrm flipH="1">
              <a:off x="1344" y="1488"/>
              <a:ext cx="528" cy="432"/>
            </a:xfrm>
            <a:prstGeom prst="line">
              <a:avLst/>
            </a:prstGeom>
            <a:noFill/>
            <a:ln w="9525">
              <a:solidFill>
                <a:schemeClr val="tx1"/>
              </a:solidFill>
              <a:round/>
              <a:headEnd/>
              <a:tailEnd type="triangle" w="med" len="med"/>
            </a:ln>
          </p:spPr>
          <p:txBody>
            <a:bodyPr/>
            <a:lstStyle/>
            <a:p>
              <a:endParaRPr lang="en-US"/>
            </a:p>
          </p:txBody>
        </p:sp>
      </p:grpSp>
      <p:sp>
        <p:nvSpPr>
          <p:cNvPr id="13315" name="Text Box 27"/>
          <p:cNvSpPr txBox="1">
            <a:spLocks noChangeArrowheads="1"/>
          </p:cNvSpPr>
          <p:nvPr/>
        </p:nvSpPr>
        <p:spPr bwMode="auto">
          <a:xfrm>
            <a:off x="973664" y="595771"/>
            <a:ext cx="7545655" cy="646331"/>
          </a:xfrm>
          <a:prstGeom prst="rect">
            <a:avLst/>
          </a:prstGeom>
          <a:noFill/>
          <a:ln w="9525">
            <a:noFill/>
            <a:miter lim="800000"/>
            <a:headEnd/>
            <a:tailEnd/>
          </a:ln>
        </p:spPr>
        <p:txBody>
          <a:bodyPr wrap="none">
            <a:spAutoFit/>
          </a:bodyPr>
          <a:lstStyle/>
          <a:p>
            <a:r>
              <a:rPr lang="en-US" sz="3600" b="1" dirty="0">
                <a:solidFill>
                  <a:schemeClr val="tx2"/>
                </a:solidFill>
                <a:latin typeface="Arial" charset="0"/>
              </a:rPr>
              <a:t>Motor Neuron Pool vs. Motor Unit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mbossds">
  <a:themeElements>
    <a:clrScheme name="">
      <a:dk1>
        <a:srgbClr val="000000"/>
      </a:dk1>
      <a:lt1>
        <a:srgbClr val="FFFFFF"/>
      </a:lt1>
      <a:dk2>
        <a:srgbClr val="063DE8"/>
      </a:dk2>
      <a:lt2>
        <a:srgbClr val="FAFD00"/>
      </a:lt2>
      <a:accent1>
        <a:srgbClr val="FF5008"/>
      </a:accent1>
      <a:accent2>
        <a:srgbClr val="FE9B03"/>
      </a:accent2>
      <a:accent3>
        <a:srgbClr val="AAAFF2"/>
      </a:accent3>
      <a:accent4>
        <a:srgbClr val="DADADA"/>
      </a:accent4>
      <a:accent5>
        <a:srgbClr val="FFB3AA"/>
      </a:accent5>
      <a:accent6>
        <a:srgbClr val="E68C02"/>
      </a:accent6>
      <a:hlink>
        <a:srgbClr val="EAEC5E"/>
      </a:hlink>
      <a:folHlink>
        <a:srgbClr val="8CF4EA"/>
      </a:folHlink>
    </a:clrScheme>
    <a:fontScheme name="embossd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mbossd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mboss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mbossd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mbossd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mbossd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mbossd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mbossd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c:\msoffice\powerpnt\template\sldshow\embossds.ppt</Template>
  <TotalTime>13783</TotalTime>
  <Pages>64</Pages>
  <Words>3220</Words>
  <Application>Microsoft Office PowerPoint</Application>
  <PresentationFormat>Custom</PresentationFormat>
  <Paragraphs>432</Paragraphs>
  <Slides>54</Slides>
  <Notes>49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57" baseType="lpstr">
      <vt:lpstr>embossds</vt:lpstr>
      <vt:lpstr>Document</vt:lpstr>
      <vt:lpstr>CorelDRAW</vt:lpstr>
      <vt:lpstr>Motor Systems: Lecture 3</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 U Post Doc Talk, 14/4/96</dc:title>
  <dc:subject/>
  <dc:creator/>
  <cp:keywords/>
  <dc:description>for talk notes, see wunotes.doc</dc:description>
  <cp:lastModifiedBy>Reviewer</cp:lastModifiedBy>
  <cp:revision>904</cp:revision>
  <cp:lastPrinted>1998-10-05T21:43:25Z</cp:lastPrinted>
  <dcterms:created xsi:type="dcterms:W3CDTF">2008-11-10T20:41:34Z</dcterms:created>
  <dcterms:modified xsi:type="dcterms:W3CDTF">2010-03-19T19:00:49Z</dcterms:modified>
</cp:coreProperties>
</file>