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1296" r:id="rId2"/>
    <p:sldId id="1375" r:id="rId3"/>
    <p:sldId id="1479" r:id="rId4"/>
    <p:sldId id="1453" r:id="rId5"/>
    <p:sldId id="1452" r:id="rId6"/>
    <p:sldId id="1475" r:id="rId7"/>
    <p:sldId id="1454" r:id="rId8"/>
    <p:sldId id="1455" r:id="rId9"/>
    <p:sldId id="1456" r:id="rId10"/>
    <p:sldId id="1457" r:id="rId11"/>
    <p:sldId id="1483" r:id="rId12"/>
    <p:sldId id="1458" r:id="rId13"/>
    <p:sldId id="1476" r:id="rId14"/>
    <p:sldId id="1459" r:id="rId15"/>
    <p:sldId id="1461" r:id="rId16"/>
    <p:sldId id="1462" r:id="rId17"/>
    <p:sldId id="1463" r:id="rId18"/>
    <p:sldId id="1464" r:id="rId19"/>
    <p:sldId id="1465" r:id="rId20"/>
    <p:sldId id="1466" r:id="rId21"/>
    <p:sldId id="1467" r:id="rId22"/>
    <p:sldId id="1468" r:id="rId23"/>
    <p:sldId id="1469" r:id="rId24"/>
    <p:sldId id="1477" r:id="rId25"/>
    <p:sldId id="1472" r:id="rId26"/>
    <p:sldId id="1474" r:id="rId27"/>
    <p:sldId id="1473" r:id="rId28"/>
    <p:sldId id="1418" r:id="rId29"/>
    <p:sldId id="1420" r:id="rId30"/>
    <p:sldId id="1421" r:id="rId31"/>
    <p:sldId id="1422" r:id="rId32"/>
    <p:sldId id="1434" r:id="rId33"/>
    <p:sldId id="1424" r:id="rId34"/>
    <p:sldId id="1425" r:id="rId35"/>
    <p:sldId id="1426" r:id="rId36"/>
    <p:sldId id="1440" r:id="rId37"/>
    <p:sldId id="1441" r:id="rId38"/>
    <p:sldId id="1444" r:id="rId39"/>
    <p:sldId id="1427" r:id="rId40"/>
    <p:sldId id="1428" r:id="rId41"/>
    <p:sldId id="1429" r:id="rId42"/>
    <p:sldId id="1430" r:id="rId43"/>
    <p:sldId id="1431" r:id="rId44"/>
    <p:sldId id="1480" r:id="rId45"/>
    <p:sldId id="1481" r:id="rId46"/>
    <p:sldId id="1482" r:id="rId47"/>
    <p:sldId id="1435" r:id="rId48"/>
  </p:sldIdLst>
  <p:sldSz cx="9875838" cy="6702425"/>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AEAEA"/>
    <a:srgbClr val="384BD4"/>
    <a:srgbClr val="524CC0"/>
    <a:srgbClr val="2E3BDE"/>
    <a:srgbClr val="FC010B"/>
    <a:srgbClr val="0000FF"/>
    <a:srgbClr val="FD0B39"/>
    <a:srgbClr val="969696"/>
    <a:srgbClr val="003E00"/>
    <a:srgbClr val="4747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1" autoAdjust="0"/>
    <p:restoredTop sz="62487" autoAdjust="0"/>
  </p:normalViewPr>
  <p:slideViewPr>
    <p:cSldViewPr>
      <p:cViewPr>
        <p:scale>
          <a:sx n="60" d="100"/>
          <a:sy n="60" d="100"/>
        </p:scale>
        <p:origin x="-2538" y="-582"/>
      </p:cViewPr>
      <p:guideLst>
        <p:guide orient="horz" pos="2111"/>
        <p:guide pos="311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2428875"/>
            <a:ext cx="5032375" cy="6029325"/>
          </a:xfrm>
          <a:prstGeom prst="rect">
            <a:avLst/>
          </a:prstGeom>
          <a:noFill/>
          <a:ln w="12700">
            <a:noFill/>
            <a:miter lim="800000"/>
            <a:headEnd/>
            <a:tailEnd/>
          </a:ln>
          <a:effectLst/>
        </p:spPr>
        <p:txBody>
          <a:bodyPr vert="horz" wrap="square" lIns="90411" tIns="44412" rIns="90411" bIns="4441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1" name="Rectangle 3"/>
          <p:cNvSpPr>
            <a:spLocks noGrp="1" noRot="1" noChangeAspect="1" noChangeArrowheads="1" noTextEdit="1"/>
          </p:cNvSpPr>
          <p:nvPr>
            <p:ph type="sldImg" idx="2"/>
          </p:nvPr>
        </p:nvSpPr>
        <p:spPr bwMode="auto">
          <a:xfrm>
            <a:off x="61913" y="177800"/>
            <a:ext cx="3217862" cy="21844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4117975" y="609600"/>
            <a:ext cx="1062038" cy="454025"/>
          </a:xfrm>
          <a:prstGeom prst="rect">
            <a:avLst/>
          </a:prstGeom>
          <a:noFill/>
          <a:ln w="12700">
            <a:noFill/>
            <a:miter lim="800000"/>
            <a:headEnd/>
            <a:tailEnd/>
          </a:ln>
          <a:effectLst/>
        </p:spPr>
        <p:txBody>
          <a:bodyPr lIns="90411" tIns="44412" rIns="90411" bIns="44412">
            <a:spAutoFit/>
          </a:bodyPr>
          <a:lstStyle/>
          <a:p>
            <a:pPr defTabSz="912813">
              <a:defRPr/>
            </a:pPr>
            <a:fld id="{DD139407-347F-48FF-8A03-345690252B75}" type="slidenum">
              <a:rPr lang="en-US" sz="2400"/>
              <a:pPr defTabSz="912813">
                <a:defRPr/>
              </a:pPr>
              <a:t>‹#›</a:t>
            </a:fld>
            <a:endParaRPr lang="en-US" sz="2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2428875"/>
            <a:ext cx="5029200" cy="6029325"/>
          </a:xfrm>
          <a:noFill/>
          <a:ln w="9525"/>
        </p:spPr>
        <p:txBody>
          <a:bodyPr lIns="90482" tIns="44447" rIns="90482" bIns="44447"/>
          <a:lstStyle/>
          <a:p>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endParaRPr lang="en-US" dirty="0" smtClean="0"/>
          </a:p>
        </p:txBody>
      </p:sp>
      <p:sp>
        <p:nvSpPr>
          <p:cNvPr id="38915"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a:spcBef>
                <a:spcPct val="0"/>
              </a:spcBef>
            </a:pPr>
            <a:r>
              <a:rPr lang="en-US" dirty="0" smtClean="0"/>
              <a:t>Here is a </a:t>
            </a:r>
            <a:r>
              <a:rPr lang="en-US" dirty="0" err="1" smtClean="0"/>
              <a:t>parasagittal</a:t>
            </a:r>
            <a:r>
              <a:rPr lang="en-US" baseline="0" dirty="0" smtClean="0"/>
              <a:t> section showing how the striatum got its name</a:t>
            </a:r>
          </a:p>
          <a:p>
            <a:pPr>
              <a:spcBef>
                <a:spcPct val="0"/>
              </a:spcBef>
            </a:pPr>
            <a:r>
              <a:rPr lang="en-US" dirty="0" smtClean="0"/>
              <a:t>This </a:t>
            </a:r>
            <a:r>
              <a:rPr lang="en-US" dirty="0" smtClean="0"/>
              <a:t>slice shows the stripes nicely</a:t>
            </a:r>
          </a:p>
        </p:txBody>
      </p:sp>
      <p:sp>
        <p:nvSpPr>
          <p:cNvPr id="2253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AABD8EA1-DEB1-4014-82E0-5E8A6E4777DA}"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84613" y="8685213"/>
            <a:ext cx="2971800" cy="457200"/>
          </a:xfrm>
          <a:prstGeom prst="rect">
            <a:avLst/>
          </a:prstGeom>
          <a:noFill/>
        </p:spPr>
        <p:txBody>
          <a:bodyPr/>
          <a:lstStyle/>
          <a:p>
            <a:fld id="{32728BB3-69FD-44EE-90CB-2596F7179F4E}" type="slidenum">
              <a:rPr lang="en-US" smtClean="0"/>
              <a:pPr/>
              <a:t>13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b="1" dirty="0" smtClean="0">
                <a:ea typeface="ＭＳ Ｐゴシック" pitchFamily="-65" charset="-128"/>
              </a:rPr>
              <a:t>Basal Ganglia connections are characterized by LOOPS</a:t>
            </a:r>
          </a:p>
          <a:p>
            <a:endParaRPr lang="en-US" b="1" dirty="0" smtClean="0">
              <a:ea typeface="ＭＳ Ｐゴシック" pitchFamily="-65" charset="-128"/>
            </a:endParaRPr>
          </a:p>
          <a:p>
            <a:r>
              <a:rPr lang="en-US" b="1" dirty="0" smtClean="0">
                <a:ea typeface="ＭＳ Ｐゴシック" pitchFamily="-65" charset="-128"/>
              </a:rPr>
              <a:t>Figure </a:t>
            </a:r>
            <a:r>
              <a:rPr lang="en-US" b="1" dirty="0" smtClean="0">
                <a:ea typeface="ＭＳ Ｐゴシック" pitchFamily="-65" charset="-128"/>
              </a:rPr>
              <a:t>7.40   </a:t>
            </a:r>
            <a:r>
              <a:rPr lang="en-US" dirty="0" smtClean="0">
                <a:ea typeface="ＭＳ Ｐゴシック" pitchFamily="-65" charset="-128"/>
              </a:rPr>
              <a:t>Wiring of the basal ganglia. White links indicate excitatory projections, and black links indicate inhibitory projections. Inputs from the cortex project primarily to the striatum. From here, processing flows along two </a:t>
            </a:r>
            <a:r>
              <a:rPr lang="en-US" dirty="0" smtClean="0">
                <a:ea typeface="ＭＳ Ｐゴシック" pitchFamily="-65" charset="-128"/>
              </a:rPr>
              <a:t>pathways</a:t>
            </a:r>
          </a:p>
          <a:p>
            <a:r>
              <a:rPr lang="en-US" dirty="0" smtClean="0">
                <a:ea typeface="ＭＳ Ｐゴシック" pitchFamily="-65" charset="-128"/>
              </a:rPr>
              <a:t>All of the </a:t>
            </a:r>
            <a:r>
              <a:rPr lang="en-US" dirty="0" err="1" smtClean="0">
                <a:ea typeface="ＭＳ Ｐゴシック" pitchFamily="-65" charset="-128"/>
              </a:rPr>
              <a:t>striatal</a:t>
            </a:r>
            <a:r>
              <a:rPr lang="en-US" baseline="0" dirty="0" smtClean="0">
                <a:ea typeface="ＭＳ Ｐゴシック" pitchFamily="-65" charset="-128"/>
              </a:rPr>
              <a:t> neurons use GABA and form inhibitory synapses.</a:t>
            </a:r>
          </a:p>
          <a:p>
            <a:endParaRPr lang="en-US" dirty="0" smtClean="0">
              <a:ea typeface="ＭＳ Ｐゴシック" pitchFamily="-65" charset="-128"/>
            </a:endParaRPr>
          </a:p>
          <a:p>
            <a:r>
              <a:rPr lang="en-US" dirty="0" smtClean="0">
                <a:ea typeface="ＭＳ Ｐゴシック" pitchFamily="-65" charset="-128"/>
              </a:rPr>
              <a:t>.The </a:t>
            </a:r>
            <a:r>
              <a:rPr lang="en-US" dirty="0" smtClean="0">
                <a:ea typeface="ＭＳ Ｐゴシック" pitchFamily="-65" charset="-128"/>
              </a:rPr>
              <a:t>direct pathway goes to the output nuclei: the internal segment of the </a:t>
            </a:r>
            <a:r>
              <a:rPr lang="en-US" dirty="0" err="1" smtClean="0">
                <a:ea typeface="ＭＳ Ｐゴシック" pitchFamily="-65" charset="-128"/>
              </a:rPr>
              <a:t>globus</a:t>
            </a:r>
            <a:r>
              <a:rPr lang="en-US" dirty="0" smtClean="0">
                <a:ea typeface="ＭＳ Ｐゴシック" pitchFamily="-65" charset="-128"/>
              </a:rPr>
              <a:t> </a:t>
            </a:r>
            <a:r>
              <a:rPr lang="en-US" dirty="0" err="1" smtClean="0">
                <a:ea typeface="ＭＳ Ｐゴシック" pitchFamily="-65" charset="-128"/>
              </a:rPr>
              <a:t>pallidus</a:t>
            </a:r>
            <a:r>
              <a:rPr lang="en-US" dirty="0" smtClean="0">
                <a:ea typeface="ＭＳ Ｐゴシック" pitchFamily="-65" charset="-128"/>
              </a:rPr>
              <a:t> (</a:t>
            </a:r>
            <a:r>
              <a:rPr lang="en-US" dirty="0" err="1" smtClean="0">
                <a:ea typeface="ＭＳ Ｐゴシック" pitchFamily="-65" charset="-128"/>
              </a:rPr>
              <a:t>GP</a:t>
            </a:r>
            <a:r>
              <a:rPr lang="en-US" baseline="-25000" dirty="0" err="1" smtClean="0">
                <a:ea typeface="ＭＳ Ｐゴシック" pitchFamily="-65" charset="-128"/>
              </a:rPr>
              <a:t>i</a:t>
            </a:r>
            <a:r>
              <a:rPr lang="en-US" dirty="0" smtClean="0">
                <a:ea typeface="ＭＳ Ｐゴシック" pitchFamily="-65" charset="-128"/>
              </a:rPr>
              <a:t>) and the pars </a:t>
            </a:r>
            <a:r>
              <a:rPr lang="en-US" dirty="0" err="1" smtClean="0">
                <a:ea typeface="ＭＳ Ｐゴシック" pitchFamily="-65" charset="-128"/>
              </a:rPr>
              <a:t>reticularis</a:t>
            </a:r>
            <a:r>
              <a:rPr lang="en-US" dirty="0" smtClean="0">
                <a:ea typeface="ＭＳ Ｐゴシック" pitchFamily="-65" charset="-128"/>
              </a:rPr>
              <a:t> of the </a:t>
            </a:r>
            <a:r>
              <a:rPr lang="en-US" dirty="0" err="1" smtClean="0">
                <a:ea typeface="ＭＳ Ｐゴシック" pitchFamily="-65" charset="-128"/>
              </a:rPr>
              <a:t>substantia</a:t>
            </a:r>
            <a:r>
              <a:rPr lang="en-US" dirty="0" smtClean="0">
                <a:ea typeface="ＭＳ Ｐゴシック" pitchFamily="-65" charset="-128"/>
              </a:rPr>
              <a:t> </a:t>
            </a:r>
            <a:r>
              <a:rPr lang="en-US" dirty="0" err="1" smtClean="0">
                <a:ea typeface="ＭＳ Ｐゴシック" pitchFamily="-65" charset="-128"/>
              </a:rPr>
              <a:t>nigra</a:t>
            </a:r>
            <a:r>
              <a:rPr lang="en-US" dirty="0" smtClean="0">
                <a:ea typeface="ＭＳ Ｐゴシック" pitchFamily="-65" charset="-128"/>
              </a:rPr>
              <a:t> (</a:t>
            </a:r>
            <a:r>
              <a:rPr lang="en-US" dirty="0" err="1" smtClean="0">
                <a:ea typeface="ＭＳ Ｐゴシック" pitchFamily="-65" charset="-128"/>
              </a:rPr>
              <a:t>SN</a:t>
            </a:r>
            <a:r>
              <a:rPr lang="en-US" baseline="-25000" dirty="0" err="1" smtClean="0">
                <a:ea typeface="ＭＳ Ｐゴシック" pitchFamily="-65" charset="-128"/>
              </a:rPr>
              <a:t>r</a:t>
            </a:r>
            <a:r>
              <a:rPr lang="en-US" dirty="0" smtClean="0">
                <a:ea typeface="ＭＳ Ｐゴシック" pitchFamily="-65" charset="-128"/>
              </a:rPr>
              <a:t>). The indirect pathway includes a circuit through the external segment of the </a:t>
            </a:r>
            <a:r>
              <a:rPr lang="en-US" dirty="0" err="1" smtClean="0">
                <a:ea typeface="ＭＳ Ｐゴシック" pitchFamily="-65" charset="-128"/>
              </a:rPr>
              <a:t>globus</a:t>
            </a:r>
            <a:r>
              <a:rPr lang="en-US" dirty="0" smtClean="0">
                <a:ea typeface="ＭＳ Ｐゴシック" pitchFamily="-65" charset="-128"/>
              </a:rPr>
              <a:t> </a:t>
            </a:r>
            <a:r>
              <a:rPr lang="en-US" dirty="0" err="1" smtClean="0">
                <a:ea typeface="ＭＳ Ｐゴシック" pitchFamily="-65" charset="-128"/>
              </a:rPr>
              <a:t>pallidus</a:t>
            </a:r>
            <a:r>
              <a:rPr lang="en-US" dirty="0" smtClean="0">
                <a:ea typeface="ＭＳ Ｐゴシック" pitchFamily="-65" charset="-128"/>
              </a:rPr>
              <a:t> (</a:t>
            </a:r>
            <a:r>
              <a:rPr lang="en-US" dirty="0" err="1" smtClean="0">
                <a:ea typeface="ＭＳ Ｐゴシック" pitchFamily="-65" charset="-128"/>
              </a:rPr>
              <a:t>GP</a:t>
            </a:r>
            <a:r>
              <a:rPr lang="en-US" baseline="-25000" dirty="0" err="1" smtClean="0">
                <a:ea typeface="ＭＳ Ｐゴシック" pitchFamily="-65" charset="-128"/>
              </a:rPr>
              <a:t>e</a:t>
            </a:r>
            <a:r>
              <a:rPr lang="en-US" dirty="0" smtClean="0">
                <a:ea typeface="ＭＳ Ｐゴシック" pitchFamily="-65" charset="-128"/>
              </a:rPr>
              <a:t>) and the </a:t>
            </a:r>
            <a:r>
              <a:rPr lang="en-US" dirty="0" err="1" smtClean="0">
                <a:ea typeface="ＭＳ Ｐゴシック" pitchFamily="-65" charset="-128"/>
              </a:rPr>
              <a:t>subthalamic</a:t>
            </a:r>
            <a:r>
              <a:rPr lang="en-US" dirty="0" smtClean="0">
                <a:ea typeface="ＭＳ Ｐゴシック" pitchFamily="-65" charset="-128"/>
              </a:rPr>
              <a:t> nucleus (STN), and then to the output nuclei. The output projections to the thalamus are relayed to the cortex, frequently terminating close to the initial source of input. The </a:t>
            </a:r>
            <a:r>
              <a:rPr lang="en-US" dirty="0" err="1" smtClean="0">
                <a:ea typeface="ＭＳ Ｐゴシック" pitchFamily="-65" charset="-128"/>
              </a:rPr>
              <a:t>dopaminergic</a:t>
            </a:r>
            <a:r>
              <a:rPr lang="en-US" dirty="0" smtClean="0">
                <a:ea typeface="ＭＳ Ｐゴシック" pitchFamily="-65" charset="-128"/>
              </a:rPr>
              <a:t> projections of the pars </a:t>
            </a:r>
            <a:r>
              <a:rPr lang="en-US" dirty="0" err="1" smtClean="0">
                <a:ea typeface="ＭＳ Ｐゴシック" pitchFamily="-65" charset="-128"/>
              </a:rPr>
              <a:t>compacta</a:t>
            </a:r>
            <a:r>
              <a:rPr lang="en-US" dirty="0" smtClean="0">
                <a:ea typeface="ＭＳ Ｐゴシック" pitchFamily="-65" charset="-128"/>
              </a:rPr>
              <a:t> of the </a:t>
            </a:r>
            <a:r>
              <a:rPr lang="en-US" dirty="0" err="1" smtClean="0">
                <a:ea typeface="ＭＳ Ｐゴシック" pitchFamily="-65" charset="-128"/>
              </a:rPr>
              <a:t>substantia</a:t>
            </a:r>
            <a:r>
              <a:rPr lang="en-US" dirty="0" smtClean="0">
                <a:ea typeface="ＭＳ Ｐゴシック" pitchFamily="-65" charset="-128"/>
              </a:rPr>
              <a:t> </a:t>
            </a:r>
            <a:r>
              <a:rPr lang="en-US" dirty="0" err="1" smtClean="0">
                <a:ea typeface="ＭＳ Ｐゴシック" pitchFamily="-65" charset="-128"/>
              </a:rPr>
              <a:t>nigra</a:t>
            </a:r>
            <a:r>
              <a:rPr lang="en-US" dirty="0" smtClean="0">
                <a:ea typeface="ＭＳ Ｐゴシック" pitchFamily="-65" charset="-128"/>
              </a:rPr>
              <a:t> (</a:t>
            </a:r>
            <a:r>
              <a:rPr lang="en-US" dirty="0" err="1" smtClean="0">
                <a:ea typeface="ＭＳ Ｐゴシック" pitchFamily="-65" charset="-128"/>
              </a:rPr>
              <a:t>SN</a:t>
            </a:r>
            <a:r>
              <a:rPr lang="en-US" baseline="-25000" dirty="0" err="1" smtClean="0">
                <a:ea typeface="ＭＳ Ｐゴシック" pitchFamily="-65" charset="-128"/>
              </a:rPr>
              <a:t>c</a:t>
            </a:r>
            <a:r>
              <a:rPr lang="en-US" dirty="0" smtClean="0">
                <a:ea typeface="ＭＳ Ｐゴシック" pitchFamily="-65" charset="-128"/>
              </a:rPr>
              <a:t>) modulate </a:t>
            </a:r>
            <a:r>
              <a:rPr lang="en-US" dirty="0" err="1" smtClean="0">
                <a:ea typeface="ＭＳ Ｐゴシック" pitchFamily="-65" charset="-128"/>
              </a:rPr>
              <a:t>striatal</a:t>
            </a:r>
            <a:r>
              <a:rPr lang="en-US" dirty="0" smtClean="0">
                <a:ea typeface="ＭＳ Ｐゴシック" pitchFamily="-65" charset="-128"/>
              </a:rPr>
              <a:t> activity by facilitating the direct pathway via the D</a:t>
            </a:r>
            <a:r>
              <a:rPr lang="en-US" baseline="-25000" dirty="0" smtClean="0">
                <a:ea typeface="ＭＳ Ｐゴシック" pitchFamily="-65" charset="-128"/>
              </a:rPr>
              <a:t>1</a:t>
            </a:r>
            <a:r>
              <a:rPr lang="en-US" dirty="0" smtClean="0">
                <a:ea typeface="ＭＳ Ｐゴシック" pitchFamily="-65" charset="-128"/>
              </a:rPr>
              <a:t> receptors and inhibiting the </a:t>
            </a:r>
            <a:r>
              <a:rPr lang="en-US" dirty="0" smtClean="0">
                <a:ea typeface="ＭＳ Ｐゴシック" pitchFamily="-65" charset="-128"/>
              </a:rPr>
              <a:t>indirect </a:t>
            </a:r>
            <a:r>
              <a:rPr lang="en-US" dirty="0" smtClean="0">
                <a:ea typeface="ＭＳ Ｐゴシック" pitchFamily="-65" charset="-128"/>
              </a:rPr>
              <a:t>pathway via the D</a:t>
            </a:r>
            <a:r>
              <a:rPr lang="en-US" baseline="-25000" dirty="0" smtClean="0">
                <a:ea typeface="ＭＳ Ｐゴシック" pitchFamily="-65" charset="-128"/>
              </a:rPr>
              <a:t>2</a:t>
            </a:r>
            <a:r>
              <a:rPr lang="en-US" dirty="0" smtClean="0">
                <a:ea typeface="ＭＳ Ｐゴシック" pitchFamily="-65" charset="-128"/>
              </a:rPr>
              <a:t> receptors</a:t>
            </a:r>
            <a:r>
              <a:rPr lang="en-US" dirty="0" smtClean="0">
                <a:ea typeface="ＭＳ Ｐゴシック" pitchFamily="-65" charset="-128"/>
              </a:rPr>
              <a:t>.</a:t>
            </a:r>
          </a:p>
          <a:p>
            <a:endParaRPr lang="en-US" dirty="0" smtClean="0">
              <a:ea typeface="ＭＳ Ｐゴシック" pitchFamily="-65" charset="-128"/>
            </a:endParaRPr>
          </a:p>
          <a:p>
            <a:r>
              <a:rPr lang="en-US" dirty="0" smtClean="0">
                <a:ea typeface="ＭＳ Ｐゴシック" pitchFamily="-65" charset="-128"/>
              </a:rPr>
              <a:t>Concept</a:t>
            </a:r>
            <a:r>
              <a:rPr lang="en-US" baseline="0" dirty="0" smtClean="0">
                <a:ea typeface="ＭＳ Ｐゴシック" pitchFamily="-65" charset="-128"/>
              </a:rPr>
              <a:t> of tonic activity: GP and </a:t>
            </a:r>
            <a:r>
              <a:rPr lang="en-US" baseline="0" dirty="0" err="1" smtClean="0">
                <a:ea typeface="ＭＳ Ｐゴシック" pitchFamily="-65" charset="-128"/>
              </a:rPr>
              <a:t>SNr</a:t>
            </a:r>
            <a:r>
              <a:rPr lang="en-US" baseline="0" dirty="0" smtClean="0">
                <a:ea typeface="ＭＳ Ｐゴシック" pitchFamily="-65" charset="-128"/>
              </a:rPr>
              <a:t> neurons are </a:t>
            </a:r>
            <a:r>
              <a:rPr lang="en-US" baseline="0" dirty="0" err="1" smtClean="0">
                <a:ea typeface="ＭＳ Ｐゴシック" pitchFamily="-65" charset="-128"/>
              </a:rPr>
              <a:t>tonically</a:t>
            </a:r>
            <a:r>
              <a:rPr lang="en-US" baseline="0" dirty="0" smtClean="0">
                <a:ea typeface="ＭＳ Ｐゴシック" pitchFamily="-65" charset="-128"/>
              </a:rPr>
              <a:t> activity, inhibiting the thalamus and preventing it from exciting the cortex</a:t>
            </a:r>
          </a:p>
          <a:p>
            <a:endParaRPr lang="en-US" dirty="0" smtClean="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a:spcBef>
                <a:spcPct val="0"/>
              </a:spcBef>
            </a:pPr>
            <a:r>
              <a:rPr lang="en-US" dirty="0" smtClean="0"/>
              <a:t>It is considered by many to be a motor structure, but the basal ganglia also have non-motor functions</a:t>
            </a:r>
          </a:p>
          <a:p>
            <a:pPr>
              <a:spcBef>
                <a:spcPct val="0"/>
              </a:spcBef>
            </a:pPr>
            <a:endParaRPr lang="en-US" dirty="0" smtClean="0"/>
          </a:p>
          <a:p>
            <a:pPr>
              <a:spcBef>
                <a:spcPct val="0"/>
              </a:spcBef>
            </a:pPr>
            <a:r>
              <a:rPr lang="en-US" dirty="0" err="1" smtClean="0"/>
              <a:t>Putamen</a:t>
            </a:r>
            <a:r>
              <a:rPr lang="en-US" dirty="0" smtClean="0"/>
              <a:t>—gets input mainly from </a:t>
            </a:r>
            <a:r>
              <a:rPr lang="en-US" dirty="0" smtClean="0"/>
              <a:t>M1/S1—more motor; stimulation of the </a:t>
            </a:r>
            <a:r>
              <a:rPr lang="en-US" dirty="0" err="1" smtClean="0"/>
              <a:t>putamen</a:t>
            </a:r>
            <a:r>
              <a:rPr lang="en-US" baseline="0" dirty="0" smtClean="0"/>
              <a:t> causes discrete movements</a:t>
            </a:r>
            <a:endParaRPr lang="en-US" dirty="0" smtClean="0"/>
          </a:p>
          <a:p>
            <a:pPr>
              <a:spcBef>
                <a:spcPct val="0"/>
              </a:spcBef>
            </a:pPr>
            <a:r>
              <a:rPr lang="en-US" dirty="0" smtClean="0"/>
              <a:t>But Caudate gets input from whole brain in a topographic manner</a:t>
            </a:r>
          </a:p>
          <a:p>
            <a:pPr>
              <a:spcBef>
                <a:spcPct val="0"/>
              </a:spcBef>
            </a:pPr>
            <a:r>
              <a:rPr lang="en-US" dirty="0" smtClean="0"/>
              <a:t>Frontal lobe goes to head of caudate</a:t>
            </a:r>
          </a:p>
          <a:p>
            <a:pPr>
              <a:spcBef>
                <a:spcPct val="0"/>
              </a:spcBef>
            </a:pPr>
            <a:r>
              <a:rPr lang="en-US" dirty="0" smtClean="0"/>
              <a:t>Occipital lobe to body and tail of caudate</a:t>
            </a:r>
          </a:p>
          <a:p>
            <a:pPr>
              <a:spcBef>
                <a:spcPct val="0"/>
              </a:spcBef>
            </a:pPr>
            <a:r>
              <a:rPr lang="en-US" dirty="0" smtClean="0"/>
              <a:t>Temporal lobe to extreme tail</a:t>
            </a:r>
          </a:p>
          <a:p>
            <a:pPr>
              <a:spcBef>
                <a:spcPct val="0"/>
              </a:spcBef>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400" dirty="0" smtClean="0">
                <a:latin typeface="Helvetica" pitchFamily="-65" charset="0"/>
              </a:rPr>
              <a:t>From Kingsley RE (2000) </a:t>
            </a:r>
            <a:r>
              <a:rPr lang="en-US" sz="1400" i="1" dirty="0" smtClean="0">
                <a:latin typeface="Helvetica" pitchFamily="-65" charset="0"/>
              </a:rPr>
              <a:t>Concise Text of Neuroscience, 2</a:t>
            </a:r>
            <a:r>
              <a:rPr lang="en-US" sz="1400" i="1" baseline="30000" dirty="0" smtClean="0">
                <a:latin typeface="Helvetica" pitchFamily="-65" charset="0"/>
              </a:rPr>
              <a:t>nd</a:t>
            </a:r>
            <a:r>
              <a:rPr lang="en-US" sz="1400" i="1" dirty="0" smtClean="0">
                <a:latin typeface="Helvetica" pitchFamily="-65" charset="0"/>
              </a:rPr>
              <a:t> Ed.</a:t>
            </a:r>
          </a:p>
          <a:p>
            <a:pPr>
              <a:spcBef>
                <a:spcPct val="0"/>
              </a:spcBef>
            </a:pPr>
            <a:endParaRPr lang="en-US" dirty="0" smtClean="0"/>
          </a:p>
        </p:txBody>
      </p:sp>
      <p:sp>
        <p:nvSpPr>
          <p:cNvPr id="2458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831BA70A-7C94-49B9-9DB4-BDFAF17196F1}"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a:spcBef>
                <a:spcPct val="0"/>
              </a:spcBef>
            </a:pPr>
            <a:endParaRPr lang="en-US" dirty="0" smtClean="0"/>
          </a:p>
          <a:p>
            <a:pPr>
              <a:spcBef>
                <a:spcPct val="0"/>
              </a:spcBef>
            </a:pPr>
            <a:r>
              <a:rPr lang="en-US" dirty="0" smtClean="0"/>
              <a:t>To understand what the basal ganglia is doing, we need to understand the circuitry—what is the anatomy</a:t>
            </a:r>
          </a:p>
          <a:p>
            <a:pPr>
              <a:spcBef>
                <a:spcPct val="0"/>
              </a:spcBef>
            </a:pPr>
            <a:endParaRPr lang="en-US" dirty="0" smtClean="0"/>
          </a:p>
          <a:p>
            <a:pPr>
              <a:spcBef>
                <a:spcPct val="0"/>
              </a:spcBef>
            </a:pPr>
            <a:r>
              <a:rPr lang="en-US" dirty="0" smtClean="0"/>
              <a:t>Caudate + </a:t>
            </a:r>
            <a:r>
              <a:rPr lang="en-US" dirty="0" err="1" smtClean="0"/>
              <a:t>Putamen</a:t>
            </a:r>
            <a:r>
              <a:rPr lang="en-US" dirty="0" smtClean="0"/>
              <a:t> are the input zones</a:t>
            </a:r>
          </a:p>
          <a:p>
            <a:pPr>
              <a:spcBef>
                <a:spcPct val="0"/>
              </a:spcBef>
            </a:pPr>
            <a:r>
              <a:rPr lang="en-US" dirty="0" smtClean="0"/>
              <a:t>In most species they are just one nucleus called the striatum, but in primates they have been split apart by the internal capsule</a:t>
            </a:r>
          </a:p>
          <a:p>
            <a:pPr>
              <a:spcBef>
                <a:spcPct val="0"/>
              </a:spcBef>
            </a:pPr>
            <a:endParaRPr lang="en-US" dirty="0" smtClean="0"/>
          </a:p>
          <a:p>
            <a:pPr>
              <a:spcBef>
                <a:spcPct val="0"/>
              </a:spcBef>
            </a:pPr>
            <a:r>
              <a:rPr lang="en-US" dirty="0" smtClean="0"/>
              <a:t>Excitatory</a:t>
            </a:r>
            <a:r>
              <a:rPr lang="en-US" baseline="0" dirty="0" smtClean="0"/>
              <a:t> inputs from thalamus and cortex</a:t>
            </a:r>
          </a:p>
          <a:p>
            <a:pPr>
              <a:spcBef>
                <a:spcPct val="0"/>
              </a:spcBef>
            </a:pP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[[ERROR IN DIAGRAM IN HANDOUT—may show inhibitory instead of excitatory]]</a:t>
            </a:r>
          </a:p>
          <a:p>
            <a:pPr>
              <a:spcBef>
                <a:spcPct val="0"/>
              </a:spcBef>
            </a:pPr>
            <a:endParaRPr lang="en-US" dirty="0" smtClean="0"/>
          </a:p>
        </p:txBody>
      </p:sp>
      <p:sp>
        <p:nvSpPr>
          <p:cNvPr id="2662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5BFDF6D1-445C-4D08-9080-B4F811656DFA}"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spcBef>
                <a:spcPct val="0"/>
              </a:spcBef>
            </a:pPr>
            <a:r>
              <a:rPr lang="en-US" dirty="0" err="1" smtClean="0"/>
              <a:t>Gpi</a:t>
            </a:r>
            <a:r>
              <a:rPr lang="en-US" dirty="0" smtClean="0"/>
              <a:t> sends output to the </a:t>
            </a:r>
            <a:r>
              <a:rPr lang="en-US" dirty="0" smtClean="0"/>
              <a:t>thalamus, especially</a:t>
            </a:r>
            <a:r>
              <a:rPr lang="en-US" baseline="0" dirty="0" smtClean="0"/>
              <a:t> the Ventral anterior, ventral lateral nuclei</a:t>
            </a:r>
          </a:p>
          <a:p>
            <a:pPr>
              <a:spcBef>
                <a:spcPct val="0"/>
              </a:spcBef>
            </a:pPr>
            <a:endParaRPr lang="en-US" dirty="0" smtClean="0"/>
          </a:p>
          <a:p>
            <a:pPr>
              <a:spcBef>
                <a:spcPct val="0"/>
              </a:spcBef>
            </a:pPr>
            <a:r>
              <a:rPr lang="en-US" dirty="0" err="1" smtClean="0"/>
              <a:t>SNpr</a:t>
            </a:r>
            <a:r>
              <a:rPr lang="en-US" dirty="0" smtClean="0"/>
              <a:t> sends output to the thalamus and SC; this is essential for eye movements, which Dr. Dragoi will discuss in the next set of lectures</a:t>
            </a:r>
          </a:p>
          <a:p>
            <a:pPr>
              <a:spcBef>
                <a:spcPct val="0"/>
              </a:spcBef>
            </a:pPr>
            <a:r>
              <a:rPr lang="en-US" dirty="0" smtClean="0"/>
              <a:t>Very important for clinical diagnosis</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867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72D55F70-CF7E-4E02-A73F-3CE453F0B2A2}"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a:spcBef>
                <a:spcPct val="0"/>
              </a:spcBef>
            </a:pPr>
            <a:r>
              <a:rPr lang="en-US" dirty="0" smtClean="0"/>
              <a:t>There are lots of </a:t>
            </a:r>
            <a:r>
              <a:rPr lang="en-US" dirty="0" err="1" smtClean="0"/>
              <a:t>intrinisic</a:t>
            </a:r>
            <a:r>
              <a:rPr lang="en-US" dirty="0" smtClean="0"/>
              <a:t> connections within the basal ganglia</a:t>
            </a:r>
          </a:p>
          <a:p>
            <a:pPr>
              <a:spcBef>
                <a:spcPct val="0"/>
              </a:spcBef>
            </a:pPr>
            <a:r>
              <a:rPr lang="en-US" dirty="0" smtClean="0"/>
              <a:t>Go through each one</a:t>
            </a:r>
          </a:p>
          <a:p>
            <a:pPr>
              <a:spcBef>
                <a:spcPct val="0"/>
              </a:spcBef>
            </a:pPr>
            <a:r>
              <a:rPr lang="en-US" dirty="0" smtClean="0"/>
              <a:t>Most of these connections are INHIBITORY</a:t>
            </a:r>
          </a:p>
          <a:p>
            <a:pPr>
              <a:spcBef>
                <a:spcPct val="0"/>
              </a:spcBef>
            </a:pPr>
            <a:r>
              <a:rPr lang="en-US" dirty="0" smtClean="0"/>
              <a:t>Except for STN </a:t>
            </a:r>
          </a:p>
          <a:p>
            <a:pPr>
              <a:spcBef>
                <a:spcPct val="0"/>
              </a:spcBef>
            </a:pPr>
            <a:r>
              <a:rPr lang="en-US" dirty="0" smtClean="0"/>
              <a:t>This can make things confusing—like a double negative on an exam question!</a:t>
            </a:r>
          </a:p>
          <a:p>
            <a:pPr>
              <a:spcBef>
                <a:spcPct val="0"/>
              </a:spcBef>
            </a:pPr>
            <a:endParaRPr lang="en-US" dirty="0" smtClean="0"/>
          </a:p>
          <a:p>
            <a:pPr>
              <a:spcBef>
                <a:spcPct val="0"/>
              </a:spcBef>
            </a:pPr>
            <a:endParaRPr lang="en-US" dirty="0" smtClean="0"/>
          </a:p>
        </p:txBody>
      </p:sp>
      <p:sp>
        <p:nvSpPr>
          <p:cNvPr id="307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C8A9D85A-7FF6-4AB9-8D56-B5EEC2999749}"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2428875"/>
            <a:ext cx="5029200" cy="6029325"/>
          </a:xfrm>
          <a:noFill/>
          <a:ln w="9525"/>
        </p:spPr>
        <p:txBody>
          <a:bodyPr lIns="90482" tIns="44447" rIns="90482" bIns="44447"/>
          <a:lstStyle/>
          <a:p>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endParaRPr lang="en-US" dirty="0" smtClean="0"/>
          </a:p>
        </p:txBody>
      </p:sp>
      <p:sp>
        <p:nvSpPr>
          <p:cNvPr id="38915"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a:spcBef>
                <a:spcPct val="0"/>
              </a:spcBef>
            </a:pPr>
            <a:r>
              <a:rPr lang="en-US" smtClean="0"/>
              <a:t>Feedback loop from the cortex back to the cortex (trace through each synapse)</a:t>
            </a:r>
          </a:p>
          <a:p>
            <a:pPr>
              <a:spcBef>
                <a:spcPct val="0"/>
              </a:spcBef>
            </a:pPr>
            <a:r>
              <a:rPr lang="en-US" smtClean="0"/>
              <a:t>Glutamate, GABA</a:t>
            </a:r>
          </a:p>
          <a:p>
            <a:pPr>
              <a:spcBef>
                <a:spcPct val="0"/>
              </a:spcBef>
            </a:pPr>
            <a:endParaRPr lang="en-US" smtClean="0"/>
          </a:p>
          <a:p>
            <a:pPr>
              <a:spcBef>
                <a:spcPct val="0"/>
              </a:spcBef>
            </a:pPr>
            <a:r>
              <a:rPr lang="en-US" smtClean="0"/>
              <a:t>What actually happens?</a:t>
            </a:r>
          </a:p>
          <a:p>
            <a:pPr>
              <a:spcBef>
                <a:spcPct val="0"/>
              </a:spcBef>
            </a:pPr>
            <a:r>
              <a:rPr lang="en-US" smtClean="0"/>
              <a:t>Work backwards…</a:t>
            </a:r>
          </a:p>
          <a:p>
            <a:pPr>
              <a:spcBef>
                <a:spcPct val="0"/>
              </a:spcBef>
            </a:pPr>
            <a:r>
              <a:rPr lang="en-US" smtClean="0"/>
              <a:t>To explain what happens</a:t>
            </a:r>
          </a:p>
          <a:p>
            <a:pPr>
              <a:spcBef>
                <a:spcPct val="0"/>
              </a:spcBef>
            </a:pPr>
            <a:r>
              <a:rPr lang="en-US" smtClean="0"/>
              <a:t>This is called “Disinhibition”</a:t>
            </a:r>
          </a:p>
          <a:p>
            <a:pPr>
              <a:spcBef>
                <a:spcPct val="0"/>
              </a:spcBef>
            </a:pPr>
            <a:r>
              <a:rPr lang="en-US" smtClean="0"/>
              <a:t>Net effect—excitation</a:t>
            </a:r>
          </a:p>
          <a:p>
            <a:pPr>
              <a:spcBef>
                <a:spcPct val="0"/>
              </a:spcBef>
            </a:pPr>
            <a:endParaRPr lang="en-US" smtClean="0"/>
          </a:p>
        </p:txBody>
      </p:sp>
      <p:sp>
        <p:nvSpPr>
          <p:cNvPr id="3277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BB09EF4D-67A4-4774-827C-4E24D7633054}"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spcBef>
                <a:spcPct val="0"/>
              </a:spcBef>
            </a:pPr>
            <a:r>
              <a:rPr lang="en-US" smtClean="0"/>
              <a:t>How does the indirect pathway work?</a:t>
            </a:r>
          </a:p>
          <a:p>
            <a:pPr>
              <a:spcBef>
                <a:spcPct val="0"/>
              </a:spcBef>
            </a:pPr>
            <a:endParaRPr lang="en-US" smtClean="0"/>
          </a:p>
          <a:p>
            <a:pPr>
              <a:spcBef>
                <a:spcPct val="0"/>
              </a:spcBef>
            </a:pPr>
            <a:r>
              <a:rPr lang="en-US" smtClean="0"/>
              <a:t>Go through each synapse</a:t>
            </a:r>
          </a:p>
          <a:p>
            <a:pPr>
              <a:spcBef>
                <a:spcPct val="0"/>
              </a:spcBef>
            </a:pPr>
            <a:endParaRPr lang="en-US" smtClean="0"/>
          </a:p>
          <a:p>
            <a:pPr>
              <a:spcBef>
                <a:spcPct val="0"/>
              </a:spcBef>
            </a:pPr>
            <a:r>
              <a:rPr lang="en-US" smtClean="0"/>
              <a:t>Net effect is to inhibit motor cortex</a:t>
            </a:r>
          </a:p>
          <a:p>
            <a:pPr>
              <a:spcBef>
                <a:spcPct val="0"/>
              </a:spcBef>
            </a:pPr>
            <a:r>
              <a:rPr lang="en-US" smtClean="0"/>
              <a:t>These parallel pathways with opposing effects is they key to understanding why some BG problems cause too much movement (Huntington’s) or too little (PD)</a:t>
            </a:r>
          </a:p>
          <a:p>
            <a:pPr>
              <a:spcBef>
                <a:spcPct val="0"/>
              </a:spcBef>
            </a:pPr>
            <a:endParaRPr lang="en-US" smtClean="0"/>
          </a:p>
          <a:p>
            <a:pPr>
              <a:spcBef>
                <a:spcPct val="0"/>
              </a:spcBef>
            </a:pPr>
            <a:endParaRPr lang="en-US" smtClean="0"/>
          </a:p>
          <a:p>
            <a:pPr>
              <a:spcBef>
                <a:spcPct val="0"/>
              </a:spcBef>
            </a:pPr>
            <a:r>
              <a:rPr lang="en-US" smtClean="0"/>
              <a:t>Study this again in PNL</a:t>
            </a:r>
          </a:p>
        </p:txBody>
      </p:sp>
      <p:sp>
        <p:nvSpPr>
          <p:cNvPr id="348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A43B990E-9B2C-4041-8A48-25AF2ADE0191}"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fact that there is two pathways is the key to understanding why these </a:t>
            </a:r>
            <a:r>
              <a:rPr lang="en-US" baseline="0" dirty="0" err="1" smtClean="0"/>
              <a:t>extrapyramidal</a:t>
            </a:r>
            <a:r>
              <a:rPr lang="en-US" baseline="0" dirty="0" smtClean="0"/>
              <a:t> disorders can cause two kinds of problems”</a:t>
            </a:r>
          </a:p>
          <a:p>
            <a:r>
              <a:rPr lang="en-US" baseline="0" dirty="0" smtClean="0"/>
              <a:t>Too much movement (Huntington’s disease)</a:t>
            </a:r>
          </a:p>
          <a:p>
            <a:endParaRPr lang="en-US" baseline="0" dirty="0" smtClean="0"/>
          </a:p>
          <a:p>
            <a:r>
              <a:rPr lang="en-US" baseline="0" dirty="0" smtClean="0"/>
              <a:t>Too little movements (Parkinson’s Disease)</a:t>
            </a:r>
          </a:p>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03288" y="685800"/>
            <a:ext cx="5051425" cy="3429000"/>
          </a:xfrm>
          <a:ln/>
        </p:spPr>
      </p:sp>
      <p:sp>
        <p:nvSpPr>
          <p:cNvPr id="38915" name="Notes Placeholder 2"/>
          <p:cNvSpPr>
            <a:spLocks noGrp="1"/>
          </p:cNvSpPr>
          <p:nvPr>
            <p:ph type="body" idx="1"/>
          </p:nvPr>
        </p:nvSpPr>
        <p:spPr>
          <a:noFill/>
          <a:ln/>
        </p:spPr>
        <p:txBody>
          <a:bodyPr/>
          <a:lstStyle/>
          <a:p>
            <a:r>
              <a:rPr lang="en-US" dirty="0" smtClean="0"/>
              <a:t>Higher-level </a:t>
            </a:r>
            <a:r>
              <a:rPr lang="en-US" dirty="0" smtClean="0"/>
              <a:t>areas—cells</a:t>
            </a:r>
            <a:r>
              <a:rPr lang="en-US" baseline="0" dirty="0" smtClean="0"/>
              <a:t> in the higher levels are involved in representing </a:t>
            </a:r>
            <a:r>
              <a:rPr lang="en-US" dirty="0" smtClean="0"/>
              <a:t>what </a:t>
            </a:r>
            <a:r>
              <a:rPr lang="en-US" dirty="0" smtClean="0"/>
              <a:t>do I want to </a:t>
            </a:r>
            <a:r>
              <a:rPr lang="en-US" dirty="0" smtClean="0"/>
              <a:t>do, coordinating the force of the movements</a:t>
            </a:r>
          </a:p>
          <a:p>
            <a:r>
              <a:rPr lang="en-US" dirty="0" err="1" smtClean="0"/>
              <a:t>Outout</a:t>
            </a:r>
            <a:r>
              <a:rPr lang="en-US" dirty="0" smtClean="0"/>
              <a:t> motor</a:t>
            </a:r>
            <a:r>
              <a:rPr lang="en-US" baseline="0" dirty="0" smtClean="0"/>
              <a:t> neurons control exactly which muscle spindles to contract to achieve the desired force</a:t>
            </a:r>
          </a:p>
          <a:p>
            <a:r>
              <a:rPr lang="en-US" baseline="0" dirty="0" smtClean="0"/>
              <a:t>e.g. go up on my toes, who cares exactly which muscles or spindles to contract</a:t>
            </a:r>
          </a:p>
          <a:p>
            <a:endParaRPr lang="en-US" dirty="0" smtClean="0"/>
          </a:p>
          <a:p>
            <a:r>
              <a:rPr lang="en-US" dirty="0" smtClean="0"/>
              <a:t>Lower level—what muscles have to contract to do the movements</a:t>
            </a:r>
          </a:p>
          <a:p>
            <a:r>
              <a:rPr lang="en-US" dirty="0" smtClean="0"/>
              <a:t>Side loops—separate lectures on each of them</a:t>
            </a:r>
          </a:p>
          <a:p>
            <a:endParaRPr lang="en-US" dirty="0" smtClean="0"/>
          </a:p>
          <a:p>
            <a:r>
              <a:rPr lang="en-US" dirty="0" smtClean="0"/>
              <a:t>Today</a:t>
            </a:r>
            <a:r>
              <a:rPr lang="en-US" baseline="0" dirty="0" smtClean="0"/>
              <a:t> we’ll talk about the basal ganglia.</a:t>
            </a:r>
          </a:p>
          <a:p>
            <a:r>
              <a:rPr lang="en-US" baseline="0" dirty="0" smtClean="0"/>
              <a:t>There are very important for motor functions, but they also influence many cognitive functions as well.</a:t>
            </a:r>
          </a:p>
          <a:p>
            <a:r>
              <a:rPr lang="en-US" baseline="0" dirty="0" smtClean="0"/>
              <a:t>Damage to the basal ganglia causes what are called </a:t>
            </a:r>
            <a:r>
              <a:rPr lang="en-US" baseline="0" dirty="0" err="1" smtClean="0"/>
              <a:t>extrapyramidal</a:t>
            </a:r>
            <a:r>
              <a:rPr lang="en-US" baseline="0" dirty="0" smtClean="0"/>
              <a:t> syndrome, because this is outside the pyramids.</a:t>
            </a:r>
          </a:p>
          <a:p>
            <a:r>
              <a:rPr lang="en-US" baseline="0" dirty="0" smtClean="0"/>
              <a:t>Produces its own set of diseases which you will hear about from Dr. Mancias.</a:t>
            </a:r>
          </a:p>
          <a:p>
            <a:r>
              <a:rPr lang="en-US" baseline="0" dirty="0" smtClean="0"/>
              <a:t>Of course, there is lots of cross talk between the pyramidal and </a:t>
            </a:r>
            <a:r>
              <a:rPr lang="en-US" baseline="0" dirty="0" err="1" smtClean="0"/>
              <a:t>extrapyramidal</a:t>
            </a:r>
            <a:r>
              <a:rPr lang="en-US" baseline="0" dirty="0" smtClean="0"/>
              <a:t> systems, so they are not truly separate systems.</a:t>
            </a:r>
          </a:p>
          <a:p>
            <a:endParaRPr lang="en-US" dirty="0" smtClean="0"/>
          </a:p>
        </p:txBody>
      </p:sp>
      <p:sp>
        <p:nvSpPr>
          <p:cNvPr id="3891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419E6C6-CC6E-43AD-8236-030519CAD04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a:spcBef>
                <a:spcPct val="0"/>
              </a:spcBef>
            </a:pPr>
            <a:r>
              <a:rPr lang="en-US" smtClean="0"/>
              <a:t>In PD disease, the cells that die are in SNpc</a:t>
            </a:r>
          </a:p>
          <a:p>
            <a:pPr>
              <a:spcBef>
                <a:spcPct val="0"/>
              </a:spcBef>
            </a:pPr>
            <a:r>
              <a:rPr lang="en-US" smtClean="0"/>
              <a:t>This pathway has both effects</a:t>
            </a:r>
          </a:p>
          <a:p>
            <a:pPr>
              <a:spcBef>
                <a:spcPct val="0"/>
              </a:spcBef>
            </a:pPr>
            <a:r>
              <a:rPr lang="en-US" smtClean="0"/>
              <a:t>It is dopamine</a:t>
            </a:r>
          </a:p>
          <a:p>
            <a:pPr>
              <a:spcBef>
                <a:spcPct val="0"/>
              </a:spcBef>
            </a:pPr>
            <a:r>
              <a:rPr lang="en-US" smtClean="0"/>
              <a:t>D1 dopamine receptor are EXCITATORY so it excites the direct pathway </a:t>
            </a:r>
          </a:p>
          <a:p>
            <a:pPr>
              <a:spcBef>
                <a:spcPct val="0"/>
              </a:spcBef>
            </a:pPr>
            <a:r>
              <a:rPr lang="en-US" smtClean="0"/>
              <a:t>D2 dopamine receptors are INHIBITORY so it inhibits the indirect pathway</a:t>
            </a:r>
          </a:p>
          <a:p>
            <a:pPr>
              <a:spcBef>
                <a:spcPct val="0"/>
              </a:spcBef>
            </a:pPr>
            <a:endParaRPr lang="en-US" smtClean="0"/>
          </a:p>
          <a:p>
            <a:pPr>
              <a:spcBef>
                <a:spcPct val="0"/>
              </a:spcBef>
            </a:pPr>
            <a:r>
              <a:rPr lang="en-US" smtClean="0"/>
              <a:t>So net effect is to excite the motor pathways in two ways</a:t>
            </a:r>
          </a:p>
          <a:p>
            <a:pPr>
              <a:spcBef>
                <a:spcPct val="0"/>
              </a:spcBef>
            </a:pPr>
            <a:endParaRPr lang="en-US" smtClean="0"/>
          </a:p>
          <a:p>
            <a:pPr>
              <a:spcBef>
                <a:spcPct val="0"/>
              </a:spcBef>
            </a:pPr>
            <a:r>
              <a:rPr lang="en-US" smtClean="0"/>
              <a:t>So, the proper functioning of the BG depends on an exquisite balance between these two pathways</a:t>
            </a:r>
          </a:p>
          <a:p>
            <a:pPr>
              <a:spcBef>
                <a:spcPct val="0"/>
              </a:spcBef>
            </a:pPr>
            <a:r>
              <a:rPr lang="en-US" smtClean="0"/>
              <a:t>If you get too much excitation, you get problems</a:t>
            </a:r>
          </a:p>
          <a:p>
            <a:pPr>
              <a:spcBef>
                <a:spcPct val="0"/>
              </a:spcBef>
            </a:pPr>
            <a:r>
              <a:rPr lang="en-US" smtClean="0"/>
              <a:t>If you get too much inhibition, you get problems</a:t>
            </a:r>
          </a:p>
          <a:p>
            <a:pPr>
              <a:spcBef>
                <a:spcPct val="0"/>
              </a:spcBef>
            </a:pPr>
            <a:endParaRPr lang="en-US" smtClean="0"/>
          </a:p>
          <a:p>
            <a:pPr>
              <a:spcBef>
                <a:spcPct val="0"/>
              </a:spcBef>
            </a:pPr>
            <a:r>
              <a:rPr lang="en-US" smtClean="0"/>
              <a:t>[[think of computer laptops, if one key did exciting another did inhibitory]</a:t>
            </a:r>
          </a:p>
        </p:txBody>
      </p:sp>
      <p:sp>
        <p:nvSpPr>
          <p:cNvPr id="378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96C1CAB8-B1B0-4E43-AF51-35287EA1C7BD}"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a:spcBef>
                <a:spcPct val="0"/>
              </a:spcBef>
            </a:pPr>
            <a:r>
              <a:rPr lang="en-US" smtClean="0"/>
              <a:t>Let’s try to use this knowledge of the circuitry to understand what the BG does</a:t>
            </a:r>
          </a:p>
          <a:p>
            <a:pPr>
              <a:spcBef>
                <a:spcPct val="0"/>
              </a:spcBef>
            </a:pPr>
            <a:endParaRPr lang="en-US" smtClean="0"/>
          </a:p>
          <a:p>
            <a:pPr>
              <a:spcBef>
                <a:spcPct val="0"/>
              </a:spcBef>
            </a:pPr>
            <a:r>
              <a:rPr lang="en-US" smtClean="0"/>
              <a:t>Enables  -- doesn’t start the movement, but somehow in ways that are not completely understood, it allows automatic execution</a:t>
            </a:r>
          </a:p>
          <a:p>
            <a:pPr>
              <a:spcBef>
                <a:spcPct val="0"/>
              </a:spcBef>
            </a:pPr>
            <a:endParaRPr lang="en-US" smtClean="0"/>
          </a:p>
          <a:p>
            <a:pPr>
              <a:spcBef>
                <a:spcPct val="0"/>
              </a:spcBef>
            </a:pPr>
            <a:r>
              <a:rPr lang="en-US" smtClean="0"/>
              <a:t>Gating— initiation comes from motor cortex</a:t>
            </a:r>
          </a:p>
          <a:p>
            <a:pPr>
              <a:spcBef>
                <a:spcPct val="0"/>
              </a:spcBef>
            </a:pPr>
            <a:endParaRPr lang="en-US" smtClean="0"/>
          </a:p>
          <a:p>
            <a:pPr>
              <a:spcBef>
                <a:spcPct val="0"/>
              </a:spcBef>
            </a:pPr>
            <a:r>
              <a:rPr lang="en-US" smtClean="0"/>
              <a:t>We don’t really understand exactly how this works—many scientists are working hard to figure out how this part of the brain works.</a:t>
            </a:r>
          </a:p>
          <a:p>
            <a:pPr>
              <a:spcBef>
                <a:spcPct val="0"/>
              </a:spcBef>
            </a:pPr>
            <a:endParaRPr lang="en-US" smtClean="0"/>
          </a:p>
          <a:p>
            <a:pPr>
              <a:spcBef>
                <a:spcPct val="0"/>
              </a:spcBef>
            </a:pPr>
            <a:endParaRPr lang="en-US" smtClean="0"/>
          </a:p>
        </p:txBody>
      </p:sp>
      <p:sp>
        <p:nvSpPr>
          <p:cNvPr id="3994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C21EF70-CF34-4C88-B5E1-9B5D08802F31}"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3884613" y="8685213"/>
            <a:ext cx="2971800" cy="457200"/>
          </a:xfrm>
          <a:prstGeom prst="rect">
            <a:avLst/>
          </a:prstGeom>
          <a:noFill/>
        </p:spPr>
        <p:txBody>
          <a:bodyPr/>
          <a:lstStyle/>
          <a:p>
            <a:fld id="{54BB078B-61D1-414F-AD25-E62F1ACBDE7A}" type="slidenum">
              <a:rPr lang="en-US" smtClean="0"/>
              <a:pPr/>
              <a:t>25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b="1" smtClean="0">
                <a:ea typeface="ＭＳ Ｐゴシック" pitchFamily="-65" charset="-128"/>
              </a:rPr>
              <a:t>Figure 7.34   </a:t>
            </a:r>
            <a:r>
              <a:rPr lang="en-US" smtClean="0">
                <a:ea typeface="ＭＳ Ｐゴシック" pitchFamily="-65" charset="-128"/>
              </a:rPr>
              <a:t>Response selection involves a competitive process between potential responses. The writer wishes to take a swig from his coffee cup. He can achieve this goal by reaching with the left or right hand, either from his current position or by rotating his trunk. Various sources of information—the location of the cup, the current activity of the hands, experience—help resolve the competition.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84613" y="8685213"/>
            <a:ext cx="2971800" cy="457200"/>
          </a:xfrm>
          <a:prstGeom prst="rect">
            <a:avLst/>
          </a:prstGeom>
          <a:noFill/>
        </p:spPr>
        <p:txBody>
          <a:bodyPr/>
          <a:lstStyle/>
          <a:p>
            <a:fld id="{98DDDCC9-D75B-423D-A388-30A89496D199}" type="slidenum">
              <a:rPr lang="en-US" smtClean="0"/>
              <a:pPr/>
              <a:t>26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b="1" dirty="0" smtClean="0">
                <a:ea typeface="ＭＳ Ｐゴシック" pitchFamily="-65" charset="-128"/>
              </a:rPr>
              <a:t>Figure 7.41  </a:t>
            </a:r>
            <a:r>
              <a:rPr lang="en-US" dirty="0" smtClean="0">
                <a:ea typeface="ＭＳ Ｐゴシック" pitchFamily="-65" charset="-128"/>
              </a:rPr>
              <a:t> The basal ganglia play a critical role in movement initiation</a:t>
            </a:r>
            <a:r>
              <a:rPr lang="en-US" dirty="0" smtClean="0">
                <a:ea typeface="ＭＳ Ｐゴシック" pitchFamily="-65" charset="-128"/>
              </a:rPr>
              <a:t>.</a:t>
            </a:r>
          </a:p>
          <a:p>
            <a:r>
              <a:rPr lang="en-US" dirty="0" err="1" smtClean="0">
                <a:ea typeface="ＭＳ Ｐゴシック" pitchFamily="-65" charset="-128"/>
              </a:rPr>
              <a:t>Inihibit</a:t>
            </a:r>
            <a:r>
              <a:rPr lang="en-US" dirty="0" smtClean="0">
                <a:ea typeface="ＭＳ Ｐゴシック" pitchFamily="-65" charset="-128"/>
              </a:rPr>
              <a:t> motor program that</a:t>
            </a:r>
            <a:r>
              <a:rPr lang="en-US" baseline="0" dirty="0" smtClean="0">
                <a:ea typeface="ＭＳ Ｐゴシック" pitchFamily="-65" charset="-128"/>
              </a:rPr>
              <a:t> you don’t want</a:t>
            </a:r>
          </a:p>
          <a:p>
            <a:r>
              <a:rPr lang="en-US" baseline="0" dirty="0" smtClean="0">
                <a:ea typeface="ＭＳ Ｐゴシック" pitchFamily="-65" charset="-128"/>
              </a:rPr>
              <a:t>Activate motor programs that you do want</a:t>
            </a:r>
          </a:p>
          <a:p>
            <a:r>
              <a:rPr lang="en-US" dirty="0" smtClean="0">
                <a:ea typeface="ＭＳ Ｐゴシック" pitchFamily="-65" charset="-128"/>
              </a:rPr>
              <a:t> </a:t>
            </a:r>
            <a:r>
              <a:rPr lang="en-US" dirty="0" smtClean="0">
                <a:ea typeface="ＭＳ Ｐゴシック" pitchFamily="-65" charset="-128"/>
              </a:rPr>
              <a:t>Potential responses are held in check until the basal ganglia provide a triggering response.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84613" y="8685213"/>
            <a:ext cx="2971800" cy="457200"/>
          </a:xfrm>
          <a:prstGeom prst="rect">
            <a:avLst/>
          </a:prstGeom>
          <a:noFill/>
        </p:spPr>
        <p:txBody>
          <a:bodyPr/>
          <a:lstStyle/>
          <a:p>
            <a:fld id="{32728BB3-69FD-44EE-90CB-2596F7179F4E}" type="slidenum">
              <a:rPr lang="en-US" smtClean="0"/>
              <a:pPr/>
              <a:t>27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b="1" smtClean="0">
                <a:ea typeface="ＭＳ Ｐゴシック" pitchFamily="-65" charset="-128"/>
              </a:rPr>
              <a:t>Figure 7.40   </a:t>
            </a:r>
            <a:r>
              <a:rPr lang="en-US" smtClean="0">
                <a:ea typeface="ＭＳ Ｐゴシック" pitchFamily="-65" charset="-128"/>
              </a:rPr>
              <a:t>Wiring of the basal ganglia. White links indicate excitatory projections, and black links indicate inhibitory projections. Inputs from the cortex project primarily to the striatum. From here, processing flows along two pathways. The direct pathway goes to the output nuclei: the internal segment of the globus pallidus (GP</a:t>
            </a:r>
            <a:r>
              <a:rPr lang="en-US" baseline="-25000" smtClean="0">
                <a:ea typeface="ＭＳ Ｐゴシック" pitchFamily="-65" charset="-128"/>
              </a:rPr>
              <a:t>i</a:t>
            </a:r>
            <a:r>
              <a:rPr lang="en-US" smtClean="0">
                <a:ea typeface="ＭＳ Ｐゴシック" pitchFamily="-65" charset="-128"/>
              </a:rPr>
              <a:t>) and the pars reticularis of the substantia nigra (SN</a:t>
            </a:r>
            <a:r>
              <a:rPr lang="en-US" baseline="-25000" smtClean="0">
                <a:ea typeface="ＭＳ Ｐゴシック" pitchFamily="-65" charset="-128"/>
              </a:rPr>
              <a:t>r</a:t>
            </a:r>
            <a:r>
              <a:rPr lang="en-US" smtClean="0">
                <a:ea typeface="ＭＳ Ｐゴシック" pitchFamily="-65" charset="-128"/>
              </a:rPr>
              <a:t>). The indirect pathway includes a circuit through the external segment of the globus pallidus (GP</a:t>
            </a:r>
            <a:r>
              <a:rPr lang="en-US" baseline="-25000" smtClean="0">
                <a:ea typeface="ＭＳ Ｐゴシック" pitchFamily="-65" charset="-128"/>
              </a:rPr>
              <a:t>e</a:t>
            </a:r>
            <a:r>
              <a:rPr lang="en-US" smtClean="0">
                <a:ea typeface="ＭＳ Ｐゴシック" pitchFamily="-65" charset="-128"/>
              </a:rPr>
              <a:t>) and the subthalamic nucleus (STN), and then to the output nuclei. The output projections to the thalamus are relayed to the cortex, frequently terminating close to the initial source of input. The dopaminergic projections of the pars compacta of the substantia nigra (SN</a:t>
            </a:r>
            <a:r>
              <a:rPr lang="en-US" baseline="-25000" smtClean="0">
                <a:ea typeface="ＭＳ Ｐゴシック" pitchFamily="-65" charset="-128"/>
              </a:rPr>
              <a:t>c</a:t>
            </a:r>
            <a:r>
              <a:rPr lang="en-US" smtClean="0">
                <a:ea typeface="ＭＳ Ｐゴシック" pitchFamily="-65" charset="-128"/>
              </a:rPr>
              <a:t>) modulate striatal activity by facilitating the direct pathway via the D</a:t>
            </a:r>
            <a:r>
              <a:rPr lang="en-US" baseline="-25000" smtClean="0">
                <a:ea typeface="ＭＳ Ｐゴシック" pitchFamily="-65" charset="-128"/>
              </a:rPr>
              <a:t>1</a:t>
            </a:r>
            <a:r>
              <a:rPr lang="en-US" smtClean="0">
                <a:ea typeface="ＭＳ Ｐゴシック" pitchFamily="-65" charset="-128"/>
              </a:rPr>
              <a:t> receptors and inhibiting the indirect pathway via the D</a:t>
            </a:r>
            <a:r>
              <a:rPr lang="en-US" baseline="-25000" smtClean="0">
                <a:ea typeface="ＭＳ Ｐゴシック" pitchFamily="-65" charset="-128"/>
              </a:rPr>
              <a:t>2</a:t>
            </a:r>
            <a:r>
              <a:rPr lang="en-US" smtClean="0">
                <a:ea typeface="ＭＳ Ｐゴシック" pitchFamily="-65" charset="-128"/>
              </a:rPr>
              <a:t> receptors.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a:spcBef>
                <a:spcPct val="0"/>
              </a:spcBef>
            </a:pPr>
            <a:r>
              <a:rPr lang="en-US" smtClean="0"/>
              <a:t>Let’s try to use this knowledge of the circuitry to understand what the BG does</a:t>
            </a:r>
          </a:p>
          <a:p>
            <a:pPr>
              <a:spcBef>
                <a:spcPct val="0"/>
              </a:spcBef>
            </a:pPr>
            <a:endParaRPr lang="en-US" smtClean="0"/>
          </a:p>
          <a:p>
            <a:pPr>
              <a:spcBef>
                <a:spcPct val="0"/>
              </a:spcBef>
            </a:pPr>
            <a:r>
              <a:rPr lang="en-US" smtClean="0"/>
              <a:t>Enables  -- doesn’t start the movement, but somehow in ways that are not completely understood, it allows automatic execution</a:t>
            </a:r>
          </a:p>
          <a:p>
            <a:pPr>
              <a:spcBef>
                <a:spcPct val="0"/>
              </a:spcBef>
            </a:pPr>
            <a:endParaRPr lang="en-US" smtClean="0"/>
          </a:p>
          <a:p>
            <a:pPr>
              <a:spcBef>
                <a:spcPct val="0"/>
              </a:spcBef>
            </a:pPr>
            <a:r>
              <a:rPr lang="en-US" smtClean="0"/>
              <a:t>Gating— initiation comes from motor cortex</a:t>
            </a:r>
          </a:p>
          <a:p>
            <a:pPr>
              <a:spcBef>
                <a:spcPct val="0"/>
              </a:spcBef>
            </a:pPr>
            <a:endParaRPr lang="en-US" smtClean="0"/>
          </a:p>
          <a:p>
            <a:pPr>
              <a:spcBef>
                <a:spcPct val="0"/>
              </a:spcBef>
            </a:pPr>
            <a:r>
              <a:rPr lang="en-US" smtClean="0"/>
              <a:t>We don’t really understand exactly how this works—many scientists are working hard to figure out how this part of the brain works.</a:t>
            </a:r>
          </a:p>
          <a:p>
            <a:pPr>
              <a:spcBef>
                <a:spcPct val="0"/>
              </a:spcBef>
            </a:pPr>
            <a:endParaRPr lang="en-US" smtClean="0"/>
          </a:p>
          <a:p>
            <a:pPr>
              <a:spcBef>
                <a:spcPct val="0"/>
              </a:spcBef>
            </a:pPr>
            <a:endParaRPr lang="en-US" smtClean="0"/>
          </a:p>
        </p:txBody>
      </p:sp>
      <p:sp>
        <p:nvSpPr>
          <p:cNvPr id="3994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C21EF70-CF34-4C88-B5E1-9B5D08802F31}"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a:spcBef>
                <a:spcPct val="0"/>
              </a:spcBef>
            </a:pPr>
            <a:r>
              <a:rPr lang="en-US" smtClean="0"/>
              <a:t>We may have conflicting motor programs</a:t>
            </a:r>
          </a:p>
          <a:p>
            <a:pPr>
              <a:spcBef>
                <a:spcPct val="0"/>
              </a:spcBef>
            </a:pPr>
            <a:endParaRPr lang="en-US" smtClean="0"/>
          </a:p>
          <a:p>
            <a:pPr>
              <a:spcBef>
                <a:spcPct val="0"/>
              </a:spcBef>
            </a:pPr>
            <a:r>
              <a:rPr lang="en-US" smtClean="0"/>
              <a:t>We eat food, defend yourself</a:t>
            </a:r>
          </a:p>
          <a:p>
            <a:pPr>
              <a:spcBef>
                <a:spcPct val="0"/>
              </a:spcBef>
            </a:pPr>
            <a:r>
              <a:rPr lang="en-US" smtClean="0"/>
              <a:t>Or </a:t>
            </a:r>
          </a:p>
          <a:p>
            <a:pPr>
              <a:spcBef>
                <a:spcPct val="0"/>
              </a:spcBef>
            </a:pPr>
            <a:r>
              <a:rPr lang="en-US" smtClean="0"/>
              <a:t>Softball hit at your head—stand up vs. hit the deck</a:t>
            </a:r>
          </a:p>
          <a:p>
            <a:pPr>
              <a:spcBef>
                <a:spcPct val="0"/>
              </a:spcBef>
            </a:pPr>
            <a:endParaRPr lang="en-US" smtClean="0"/>
          </a:p>
          <a:p>
            <a:pPr>
              <a:spcBef>
                <a:spcPct val="0"/>
              </a:spcBef>
            </a:pPr>
            <a:r>
              <a:rPr lang="en-US" smtClean="0"/>
              <a:t>Excites the appropriate motor pathway </a:t>
            </a:r>
          </a:p>
          <a:p>
            <a:pPr>
              <a:spcBef>
                <a:spcPct val="0"/>
              </a:spcBef>
            </a:pPr>
            <a:r>
              <a:rPr lang="en-US" smtClean="0"/>
              <a:t>Inhibits the other motor pathway</a:t>
            </a:r>
          </a:p>
          <a:p>
            <a:pPr>
              <a:spcBef>
                <a:spcPct val="0"/>
              </a:spcBef>
            </a:pPr>
            <a:endParaRPr lang="en-US" smtClean="0"/>
          </a:p>
          <a:p>
            <a:pPr>
              <a:spcBef>
                <a:spcPct val="0"/>
              </a:spcBef>
            </a:pPr>
            <a:r>
              <a:rPr lang="en-US" smtClean="0"/>
              <a:t>How does the BG now which is which?</a:t>
            </a:r>
          </a:p>
          <a:p>
            <a:pPr>
              <a:spcBef>
                <a:spcPct val="0"/>
              </a:spcBef>
            </a:pPr>
            <a:endParaRPr lang="en-US" smtClean="0"/>
          </a:p>
        </p:txBody>
      </p:sp>
      <p:sp>
        <p:nvSpPr>
          <p:cNvPr id="4403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A3A27CF6-BA31-4D77-94AC-EEBBB85003B0}" type="slidenum">
              <a:rPr lang="en-US"/>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a:spcBef>
                <a:spcPct val="0"/>
              </a:spcBef>
            </a:pPr>
            <a:r>
              <a:rPr lang="en-US" smtClean="0"/>
              <a:t>This is where the dopamine neurons in the SN come in.</a:t>
            </a:r>
          </a:p>
          <a:p>
            <a:pPr>
              <a:spcBef>
                <a:spcPct val="0"/>
              </a:spcBef>
            </a:pPr>
            <a:r>
              <a:rPr lang="en-US" smtClean="0"/>
              <a:t>Has to be linked to REWARD.</a:t>
            </a:r>
          </a:p>
          <a:p>
            <a:pPr>
              <a:spcBef>
                <a:spcPct val="0"/>
              </a:spcBef>
            </a:pPr>
            <a:endParaRPr lang="en-US" smtClean="0"/>
          </a:p>
          <a:p>
            <a:pPr>
              <a:spcBef>
                <a:spcPct val="0"/>
              </a:spcBef>
            </a:pPr>
            <a:r>
              <a:rPr lang="en-US" smtClean="0"/>
              <a:t>Monkey has a lever and a tube that squirts juice in his mouth.</a:t>
            </a:r>
          </a:p>
          <a:p>
            <a:pPr>
              <a:spcBef>
                <a:spcPct val="0"/>
              </a:spcBef>
            </a:pPr>
            <a:endParaRPr lang="en-US" smtClean="0"/>
          </a:p>
          <a:p>
            <a:pPr>
              <a:spcBef>
                <a:spcPct val="0"/>
              </a:spcBef>
            </a:pPr>
            <a:r>
              <a:rPr lang="en-US" smtClean="0"/>
              <a:t>(This is actually VTA, but functionally it is the same as the SN)</a:t>
            </a:r>
          </a:p>
          <a:p>
            <a:pPr>
              <a:spcBef>
                <a:spcPct val="0"/>
              </a:spcBef>
            </a:pPr>
            <a:endParaRPr lang="en-US" smtClean="0"/>
          </a:p>
          <a:p>
            <a:pPr>
              <a:spcBef>
                <a:spcPct val="0"/>
              </a:spcBef>
            </a:pPr>
            <a:r>
              <a:rPr lang="en-US" smtClean="0"/>
              <a:t>Over time, the monkey learns that every time he presses the lever (when the right stimulus comes on)</a:t>
            </a:r>
          </a:p>
          <a:p>
            <a:pPr>
              <a:spcBef>
                <a:spcPct val="0"/>
              </a:spcBef>
            </a:pPr>
            <a:r>
              <a:rPr lang="en-US" smtClean="0"/>
              <a:t>The monkey gets his reward</a:t>
            </a:r>
          </a:p>
          <a:p>
            <a:pPr>
              <a:spcBef>
                <a:spcPct val="0"/>
              </a:spcBef>
            </a:pPr>
            <a:endParaRPr lang="en-US" smtClean="0"/>
          </a:p>
          <a:p>
            <a:pPr>
              <a:spcBef>
                <a:spcPct val="0"/>
              </a:spcBef>
            </a:pPr>
            <a:r>
              <a:rPr lang="en-US" smtClean="0"/>
              <a:t>If the dopamine cells were just interested in reward, they should fire in (B) but they don’t</a:t>
            </a:r>
          </a:p>
          <a:p>
            <a:pPr>
              <a:spcBef>
                <a:spcPct val="0"/>
              </a:spcBef>
            </a:pPr>
            <a:r>
              <a:rPr lang="en-US" smtClean="0"/>
              <a:t>Because you have learned the association</a:t>
            </a:r>
          </a:p>
          <a:p>
            <a:pPr>
              <a:spcBef>
                <a:spcPct val="0"/>
              </a:spcBef>
            </a:pPr>
            <a:endParaRPr lang="en-US" smtClean="0"/>
          </a:p>
          <a:p>
            <a:pPr>
              <a:spcBef>
                <a:spcPct val="0"/>
              </a:spcBef>
            </a:pPr>
            <a:r>
              <a:rPr lang="en-US" smtClean="0"/>
              <a:t>What about in C—expects reward, doesn’t get it,</a:t>
            </a:r>
          </a:p>
          <a:p>
            <a:pPr>
              <a:spcBef>
                <a:spcPct val="0"/>
              </a:spcBef>
            </a:pPr>
            <a:r>
              <a:rPr lang="en-US" smtClean="0"/>
              <a:t>Monkey gets mad—where’s my reward.</a:t>
            </a:r>
          </a:p>
          <a:p>
            <a:pPr>
              <a:spcBef>
                <a:spcPct val="0"/>
              </a:spcBef>
            </a:pPr>
            <a:r>
              <a:rPr lang="en-US" smtClean="0"/>
              <a:t>Dopamine cells stop firing</a:t>
            </a:r>
          </a:p>
          <a:p>
            <a:pPr>
              <a:spcBef>
                <a:spcPct val="0"/>
              </a:spcBef>
            </a:pPr>
            <a:r>
              <a:rPr lang="en-US" smtClean="0"/>
              <a:t>Something went wrong, maybe I need to change my behavior</a:t>
            </a:r>
          </a:p>
          <a:p>
            <a:pPr>
              <a:spcBef>
                <a:spcPct val="0"/>
              </a:spcBef>
            </a:pPr>
            <a:endParaRPr lang="en-US" smtClean="0"/>
          </a:p>
          <a:p>
            <a:pPr>
              <a:spcBef>
                <a:spcPct val="0"/>
              </a:spcBef>
            </a:pPr>
            <a:endParaRPr lang="en-US" smtClean="0"/>
          </a:p>
        </p:txBody>
      </p:sp>
      <p:sp>
        <p:nvSpPr>
          <p:cNvPr id="4608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8014FA70-6464-4F64-814F-83B3D916FFCF}" type="slidenum">
              <a:rPr lang="en-US"/>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a:spcBef>
                <a:spcPct val="0"/>
              </a:spcBef>
            </a:pPr>
            <a:r>
              <a:rPr lang="en-US" smtClean="0"/>
              <a:t>That’s that this SN pathway is good for</a:t>
            </a:r>
          </a:p>
          <a:p>
            <a:pPr>
              <a:spcBef>
                <a:spcPct val="0"/>
              </a:spcBef>
            </a:pPr>
            <a:r>
              <a:rPr lang="en-US" smtClean="0"/>
              <a:t>Helps to set up the synapses</a:t>
            </a:r>
          </a:p>
          <a:p>
            <a:pPr>
              <a:spcBef>
                <a:spcPct val="0"/>
              </a:spcBef>
            </a:pPr>
            <a:r>
              <a:rPr lang="en-US" smtClean="0"/>
              <a:t>That behavior produced a good outcome, I need to do it more</a:t>
            </a:r>
          </a:p>
          <a:p>
            <a:pPr>
              <a:spcBef>
                <a:spcPct val="0"/>
              </a:spcBef>
            </a:pPr>
            <a:r>
              <a:rPr lang="en-US" smtClean="0"/>
              <a:t>Change circuitry of direct pathway to make the behavior better</a:t>
            </a:r>
          </a:p>
          <a:p>
            <a:pPr>
              <a:spcBef>
                <a:spcPct val="0"/>
              </a:spcBef>
            </a:pPr>
            <a:r>
              <a:rPr lang="en-US" smtClean="0"/>
              <a:t>Turn down other behaviors</a:t>
            </a:r>
          </a:p>
          <a:p>
            <a:pPr>
              <a:spcBef>
                <a:spcPct val="0"/>
              </a:spcBef>
            </a:pPr>
            <a:r>
              <a:rPr lang="en-US" smtClean="0"/>
              <a:t>OR the reverse if there is no expected reward</a:t>
            </a:r>
          </a:p>
          <a:p>
            <a:pPr>
              <a:spcBef>
                <a:spcPct val="0"/>
              </a:spcBef>
            </a:pPr>
            <a:endParaRPr lang="en-US" smtClean="0"/>
          </a:p>
          <a:p>
            <a:pPr>
              <a:spcBef>
                <a:spcPct val="0"/>
              </a:spcBef>
            </a:pPr>
            <a:r>
              <a:rPr lang="en-US" smtClean="0"/>
              <a:t>Change behavior to make it better for the animal.</a:t>
            </a:r>
          </a:p>
          <a:p>
            <a:pPr>
              <a:spcBef>
                <a:spcPct val="0"/>
              </a:spcBef>
            </a:pPr>
            <a:r>
              <a:rPr lang="en-US" smtClean="0"/>
              <a:t>Obviously very important for addicition.</a:t>
            </a:r>
          </a:p>
          <a:p>
            <a:pPr>
              <a:spcBef>
                <a:spcPct val="0"/>
              </a:spcBef>
            </a:pPr>
            <a:r>
              <a:rPr lang="en-US" smtClean="0"/>
              <a:t>Drugs of abuse hijack this system to make you do “BAD” things</a:t>
            </a:r>
          </a:p>
          <a:p>
            <a:pPr>
              <a:spcBef>
                <a:spcPct val="0"/>
              </a:spcBef>
            </a:pPr>
            <a:r>
              <a:rPr lang="en-US" smtClean="0"/>
              <a:t>Getting reward signals for things that are not REALLY good for you</a:t>
            </a:r>
          </a:p>
          <a:p>
            <a:pPr>
              <a:spcBef>
                <a:spcPct val="0"/>
              </a:spcBef>
            </a:pPr>
            <a:endParaRPr lang="en-US" smtClean="0"/>
          </a:p>
        </p:txBody>
      </p:sp>
      <p:sp>
        <p:nvSpPr>
          <p:cNvPr id="4813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BCA3FD95-6488-4BE6-A6E7-46B74E25E313}" type="slidenum">
              <a:rPr lang="en-US"/>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a:spcBef>
                <a:spcPct val="0"/>
              </a:spcBef>
            </a:pPr>
            <a:r>
              <a:rPr lang="en-US" smtClean="0"/>
              <a:t>Let’s try to use this knowledge of the circuitry to understand what the BG does</a:t>
            </a:r>
          </a:p>
          <a:p>
            <a:pPr>
              <a:spcBef>
                <a:spcPct val="0"/>
              </a:spcBef>
            </a:pPr>
            <a:endParaRPr lang="en-US" smtClean="0"/>
          </a:p>
          <a:p>
            <a:pPr>
              <a:spcBef>
                <a:spcPct val="0"/>
              </a:spcBef>
            </a:pPr>
            <a:r>
              <a:rPr lang="en-US" smtClean="0"/>
              <a:t>Enables  -- doesn’t start the movement, but somehow in ways that are not completely understood, it allows automatic execution</a:t>
            </a:r>
          </a:p>
          <a:p>
            <a:pPr>
              <a:spcBef>
                <a:spcPct val="0"/>
              </a:spcBef>
            </a:pPr>
            <a:endParaRPr lang="en-US" smtClean="0"/>
          </a:p>
          <a:p>
            <a:pPr>
              <a:spcBef>
                <a:spcPct val="0"/>
              </a:spcBef>
            </a:pPr>
            <a:r>
              <a:rPr lang="en-US" smtClean="0"/>
              <a:t>Gating— initiation comes from motor cortex</a:t>
            </a:r>
          </a:p>
          <a:p>
            <a:pPr>
              <a:spcBef>
                <a:spcPct val="0"/>
              </a:spcBef>
            </a:pPr>
            <a:endParaRPr lang="en-US" smtClean="0"/>
          </a:p>
          <a:p>
            <a:pPr>
              <a:spcBef>
                <a:spcPct val="0"/>
              </a:spcBef>
            </a:pPr>
            <a:r>
              <a:rPr lang="en-US" smtClean="0"/>
              <a:t>We don’t really understand exactly how this works—many scientists are working hard to figure out how this part of the brain works.</a:t>
            </a:r>
          </a:p>
          <a:p>
            <a:pPr>
              <a:spcBef>
                <a:spcPct val="0"/>
              </a:spcBef>
            </a:pPr>
            <a:endParaRPr lang="en-US" smtClean="0"/>
          </a:p>
          <a:p>
            <a:pPr>
              <a:spcBef>
                <a:spcPct val="0"/>
              </a:spcBef>
            </a:pPr>
            <a:endParaRPr lang="en-US" smtClean="0"/>
          </a:p>
        </p:txBody>
      </p:sp>
      <p:sp>
        <p:nvSpPr>
          <p:cNvPr id="3994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C21EF70-CF34-4C88-B5E1-9B5D08802F31}"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884613" y="8685213"/>
            <a:ext cx="2971800" cy="457200"/>
          </a:xfrm>
          <a:prstGeom prst="rect">
            <a:avLst/>
          </a:prstGeom>
          <a:noFill/>
        </p:spPr>
        <p:txBody>
          <a:bodyPr/>
          <a:lstStyle/>
          <a:p>
            <a:fld id="{28412B1A-B7EF-47F2-84F5-1B5EDF0699B7}" type="slidenum">
              <a:rPr lang="en-US" smtClean="0"/>
              <a:pPr/>
              <a:t>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b="1" smtClean="0">
                <a:ea typeface="ＭＳ Ｐゴシック" pitchFamily="-65" charset="-128"/>
              </a:rPr>
              <a:t>Figure 7.47b   </a:t>
            </a:r>
            <a:r>
              <a:rPr lang="en-US" smtClean="0">
                <a:ea typeface="ＭＳ Ｐゴシック" pitchFamily="-65" charset="-128"/>
              </a:rPr>
              <a:t>Functional architecture of the motor system. </a:t>
            </a:r>
          </a:p>
          <a:p>
            <a:r>
              <a:rPr lang="en-US" smtClean="0">
                <a:ea typeface="ＭＳ Ｐゴシック" pitchFamily="-65" charset="-128"/>
              </a:rPr>
              <a:t>Functional hypotheses for how these different structures contribute to actions.</a:t>
            </a:r>
          </a:p>
          <a:p>
            <a:endParaRPr lang="en-US" smtClean="0">
              <a:ea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a:spcBef>
                <a:spcPct val="0"/>
              </a:spcBef>
            </a:pPr>
            <a:r>
              <a:rPr lang="en-US" smtClean="0"/>
              <a:t>Important for learning of responses/habit</a:t>
            </a:r>
          </a:p>
          <a:p>
            <a:pPr>
              <a:spcBef>
                <a:spcPct val="0"/>
              </a:spcBef>
            </a:pPr>
            <a:endParaRPr lang="en-US" smtClean="0"/>
          </a:p>
          <a:p>
            <a:pPr>
              <a:spcBef>
                <a:spcPct val="0"/>
              </a:spcBef>
            </a:pPr>
            <a:r>
              <a:rPr lang="en-US" smtClean="0"/>
              <a:t>Runs down a maze, hears a high or low tone</a:t>
            </a:r>
          </a:p>
          <a:p>
            <a:pPr>
              <a:spcBef>
                <a:spcPct val="0"/>
              </a:spcBef>
            </a:pPr>
            <a:r>
              <a:rPr lang="en-US" smtClean="0"/>
              <a:t>Lo tone: turn right, get food</a:t>
            </a:r>
          </a:p>
          <a:p>
            <a:pPr>
              <a:spcBef>
                <a:spcPct val="0"/>
              </a:spcBef>
            </a:pPr>
            <a:r>
              <a:rPr lang="en-US" smtClean="0"/>
              <a:t>Hi tone: turn left, get food</a:t>
            </a:r>
          </a:p>
          <a:p>
            <a:pPr>
              <a:spcBef>
                <a:spcPct val="0"/>
              </a:spcBef>
            </a:pPr>
            <a:endParaRPr lang="en-US" smtClean="0"/>
          </a:p>
          <a:p>
            <a:pPr>
              <a:spcBef>
                <a:spcPct val="0"/>
              </a:spcBef>
            </a:pPr>
            <a:r>
              <a:rPr lang="en-US" smtClean="0"/>
              <a:t>If the rat does trial and error a few dozen times, it learns what direction to go.</a:t>
            </a:r>
          </a:p>
          <a:p>
            <a:pPr>
              <a:spcBef>
                <a:spcPct val="0"/>
              </a:spcBef>
            </a:pPr>
            <a:r>
              <a:rPr lang="en-US" smtClean="0"/>
              <a:t>Early on, striatal neurons fire throughout the maze</a:t>
            </a:r>
          </a:p>
          <a:p>
            <a:pPr>
              <a:spcBef>
                <a:spcPct val="0"/>
              </a:spcBef>
            </a:pPr>
            <a:r>
              <a:rPr lang="en-US" smtClean="0"/>
              <a:t>After the rat has learned the task, the neurons only fire at the beginning of the trial, when you kick off the motor program</a:t>
            </a:r>
          </a:p>
          <a:p>
            <a:pPr>
              <a:spcBef>
                <a:spcPct val="0"/>
              </a:spcBef>
            </a:pPr>
            <a:r>
              <a:rPr lang="en-US" smtClean="0"/>
              <a:t>Then, at the end, there is an evaluation period—did I get my reward or not </a:t>
            </a:r>
          </a:p>
          <a:p>
            <a:pPr>
              <a:spcBef>
                <a:spcPct val="0"/>
              </a:spcBef>
            </a:pPr>
            <a:r>
              <a:rPr lang="en-US" smtClean="0"/>
              <a:t>Evaluate it and modify the behavior</a:t>
            </a:r>
          </a:p>
          <a:p>
            <a:pPr>
              <a:spcBef>
                <a:spcPct val="0"/>
              </a:spcBef>
            </a:pPr>
            <a:r>
              <a:rPr lang="en-US" smtClean="0"/>
              <a:t>Motor/Cognitive learning</a:t>
            </a:r>
          </a:p>
          <a:p>
            <a:pPr>
              <a:spcBef>
                <a:spcPct val="0"/>
              </a:spcBef>
            </a:pPr>
            <a:r>
              <a:rPr lang="en-US" smtClean="0"/>
              <a:t>Essentially could do it auomatically</a:t>
            </a:r>
          </a:p>
          <a:p>
            <a:pPr>
              <a:spcBef>
                <a:spcPct val="0"/>
              </a:spcBef>
            </a:pPr>
            <a:endParaRPr lang="en-US" smtClean="0"/>
          </a:p>
        </p:txBody>
      </p:sp>
      <p:sp>
        <p:nvSpPr>
          <p:cNvPr id="5222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15F96221-346C-4083-B8CC-CE623225F4D2}" type="slidenum">
              <a:rPr lang="en-US"/>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a:spcBef>
                <a:spcPct val="0"/>
              </a:spcBef>
            </a:pPr>
            <a:r>
              <a:rPr lang="en-US" smtClean="0"/>
              <a:t>This is true in humans do.</a:t>
            </a:r>
          </a:p>
          <a:p>
            <a:pPr>
              <a:spcBef>
                <a:spcPct val="0"/>
              </a:spcBef>
            </a:pPr>
            <a:r>
              <a:rPr lang="en-US" smtClean="0"/>
              <a:t>Weather prediction—”Probabilistic classification”</a:t>
            </a:r>
          </a:p>
          <a:p>
            <a:pPr>
              <a:spcBef>
                <a:spcPct val="0"/>
              </a:spcBef>
            </a:pPr>
            <a:r>
              <a:rPr lang="en-US" smtClean="0"/>
              <a:t>Each symbol has a different probability</a:t>
            </a:r>
          </a:p>
          <a:p>
            <a:pPr>
              <a:spcBef>
                <a:spcPct val="0"/>
              </a:spcBef>
            </a:pPr>
            <a:r>
              <a:rPr lang="en-US" smtClean="0"/>
              <a:t>Just like a real cloud—might rain, might not</a:t>
            </a:r>
          </a:p>
          <a:p>
            <a:pPr>
              <a:spcBef>
                <a:spcPct val="0"/>
              </a:spcBef>
            </a:pPr>
            <a:r>
              <a:rPr lang="en-US" smtClean="0"/>
              <a:t>Confusing and frustrating task, but this is like the real world</a:t>
            </a:r>
          </a:p>
          <a:p>
            <a:pPr>
              <a:spcBef>
                <a:spcPct val="0"/>
              </a:spcBef>
            </a:pPr>
            <a:r>
              <a:rPr lang="en-US" smtClean="0"/>
              <a:t>People may think they are just guessing, but they learn it</a:t>
            </a:r>
          </a:p>
          <a:p>
            <a:pPr>
              <a:spcBef>
                <a:spcPct val="0"/>
              </a:spcBef>
            </a:pPr>
            <a:r>
              <a:rPr lang="en-US" smtClean="0"/>
              <a:t>Unconscious learning</a:t>
            </a:r>
          </a:p>
          <a:p>
            <a:pPr>
              <a:spcBef>
                <a:spcPct val="0"/>
              </a:spcBef>
            </a:pPr>
            <a:r>
              <a:rPr lang="en-US" smtClean="0"/>
              <a:t>Basal ganglia damage impairs your ability to learn this task</a:t>
            </a:r>
          </a:p>
          <a:p>
            <a:pPr>
              <a:spcBef>
                <a:spcPct val="0"/>
              </a:spcBef>
            </a:pPr>
            <a:endParaRPr lang="en-US" smtClean="0"/>
          </a:p>
        </p:txBody>
      </p:sp>
      <p:sp>
        <p:nvSpPr>
          <p:cNvPr id="5427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508794A1-4C2D-42FE-B165-1C334DBDA211}" type="slidenum">
              <a:rPr lang="en-US"/>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spcBef>
                <a:spcPct val="0"/>
              </a:spcBef>
            </a:pPr>
            <a:r>
              <a:rPr lang="en-US" smtClean="0"/>
              <a:t>Disorders of the basal ganglia—as a warmup to Mancias clinical correates on Wednesday</a:t>
            </a:r>
          </a:p>
          <a:p>
            <a:pPr>
              <a:spcBef>
                <a:spcPct val="0"/>
              </a:spcBef>
            </a:pPr>
            <a:endParaRPr 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EB858612-DA7D-4E1E-9A99-DB69FB4E3BA5}" type="slidenum">
              <a:rPr lang="en-US"/>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3884613" y="8685213"/>
            <a:ext cx="2971800" cy="457200"/>
          </a:xfrm>
          <a:prstGeom prst="rect">
            <a:avLst/>
          </a:prstGeom>
          <a:noFill/>
        </p:spPr>
        <p:txBody>
          <a:bodyPr/>
          <a:lstStyle/>
          <a:p>
            <a:fld id="{54B86637-2FBC-421B-94F9-6AEF0114E84C}" type="slidenum">
              <a:rPr lang="en-US" smtClean="0"/>
              <a:pPr/>
              <a:t>36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b="1" smtClean="0">
                <a:ea typeface="ＭＳ Ｐゴシック" pitchFamily="-65" charset="-128"/>
              </a:rPr>
              <a:t>Figure 7.42   </a:t>
            </a:r>
            <a:r>
              <a:rPr lang="en-US" smtClean="0">
                <a:ea typeface="ＭＳ Ｐゴシック" pitchFamily="-65" charset="-128"/>
              </a:rPr>
              <a:t>Differential neurochemical alterations in Huntington’s and Parkinson’s diseases. As in Figure 7.40, white links indicate excitatory projections, and black links indicate inhibitory projections. (</a:t>
            </a:r>
            <a:r>
              <a:rPr lang="en-US" b="1" smtClean="0">
                <a:ea typeface="ＭＳ Ｐゴシック" pitchFamily="-65" charset="-128"/>
              </a:rPr>
              <a:t>a</a:t>
            </a:r>
            <a:r>
              <a:rPr lang="en-US" smtClean="0">
                <a:ea typeface="ＭＳ Ｐゴシック" pitchFamily="-65" charset="-128"/>
              </a:rPr>
              <a:t>) In Huntington’s disease, the inhibitory projection along the indirect pathway from the striatum to the external segment of the globus pallidus (GPe) is reduced. The net consequence is reduced inhibitory output from the globus pallidus and thus an increase in cortical excitation and movement. (</a:t>
            </a:r>
            <a:r>
              <a:rPr lang="en-US" b="1" smtClean="0">
                <a:ea typeface="ＭＳ Ｐゴシック" pitchFamily="-65" charset="-128"/>
              </a:rPr>
              <a:t>b</a:t>
            </a:r>
            <a:r>
              <a:rPr lang="en-US" smtClean="0">
                <a:ea typeface="ＭＳ Ｐゴシック" pitchFamily="-65" charset="-128"/>
              </a:rPr>
              <a:t>) Parkinson’s disease primarily reduces the inhibitory activity along the direct pathway, resulting in increased inhibition from the globus pallidus to the thalamus and thus a reduction in cortical activity and movement.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xfrm>
            <a:off x="3884613" y="8685213"/>
            <a:ext cx="2971800" cy="457200"/>
          </a:xfrm>
          <a:prstGeom prst="rect">
            <a:avLst/>
          </a:prstGeom>
          <a:noFill/>
        </p:spPr>
        <p:txBody>
          <a:bodyPr/>
          <a:lstStyle/>
          <a:p>
            <a:fld id="{06D4F514-7E7C-4DF7-8176-06D5B7BEDCF2}" type="slidenum">
              <a:rPr lang="en-US" smtClean="0"/>
              <a:pPr/>
              <a:t>37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b="1" smtClean="0">
                <a:ea typeface="ＭＳ Ｐゴシック" pitchFamily="-65" charset="-128"/>
              </a:rPr>
              <a:t>Figure 7.43   </a:t>
            </a:r>
            <a:r>
              <a:rPr lang="en-US" smtClean="0">
                <a:ea typeface="ＭＳ Ｐゴシック" pitchFamily="-65" charset="-128"/>
              </a:rPr>
              <a:t>New neuroimaging techniques are able to label the distribution of specific transmitter systems. This procedure provides an opportunity to visualize reduced dopaminergic activity in patients with Parkinson’s disease. Healthy subjects and Parkinson’s disease patients were injected with a radioactive tracer, fluorodopa. This agent is visible in the striatum, reflecting the dopaminergic projections to this structure from the substantia nigra. Compare the reduced uptake in the scan from a healthy subject (</a:t>
            </a:r>
            <a:r>
              <a:rPr lang="en-US" b="1" smtClean="0">
                <a:ea typeface="ＭＳ Ｐゴシック" pitchFamily="-65" charset="-128"/>
              </a:rPr>
              <a:t>a</a:t>
            </a:r>
            <a:r>
              <a:rPr lang="en-US" smtClean="0">
                <a:ea typeface="ＭＳ Ｐゴシック" pitchFamily="-65" charset="-128"/>
              </a:rPr>
              <a:t>) to the uptake in a patient’s scan (</a:t>
            </a:r>
            <a:r>
              <a:rPr lang="en-US" b="1" smtClean="0">
                <a:ea typeface="ＭＳ Ｐゴシック" pitchFamily="-65" charset="-128"/>
              </a:rPr>
              <a:t>b</a:t>
            </a:r>
            <a:r>
              <a:rPr lang="en-US" smtClean="0">
                <a:ea typeface="ＭＳ Ｐゴシック" pitchFamily="-65" charset="-128"/>
              </a:rPr>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884613" y="8685213"/>
            <a:ext cx="2971800" cy="457200"/>
          </a:xfrm>
          <a:prstGeom prst="rect">
            <a:avLst/>
          </a:prstGeom>
          <a:noFill/>
        </p:spPr>
        <p:txBody>
          <a:bodyPr/>
          <a:lstStyle/>
          <a:p>
            <a:fld id="{19488CDD-BD94-4ADD-86AD-12F415D07851}" type="slidenum">
              <a:rPr lang="en-US" smtClean="0"/>
              <a:pPr/>
              <a:t>38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b="1" smtClean="0">
                <a:ea typeface="ＭＳ Ｐゴシック" pitchFamily="-65" charset="-128"/>
              </a:rPr>
              <a:t>Figure 7.45   </a:t>
            </a:r>
            <a:r>
              <a:rPr lang="en-US" smtClean="0">
                <a:ea typeface="ＭＳ Ｐゴシック" pitchFamily="-65" charset="-128"/>
              </a:rPr>
              <a:t>Deep-brain stimulation for Parkinson’s disease is achieved by the implantation of electrodes in the basal ganglia (most commonly in the subthalamic nuclei bilaterally, or the globus pallidus bilaterally). A pacemaker-like device is connected to the electrodes and implanted sub-cutaneously. The electrodes can then be stimulated by the pacemaker at regular intervals to relieve many of the symptoms of Parkinson’s disease.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a:spcBef>
                <a:spcPct val="0"/>
              </a:spcBef>
            </a:pPr>
            <a:r>
              <a:rPr lang="en-US" smtClean="0"/>
              <a:t>PD disease—cross-section through brainstem</a:t>
            </a:r>
          </a:p>
          <a:p>
            <a:pPr>
              <a:spcBef>
                <a:spcPct val="0"/>
              </a:spcBef>
            </a:pPr>
            <a:r>
              <a:rPr lang="en-US" smtClean="0"/>
              <a:t>On right, normal subject has lots of black stuff (substantia nigra) between red nuclei and crux cerebri</a:t>
            </a:r>
          </a:p>
          <a:p>
            <a:pPr>
              <a:spcBef>
                <a:spcPct val="0"/>
              </a:spcBef>
            </a:pPr>
            <a:r>
              <a:rPr lang="en-US" smtClean="0"/>
              <a:t>This is lost on left side</a:t>
            </a:r>
          </a:p>
          <a:p>
            <a:pPr>
              <a:spcBef>
                <a:spcPct val="0"/>
              </a:spcBef>
            </a:pPr>
            <a:endParaRPr lang="en-US" smtClean="0"/>
          </a:p>
          <a:p>
            <a:pPr>
              <a:spcBef>
                <a:spcPct val="0"/>
              </a:spcBef>
            </a:pPr>
            <a:r>
              <a:rPr lang="en-US" smtClean="0"/>
              <a:t>A main symptom is poverty ot movement</a:t>
            </a:r>
          </a:p>
          <a:p>
            <a:pPr>
              <a:spcBef>
                <a:spcPct val="0"/>
              </a:spcBef>
            </a:pPr>
            <a:r>
              <a:rPr lang="en-US" smtClean="0"/>
              <a:t>(also tremors, but you can live with that)</a:t>
            </a:r>
          </a:p>
        </p:txBody>
      </p:sp>
      <p:sp>
        <p:nvSpPr>
          <p:cNvPr id="5837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35D7BC6D-3C74-4292-AB49-8F104F93D6BE}" type="slidenum">
              <a:rPr lang="en-US"/>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a:spcBef>
                <a:spcPct val="0"/>
              </a:spcBef>
            </a:pPr>
            <a:r>
              <a:rPr lang="en-US" smtClean="0"/>
              <a:t>Why?</a:t>
            </a:r>
          </a:p>
          <a:p>
            <a:pPr>
              <a:spcBef>
                <a:spcPct val="0"/>
              </a:spcBef>
            </a:pPr>
            <a:r>
              <a:rPr lang="en-US" smtClean="0"/>
              <a:t>SN neurons have a net effect of exciting the motor cortex (+ direct, - inhibit)</a:t>
            </a:r>
          </a:p>
          <a:p>
            <a:pPr>
              <a:spcBef>
                <a:spcPct val="0"/>
              </a:spcBef>
            </a:pPr>
            <a:r>
              <a:rPr lang="en-US" smtClean="0"/>
              <a:t>Get rid of them,upset this balance</a:t>
            </a:r>
          </a:p>
          <a:p>
            <a:pPr>
              <a:spcBef>
                <a:spcPct val="0"/>
              </a:spcBef>
            </a:pPr>
            <a:r>
              <a:rPr lang="en-US" smtClean="0"/>
              <a:t> suppress activity in motor cortex</a:t>
            </a:r>
          </a:p>
          <a:p>
            <a:pPr>
              <a:spcBef>
                <a:spcPct val="0"/>
              </a:spcBef>
            </a:pPr>
            <a:r>
              <a:rPr lang="en-US" smtClean="0"/>
              <a:t>So you have upset this balance, turn off ability to initiate movements in M1</a:t>
            </a:r>
          </a:p>
          <a:p>
            <a:pPr>
              <a:spcBef>
                <a:spcPct val="0"/>
              </a:spcBef>
            </a:pPr>
            <a:endParaRPr lang="en-US"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CC01D52F-20E3-468E-81D6-AD73427DB97D}" type="slidenum">
              <a:rPr lang="en-US"/>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spcBef>
                <a:spcPct val="0"/>
              </a:spcBef>
            </a:pPr>
            <a:r>
              <a:rPr lang="en-US" smtClean="0"/>
              <a:t>In HD, the indirect pathway cells die</a:t>
            </a:r>
          </a:p>
          <a:p>
            <a:pPr>
              <a:spcBef>
                <a:spcPct val="0"/>
              </a:spcBef>
            </a:pPr>
            <a:r>
              <a:rPr lang="en-US" smtClean="0"/>
              <a:t>They are no longer inhibiting the motor programs</a:t>
            </a:r>
          </a:p>
          <a:p>
            <a:pPr>
              <a:spcBef>
                <a:spcPct val="0"/>
              </a:spcBef>
            </a:pPr>
            <a:r>
              <a:rPr lang="en-US" smtClean="0"/>
              <a:t>More excitation in the thalamus</a:t>
            </a:r>
          </a:p>
          <a:p>
            <a:pPr>
              <a:spcBef>
                <a:spcPct val="0"/>
              </a:spcBef>
            </a:pPr>
            <a:r>
              <a:rPr lang="en-US" smtClean="0"/>
              <a:t>So they are constantly moving, gyrating</a:t>
            </a:r>
          </a:p>
          <a:p>
            <a:pPr>
              <a:spcBef>
                <a:spcPct val="0"/>
              </a:spcBef>
            </a:pPr>
            <a:endParaRPr lang="en-US" smtClean="0"/>
          </a:p>
          <a:p>
            <a:pPr>
              <a:spcBef>
                <a:spcPct val="0"/>
              </a:spcBef>
            </a:pPr>
            <a:r>
              <a:rPr lang="en-US" smtClean="0"/>
              <a:t>Too much movement</a:t>
            </a:r>
          </a:p>
          <a:p>
            <a:pPr>
              <a:spcBef>
                <a:spcPct val="0"/>
              </a:spcBef>
            </a:pPr>
            <a:endParaRPr lang="en-US" smtClean="0"/>
          </a:p>
          <a:p>
            <a:pPr>
              <a:spcBef>
                <a:spcPct val="0"/>
              </a:spcBef>
            </a:pPr>
            <a:r>
              <a:rPr lang="en-US" smtClean="0"/>
              <a:t>[[practice stepping through the synapses]]</a:t>
            </a:r>
          </a:p>
        </p:txBody>
      </p:sp>
      <p:sp>
        <p:nvSpPr>
          <p:cNvPr id="634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601465E7-BB45-40D9-88CC-38D0B7FD1C55}" type="slidenum">
              <a:rPr lang="en-US"/>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84613" y="8685213"/>
            <a:ext cx="2971800" cy="457200"/>
          </a:xfrm>
          <a:prstGeom prst="rect">
            <a:avLst/>
          </a:prstGeom>
          <a:noFill/>
        </p:spPr>
        <p:txBody>
          <a:bodyPr/>
          <a:lstStyle/>
          <a:p>
            <a:fld id="{0E2F63F7-2130-4CEC-815F-D899FC0AD685}" type="slidenum">
              <a:rPr lang="en-US"/>
              <a:pPr/>
              <a:t>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b="1" smtClean="0">
                <a:ea typeface="ＭＳ Ｐゴシック" pitchFamily="-65" charset="-128"/>
              </a:rPr>
              <a:t>Figure 7.6   </a:t>
            </a:r>
            <a:r>
              <a:rPr lang="en-US" smtClean="0">
                <a:ea typeface="ＭＳ Ｐゴシック" pitchFamily="-65" charset="-128"/>
              </a:rPr>
              <a:t>Motor areas of the cerebral cortex. Area 4 is the primary motor cortex (M1). Brodmann area 6 encompasses the supplementary motor area (SMA) on the medial surface and premotor cortex (PMC) on the lateral surface. Area 8 includes the frontal eye fields. Inferior frontal regions (area 44) are involved in speech. Regions of parietal cortex associated with the planning and control of coordinated movement include S1, the primary somatosensory cortex, secondary somatosensory areas, and posterior and inferior parietal regions.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3884613" y="8685213"/>
            <a:ext cx="2971800" cy="457200"/>
          </a:xfrm>
          <a:prstGeom prst="rect">
            <a:avLst/>
          </a:prstGeom>
          <a:noFill/>
        </p:spPr>
        <p:txBody>
          <a:bodyPr/>
          <a:lstStyle/>
          <a:p>
            <a:fld id="{54B86637-2FBC-421B-94F9-6AEF0114E84C}" type="slidenum">
              <a:rPr lang="en-US" smtClean="0"/>
              <a:pPr/>
              <a:t>44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b="1" smtClean="0">
                <a:ea typeface="ＭＳ Ｐゴシック" pitchFamily="-65" charset="-128"/>
              </a:rPr>
              <a:t>Figure 7.42   </a:t>
            </a:r>
            <a:r>
              <a:rPr lang="en-US" smtClean="0">
                <a:ea typeface="ＭＳ Ｐゴシック" pitchFamily="-65" charset="-128"/>
              </a:rPr>
              <a:t>Differential neurochemical alterations in Huntington’s and Parkinson’s diseases. As in Figure 7.40, white links indicate excitatory projections, and black links indicate inhibitory projections. (</a:t>
            </a:r>
            <a:r>
              <a:rPr lang="en-US" b="1" smtClean="0">
                <a:ea typeface="ＭＳ Ｐゴシック" pitchFamily="-65" charset="-128"/>
              </a:rPr>
              <a:t>a</a:t>
            </a:r>
            <a:r>
              <a:rPr lang="en-US" smtClean="0">
                <a:ea typeface="ＭＳ Ｐゴシック" pitchFamily="-65" charset="-128"/>
              </a:rPr>
              <a:t>) In Huntington’s disease, the inhibitory projection along the indirect pathway from the striatum to the external segment of the globus pallidus (GPe) is reduced. The net consequence is reduced inhibitory output from the globus pallidus and thus an increase in cortical excitation and movement. (</a:t>
            </a:r>
            <a:r>
              <a:rPr lang="en-US" b="1" smtClean="0">
                <a:ea typeface="ＭＳ Ｐゴシック" pitchFamily="-65" charset="-128"/>
              </a:rPr>
              <a:t>b</a:t>
            </a:r>
            <a:r>
              <a:rPr lang="en-US" smtClean="0">
                <a:ea typeface="ＭＳ Ｐゴシック" pitchFamily="-65" charset="-128"/>
              </a:rPr>
              <a:t>) Parkinson’s disease primarily reduces the inhibitory activity along the direct pathway, resulting in increased inhibition from the globus pallidus to the thalamus and thus a reduction in cortical activity and movement.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xfrm>
            <a:off x="3884613" y="8685213"/>
            <a:ext cx="2971800" cy="457200"/>
          </a:xfrm>
          <a:prstGeom prst="rect">
            <a:avLst/>
          </a:prstGeom>
          <a:noFill/>
        </p:spPr>
        <p:txBody>
          <a:bodyPr/>
          <a:lstStyle/>
          <a:p>
            <a:fld id="{06D4F514-7E7C-4DF7-8176-06D5B7BEDCF2}" type="slidenum">
              <a:rPr lang="en-US" smtClean="0"/>
              <a:pPr/>
              <a:t>45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b="1" smtClean="0">
                <a:ea typeface="ＭＳ Ｐゴシック" pitchFamily="-65" charset="-128"/>
              </a:rPr>
              <a:t>Figure 7.43   </a:t>
            </a:r>
            <a:r>
              <a:rPr lang="en-US" smtClean="0">
                <a:ea typeface="ＭＳ Ｐゴシック" pitchFamily="-65" charset="-128"/>
              </a:rPr>
              <a:t>New neuroimaging techniques are able to label the distribution of specific transmitter systems. This procedure provides an opportunity to visualize reduced dopaminergic activity in patients with Parkinson’s disease. Healthy subjects and Parkinson’s disease patients were injected with a radioactive tracer, fluorodopa. This agent is visible in the striatum, reflecting the dopaminergic projections to this structure from the substantia nigra. Compare the reduced uptake in the scan from a healthy subject (</a:t>
            </a:r>
            <a:r>
              <a:rPr lang="en-US" b="1" smtClean="0">
                <a:ea typeface="ＭＳ Ｐゴシック" pitchFamily="-65" charset="-128"/>
              </a:rPr>
              <a:t>a</a:t>
            </a:r>
            <a:r>
              <a:rPr lang="en-US" smtClean="0">
                <a:ea typeface="ＭＳ Ｐゴシック" pitchFamily="-65" charset="-128"/>
              </a:rPr>
              <a:t>) to the uptake in a patient’s scan (</a:t>
            </a:r>
            <a:r>
              <a:rPr lang="en-US" b="1" smtClean="0">
                <a:ea typeface="ＭＳ Ｐゴシック" pitchFamily="-65" charset="-128"/>
              </a:rPr>
              <a:t>b</a:t>
            </a:r>
            <a:r>
              <a:rPr lang="en-US" smtClean="0">
                <a:ea typeface="ＭＳ Ｐゴシック" pitchFamily="-65" charset="-128"/>
              </a:rPr>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884613" y="8685213"/>
            <a:ext cx="2971800" cy="457200"/>
          </a:xfrm>
          <a:prstGeom prst="rect">
            <a:avLst/>
          </a:prstGeom>
          <a:noFill/>
        </p:spPr>
        <p:txBody>
          <a:bodyPr/>
          <a:lstStyle/>
          <a:p>
            <a:fld id="{19488CDD-BD94-4ADD-86AD-12F415D07851}" type="slidenum">
              <a:rPr lang="en-US" smtClean="0"/>
              <a:pPr/>
              <a:t>46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b="1" smtClean="0">
                <a:ea typeface="ＭＳ Ｐゴシック" pitchFamily="-65" charset="-128"/>
              </a:rPr>
              <a:t>Figure 7.45   </a:t>
            </a:r>
            <a:r>
              <a:rPr lang="en-US" smtClean="0">
                <a:ea typeface="ＭＳ Ｐゴシック" pitchFamily="-65" charset="-128"/>
              </a:rPr>
              <a:t>Deep-brain stimulation for Parkinson’s disease is achieved by the implantation of electrodes in the basal ganglia (most commonly in the subthalamic nuclei bilaterally, or the globus pallidus bilaterally). A pacemaker-like device is connected to the electrodes and implanted sub-cutaneously. The electrodes can then be stimulated by the pacemaker at regular intervals to relieve many of the symptoms of Parkinson’s disease.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03288" y="685800"/>
            <a:ext cx="5051425" cy="3429000"/>
          </a:xfrm>
          <a:ln/>
        </p:spPr>
      </p:sp>
      <p:sp>
        <p:nvSpPr>
          <p:cNvPr id="38915" name="Notes Placeholder 2"/>
          <p:cNvSpPr>
            <a:spLocks noGrp="1"/>
          </p:cNvSpPr>
          <p:nvPr>
            <p:ph type="body" idx="1"/>
          </p:nvPr>
        </p:nvSpPr>
        <p:spPr>
          <a:noFill/>
          <a:ln/>
        </p:spPr>
        <p:txBody>
          <a:bodyPr/>
          <a:lstStyle/>
          <a:p>
            <a:r>
              <a:rPr lang="en-US" smtClean="0"/>
              <a:t>Higher-level areas—what do I want to do</a:t>
            </a:r>
          </a:p>
          <a:p>
            <a:r>
              <a:rPr lang="en-US" smtClean="0"/>
              <a:t>Lower level—what muscles have to contract to do the movements</a:t>
            </a:r>
          </a:p>
          <a:p>
            <a:r>
              <a:rPr lang="en-US" smtClean="0"/>
              <a:t>Side loops—separate lectures on each of them</a:t>
            </a:r>
          </a:p>
          <a:p>
            <a:r>
              <a:rPr lang="en-US" smtClean="0"/>
              <a:t>Start with the lower levels</a:t>
            </a:r>
          </a:p>
          <a:p>
            <a:endParaRPr lang="en-US" smtClean="0"/>
          </a:p>
        </p:txBody>
      </p:sp>
      <p:sp>
        <p:nvSpPr>
          <p:cNvPr id="3891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419E6C6-CC6E-43AD-8236-030519CAD04B}" type="slidenum">
              <a:rPr lang="en-US"/>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84613" y="8685213"/>
            <a:ext cx="2971800" cy="457200"/>
          </a:xfrm>
          <a:prstGeom prst="rect">
            <a:avLst/>
          </a:prstGeom>
          <a:noFill/>
        </p:spPr>
        <p:txBody>
          <a:bodyPr/>
          <a:lstStyle/>
          <a:p>
            <a:fld id="{98DDDCC9-D75B-423D-A388-30A89496D199}" type="slidenum">
              <a:rPr lang="en-US" smtClean="0"/>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b="1" dirty="0" smtClean="0">
                <a:ea typeface="ＭＳ Ｐゴシック" pitchFamily="-65" charset="-128"/>
              </a:rPr>
              <a:t>Figure 7.41  </a:t>
            </a:r>
            <a:r>
              <a:rPr lang="en-US" dirty="0" smtClean="0">
                <a:ea typeface="ＭＳ Ｐゴシック" pitchFamily="-65" charset="-128"/>
              </a:rPr>
              <a:t> The basal ganglia play a critical role in movement initiation</a:t>
            </a:r>
            <a:r>
              <a:rPr lang="en-US" dirty="0" smtClean="0">
                <a:ea typeface="ＭＳ Ｐゴシック" pitchFamily="-65" charset="-128"/>
              </a:rPr>
              <a:t>.</a:t>
            </a:r>
          </a:p>
          <a:p>
            <a:r>
              <a:rPr lang="en-US" dirty="0" err="1" smtClean="0">
                <a:ea typeface="ＭＳ Ｐゴシック" pitchFamily="-65" charset="-128"/>
              </a:rPr>
              <a:t>Inihibit</a:t>
            </a:r>
            <a:r>
              <a:rPr lang="en-US" dirty="0" smtClean="0">
                <a:ea typeface="ＭＳ Ｐゴシック" pitchFamily="-65" charset="-128"/>
              </a:rPr>
              <a:t> motor program that</a:t>
            </a:r>
            <a:r>
              <a:rPr lang="en-US" baseline="0" dirty="0" smtClean="0">
                <a:ea typeface="ＭＳ Ｐゴシック" pitchFamily="-65" charset="-128"/>
              </a:rPr>
              <a:t> you don’t want</a:t>
            </a:r>
          </a:p>
          <a:p>
            <a:r>
              <a:rPr lang="en-US" baseline="0" dirty="0" smtClean="0">
                <a:ea typeface="ＭＳ Ｐゴシック" pitchFamily="-65" charset="-128"/>
              </a:rPr>
              <a:t>Activate motor programs that you do want</a:t>
            </a:r>
          </a:p>
          <a:p>
            <a:r>
              <a:rPr lang="en-US" dirty="0" smtClean="0">
                <a:ea typeface="ＭＳ Ｐゴシック" pitchFamily="-65" charset="-128"/>
              </a:rPr>
              <a:t> </a:t>
            </a:r>
            <a:r>
              <a:rPr lang="en-US" dirty="0" smtClean="0">
                <a:ea typeface="ＭＳ Ｐゴシック" pitchFamily="-65" charset="-128"/>
              </a:rPr>
              <a:t>Potential responses are held in check until the </a:t>
            </a:r>
            <a:r>
              <a:rPr lang="en-US" dirty="0" smtClean="0">
                <a:ea typeface="ＭＳ Ｐゴシック" pitchFamily="-65" charset="-128"/>
              </a:rPr>
              <a:t>--basal </a:t>
            </a:r>
            <a:r>
              <a:rPr lang="en-US" dirty="0" smtClean="0">
                <a:ea typeface="ＭＳ Ｐゴシック" pitchFamily="-65" charset="-128"/>
              </a:rPr>
              <a:t>ganglia provide a triggering response</a:t>
            </a:r>
            <a:r>
              <a:rPr lang="en-US" dirty="0" smtClean="0">
                <a:ea typeface="ＭＳ Ｐゴシック" pitchFamily="-65" charset="-128"/>
              </a:rPr>
              <a:t>.</a:t>
            </a:r>
          </a:p>
          <a:p>
            <a:r>
              <a:rPr lang="en-US" dirty="0" smtClean="0">
                <a:ea typeface="ＭＳ Ｐゴシック" pitchFamily="-65" charset="-128"/>
              </a:rPr>
              <a:t>“gating function”</a:t>
            </a:r>
            <a:endParaRPr lang="en-US" dirty="0" smtClean="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84613" y="8685213"/>
            <a:ext cx="2971800" cy="457200"/>
          </a:xfrm>
          <a:prstGeom prst="rect">
            <a:avLst/>
          </a:prstGeom>
          <a:noFill/>
        </p:spPr>
        <p:txBody>
          <a:bodyPr/>
          <a:lstStyle/>
          <a:p>
            <a:fld id="{5D8F6A5B-3227-4DA8-ADD8-194F814582C2}" type="slidenum">
              <a:rPr lang="en-US"/>
              <a:pPr/>
              <a:t>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b="1" smtClean="0">
                <a:ea typeface="ＭＳ Ｐゴシック" pitchFamily="-65" charset="-128"/>
              </a:rPr>
              <a:t>Figure 7.5   </a:t>
            </a:r>
            <a:r>
              <a:rPr lang="en-US" smtClean="0">
                <a:ea typeface="ＭＳ Ｐゴシック" pitchFamily="-65" charset="-128"/>
              </a:rPr>
              <a:t>The basal ganglia and the cerebellum are two prominent subcortical components of the motor pathways. The basal ganglia proper include the caudate, putamen, and globus pallidus, three nuclei that surround the thalamus. Functionally, however, the subthalamic nuclei and substantia nigra also are considered part of the basal ganglia. The cerebellum sits below the posterior portion of the cerebral cortex. All cerebellar output originates in the deep cerebellar nuclei.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a:spcBef>
                <a:spcPct val="0"/>
              </a:spcBef>
            </a:pPr>
            <a:r>
              <a:rPr lang="en-US" smtClean="0"/>
              <a:t>This is a diagram from Nolte which shows a 3-dimensional picture of what the basal ganglia looks like</a:t>
            </a:r>
          </a:p>
          <a:p>
            <a:pPr>
              <a:spcBef>
                <a:spcPct val="0"/>
              </a:spcBef>
            </a:pPr>
            <a:r>
              <a:rPr lang="en-US" smtClean="0"/>
              <a:t>Caudate is a C shaped structure that follows along the lateral ventricle from the frontal lobe all the way down to the temporal lobe</a:t>
            </a:r>
          </a:p>
        </p:txBody>
      </p:sp>
      <p:sp>
        <p:nvSpPr>
          <p:cNvPr id="1843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CA4D9ACB-3780-411B-95AC-A2B6008AC815}"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a:spcBef>
                <a:spcPct val="0"/>
              </a:spcBef>
            </a:pPr>
            <a:r>
              <a:rPr lang="en-US" dirty="0" smtClean="0"/>
              <a:t>Here is a schematic cross section</a:t>
            </a:r>
          </a:p>
          <a:p>
            <a:pPr>
              <a:spcBef>
                <a:spcPct val="0"/>
              </a:spcBef>
            </a:pPr>
            <a:r>
              <a:rPr lang="en-US" dirty="0" err="1" smtClean="0"/>
              <a:t>Accumbens</a:t>
            </a:r>
            <a:r>
              <a:rPr lang="en-US" dirty="0" smtClean="0"/>
              <a:t> means leaning, leans against medial wall</a:t>
            </a:r>
          </a:p>
          <a:p>
            <a:pPr>
              <a:spcBef>
                <a:spcPct val="0"/>
              </a:spcBef>
            </a:pPr>
            <a:r>
              <a:rPr lang="en-US" dirty="0" smtClean="0"/>
              <a:t>Also known as the ventral striatum</a:t>
            </a:r>
          </a:p>
          <a:p>
            <a:pPr>
              <a:spcBef>
                <a:spcPct val="0"/>
              </a:spcBef>
            </a:pPr>
            <a:r>
              <a:rPr lang="en-US" dirty="0" smtClean="0"/>
              <a:t>This is the area of fusion of the </a:t>
            </a:r>
            <a:r>
              <a:rPr lang="en-US" dirty="0" err="1" smtClean="0"/>
              <a:t>putamen</a:t>
            </a:r>
            <a:r>
              <a:rPr lang="en-US" dirty="0" smtClean="0"/>
              <a:t> and caudate nucleus</a:t>
            </a:r>
          </a:p>
          <a:p>
            <a:pPr>
              <a:spcBef>
                <a:spcPct val="0"/>
              </a:spcBef>
            </a:pPr>
            <a:endParaRPr lang="en-US" dirty="0" smtClean="0"/>
          </a:p>
          <a:p>
            <a:pPr>
              <a:spcBef>
                <a:spcPct val="0"/>
              </a:spcBef>
            </a:pPr>
            <a:endParaRPr lang="en-US" dirty="0" smtClean="0"/>
          </a:p>
          <a:p>
            <a:pPr>
              <a:spcBef>
                <a:spcPct val="0"/>
              </a:spcBef>
            </a:pPr>
            <a:r>
              <a:rPr lang="en-US" dirty="0" smtClean="0"/>
              <a:t>Called the striatum (or stripes) because of these bridges of cells between the </a:t>
            </a:r>
            <a:r>
              <a:rPr lang="en-US" dirty="0" err="1" smtClean="0"/>
              <a:t>putamen</a:t>
            </a:r>
            <a:r>
              <a:rPr lang="en-US" dirty="0" smtClean="0"/>
              <a:t> and caudate nucleus</a:t>
            </a:r>
          </a:p>
        </p:txBody>
      </p:sp>
      <p:sp>
        <p:nvSpPr>
          <p:cNvPr id="2048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5B41474-09C6-4945-A4BA-2FACC8A35F03}"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a:spcBef>
                <a:spcPct val="0"/>
              </a:spcBef>
            </a:pPr>
            <a:r>
              <a:rPr lang="en-US" dirty="0" smtClean="0"/>
              <a:t>Here is a schematic cross section</a:t>
            </a:r>
          </a:p>
          <a:p>
            <a:pPr>
              <a:spcBef>
                <a:spcPct val="0"/>
              </a:spcBef>
            </a:pPr>
            <a:r>
              <a:rPr lang="en-US" dirty="0" err="1" smtClean="0"/>
              <a:t>Accumbens</a:t>
            </a:r>
            <a:r>
              <a:rPr lang="en-US" dirty="0" smtClean="0"/>
              <a:t> means leaning, leans against medial wall</a:t>
            </a:r>
          </a:p>
          <a:p>
            <a:pPr>
              <a:spcBef>
                <a:spcPct val="0"/>
              </a:spcBef>
            </a:pPr>
            <a:r>
              <a:rPr lang="en-US" dirty="0" smtClean="0"/>
              <a:t>Also known as the ventral striatum</a:t>
            </a:r>
          </a:p>
          <a:p>
            <a:pPr>
              <a:spcBef>
                <a:spcPct val="0"/>
              </a:spcBef>
            </a:pPr>
            <a:endParaRPr lang="en-US" dirty="0" smtClean="0"/>
          </a:p>
          <a:p>
            <a:pPr>
              <a:spcBef>
                <a:spcPct val="0"/>
              </a:spcBef>
            </a:pPr>
            <a:r>
              <a:rPr lang="en-US" dirty="0" smtClean="0"/>
              <a:t>Called the </a:t>
            </a:r>
            <a:r>
              <a:rPr lang="en-US" dirty="0" smtClean="0"/>
              <a:t>striatum </a:t>
            </a:r>
            <a:r>
              <a:rPr lang="en-US" dirty="0" smtClean="0"/>
              <a:t>(or stripes) because of these bridges of cells between the </a:t>
            </a:r>
            <a:r>
              <a:rPr lang="en-US" dirty="0" err="1" smtClean="0"/>
              <a:t>putamen</a:t>
            </a:r>
            <a:r>
              <a:rPr lang="en-US" dirty="0" smtClean="0"/>
              <a:t> and caudate </a:t>
            </a:r>
            <a:r>
              <a:rPr lang="en-US" dirty="0" smtClean="0"/>
              <a:t>nucleus</a:t>
            </a:r>
          </a:p>
          <a:p>
            <a:pPr>
              <a:spcBef>
                <a:spcPct val="0"/>
              </a:spcBef>
            </a:pPr>
            <a:endParaRPr lang="en-US" dirty="0" smtClean="0"/>
          </a:p>
          <a:p>
            <a:pPr>
              <a:spcBef>
                <a:spcPct val="0"/>
              </a:spcBef>
            </a:pPr>
            <a:endParaRPr lang="en-US" dirty="0" smtClean="0"/>
          </a:p>
          <a:p>
            <a:pPr>
              <a:spcBef>
                <a:spcPct val="0"/>
              </a:spcBef>
            </a:pPr>
            <a:r>
              <a:rPr lang="en-US" dirty="0" err="1" smtClean="0"/>
              <a:t>Substantia</a:t>
            </a:r>
            <a:r>
              <a:rPr lang="en-US" dirty="0" smtClean="0"/>
              <a:t> </a:t>
            </a:r>
            <a:r>
              <a:rPr lang="en-US" dirty="0" err="1" smtClean="0"/>
              <a:t>nigra</a:t>
            </a:r>
            <a:r>
              <a:rPr lang="en-US" dirty="0" smtClean="0"/>
              <a:t> has</a:t>
            </a:r>
            <a:r>
              <a:rPr lang="en-US" baseline="0" dirty="0" smtClean="0"/>
              <a:t> two parts:</a:t>
            </a:r>
          </a:p>
          <a:p>
            <a:pPr>
              <a:spcBef>
                <a:spcPct val="0"/>
              </a:spcBef>
            </a:pPr>
            <a:r>
              <a:rPr lang="en-US" baseline="0" dirty="0" smtClean="0"/>
              <a:t>SN pars </a:t>
            </a:r>
            <a:r>
              <a:rPr lang="en-US" baseline="0" dirty="0" err="1" smtClean="0"/>
              <a:t>reticulata</a:t>
            </a:r>
            <a:r>
              <a:rPr lang="en-US" baseline="0" dirty="0" smtClean="0"/>
              <a:t> (pr) is like </a:t>
            </a:r>
            <a:r>
              <a:rPr lang="en-US" baseline="0" dirty="0" err="1" smtClean="0"/>
              <a:t>Gpi</a:t>
            </a:r>
            <a:endParaRPr lang="en-US" baseline="0" dirty="0" smtClean="0"/>
          </a:p>
          <a:p>
            <a:pPr>
              <a:spcBef>
                <a:spcPct val="0"/>
              </a:spcBef>
            </a:pPr>
            <a:endParaRPr lang="en-US" baseline="0" dirty="0" smtClean="0"/>
          </a:p>
          <a:p>
            <a:pPr>
              <a:spcBef>
                <a:spcPct val="0"/>
              </a:spcBef>
            </a:pPr>
            <a:r>
              <a:rPr lang="en-US" baseline="0" dirty="0" smtClean="0"/>
              <a:t>SN pars </a:t>
            </a:r>
            <a:r>
              <a:rPr lang="en-US" baseline="0" dirty="0" err="1" smtClean="0"/>
              <a:t>compacta</a:t>
            </a:r>
            <a:r>
              <a:rPr lang="en-US" baseline="0" dirty="0" smtClean="0"/>
              <a:t> contains the pigmented neurons</a:t>
            </a:r>
            <a:endParaRPr lang="en-US" dirty="0" smtClean="0"/>
          </a:p>
        </p:txBody>
      </p:sp>
      <p:sp>
        <p:nvSpPr>
          <p:cNvPr id="2048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5B41474-09C6-4945-A4BA-2FACC8A35F03}"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1363" y="2082800"/>
            <a:ext cx="8393112"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1138" y="3797300"/>
            <a:ext cx="6913562"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206375"/>
            <a:ext cx="1898650"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1425" y="206375"/>
            <a:ext cx="5548313"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306888"/>
            <a:ext cx="8394700"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2840038"/>
            <a:ext cx="8394700"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1425" y="1935163"/>
            <a:ext cx="372268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935163"/>
            <a:ext cx="372427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8288"/>
            <a:ext cx="8888412" cy="111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500188"/>
            <a:ext cx="436403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125663"/>
            <a:ext cx="4364037"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500188"/>
            <a:ext cx="4365625"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125663"/>
            <a:ext cx="4365625"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6700"/>
            <a:ext cx="3249612" cy="113506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66700"/>
            <a:ext cx="55213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401763"/>
            <a:ext cx="3249612"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4691063"/>
            <a:ext cx="5926137" cy="5540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598488"/>
            <a:ext cx="5926137"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35163" y="5245100"/>
            <a:ext cx="5926137"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241425" y="206375"/>
            <a:ext cx="7599363" cy="1060450"/>
          </a:xfrm>
          <a:prstGeom prst="rect">
            <a:avLst/>
          </a:prstGeom>
          <a:noFill/>
          <a:ln w="12700">
            <a:noFill/>
            <a:miter lim="800000"/>
            <a:headEnd/>
            <a:tailEnd/>
          </a:ln>
        </p:spPr>
        <p:txBody>
          <a:bodyPr vert="horz" wrap="square" lIns="87312" tIns="44450" rIns="87312" bIns="4445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241425" y="1935163"/>
            <a:ext cx="7599363" cy="4022725"/>
          </a:xfrm>
          <a:prstGeom prst="rect">
            <a:avLst/>
          </a:prstGeom>
          <a:noFill/>
          <a:ln w="12700">
            <a:noFill/>
            <a:miter lim="800000"/>
            <a:headEnd/>
            <a:tailEnd/>
          </a:ln>
          <a:effectLst/>
        </p:spPr>
        <p:txBody>
          <a:bodyPr vert="horz" wrap="square" lIns="87312" tIns="44450" rIns="87312"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46138" rtl="0" eaLnBrk="0" fontAlgn="base" hangingPunct="0">
        <a:spcBef>
          <a:spcPct val="0"/>
        </a:spcBef>
        <a:spcAft>
          <a:spcPct val="0"/>
        </a:spcAft>
        <a:defRPr sz="3400">
          <a:solidFill>
            <a:schemeClr val="tx2"/>
          </a:solidFill>
          <a:latin typeface="+mj-lt"/>
          <a:ea typeface="+mj-ea"/>
          <a:cs typeface="+mj-cs"/>
        </a:defRPr>
      </a:lvl1pPr>
      <a:lvl2pPr algn="l" defTabSz="846138" rtl="0" eaLnBrk="0" fontAlgn="base" hangingPunct="0">
        <a:spcBef>
          <a:spcPct val="0"/>
        </a:spcBef>
        <a:spcAft>
          <a:spcPct val="0"/>
        </a:spcAft>
        <a:defRPr sz="3400">
          <a:solidFill>
            <a:schemeClr val="tx2"/>
          </a:solidFill>
          <a:latin typeface="Arial" charset="0"/>
        </a:defRPr>
      </a:lvl2pPr>
      <a:lvl3pPr algn="l" defTabSz="846138" rtl="0" eaLnBrk="0" fontAlgn="base" hangingPunct="0">
        <a:spcBef>
          <a:spcPct val="0"/>
        </a:spcBef>
        <a:spcAft>
          <a:spcPct val="0"/>
        </a:spcAft>
        <a:defRPr sz="3400">
          <a:solidFill>
            <a:schemeClr val="tx2"/>
          </a:solidFill>
          <a:latin typeface="Arial" charset="0"/>
        </a:defRPr>
      </a:lvl3pPr>
      <a:lvl4pPr algn="l" defTabSz="846138" rtl="0" eaLnBrk="0" fontAlgn="base" hangingPunct="0">
        <a:spcBef>
          <a:spcPct val="0"/>
        </a:spcBef>
        <a:spcAft>
          <a:spcPct val="0"/>
        </a:spcAft>
        <a:defRPr sz="3400">
          <a:solidFill>
            <a:schemeClr val="tx2"/>
          </a:solidFill>
          <a:latin typeface="Arial" charset="0"/>
        </a:defRPr>
      </a:lvl4pPr>
      <a:lvl5pPr algn="l" defTabSz="846138" rtl="0" eaLnBrk="0" fontAlgn="base" hangingPunct="0">
        <a:spcBef>
          <a:spcPct val="0"/>
        </a:spcBef>
        <a:spcAft>
          <a:spcPct val="0"/>
        </a:spcAft>
        <a:defRPr sz="3400">
          <a:solidFill>
            <a:schemeClr val="tx2"/>
          </a:solidFill>
          <a:latin typeface="Arial" charset="0"/>
        </a:defRPr>
      </a:lvl5pPr>
      <a:lvl6pPr marL="457200" algn="l" defTabSz="846138" rtl="0" eaLnBrk="0" fontAlgn="base" hangingPunct="0">
        <a:spcBef>
          <a:spcPct val="0"/>
        </a:spcBef>
        <a:spcAft>
          <a:spcPct val="0"/>
        </a:spcAft>
        <a:defRPr sz="3400">
          <a:solidFill>
            <a:schemeClr val="tx2"/>
          </a:solidFill>
          <a:latin typeface="Arial" charset="0"/>
        </a:defRPr>
      </a:lvl6pPr>
      <a:lvl7pPr marL="914400" algn="l" defTabSz="846138" rtl="0" eaLnBrk="0" fontAlgn="base" hangingPunct="0">
        <a:spcBef>
          <a:spcPct val="0"/>
        </a:spcBef>
        <a:spcAft>
          <a:spcPct val="0"/>
        </a:spcAft>
        <a:defRPr sz="3400">
          <a:solidFill>
            <a:schemeClr val="tx2"/>
          </a:solidFill>
          <a:latin typeface="Arial" charset="0"/>
        </a:defRPr>
      </a:lvl7pPr>
      <a:lvl8pPr marL="1371600" algn="l" defTabSz="846138" rtl="0" eaLnBrk="0" fontAlgn="base" hangingPunct="0">
        <a:spcBef>
          <a:spcPct val="0"/>
        </a:spcBef>
        <a:spcAft>
          <a:spcPct val="0"/>
        </a:spcAft>
        <a:defRPr sz="3400">
          <a:solidFill>
            <a:schemeClr val="tx2"/>
          </a:solidFill>
          <a:latin typeface="Arial" charset="0"/>
        </a:defRPr>
      </a:lvl8pPr>
      <a:lvl9pPr marL="1828800" algn="l" defTabSz="846138" rtl="0" eaLnBrk="0" fontAlgn="base" hangingPunct="0">
        <a:spcBef>
          <a:spcPct val="0"/>
        </a:spcBef>
        <a:spcAft>
          <a:spcPct val="0"/>
        </a:spcAft>
        <a:defRPr sz="3400">
          <a:solidFill>
            <a:schemeClr val="tx2"/>
          </a:solidFill>
          <a:latin typeface="Arial" charset="0"/>
        </a:defRPr>
      </a:lvl9pPr>
    </p:titleStyle>
    <p:bodyStyle>
      <a:lvl1pPr marL="317500" indent="-317500" algn="l" defTabSz="846138" rtl="0" eaLnBrk="0" fontAlgn="base" hangingPunct="0">
        <a:spcBef>
          <a:spcPct val="20000"/>
        </a:spcBef>
        <a:spcAft>
          <a:spcPct val="0"/>
        </a:spcAft>
        <a:buClr>
          <a:schemeClr val="accent2"/>
        </a:buClr>
        <a:buFont typeface="Wingdings" pitchFamily="2" charset="2"/>
        <a:buChar char="§"/>
        <a:defRPr sz="3000">
          <a:solidFill>
            <a:schemeClr val="tx1"/>
          </a:solidFill>
          <a:effectLst>
            <a:outerShdw blurRad="38100" dist="38100" dir="2700000" algn="tl">
              <a:srgbClr val="000000"/>
            </a:outerShdw>
          </a:effectLst>
          <a:latin typeface="+mn-lt"/>
          <a:ea typeface="+mn-ea"/>
          <a:cs typeface="+mn-cs"/>
        </a:defRPr>
      </a:lvl1pPr>
      <a:lvl2pPr marL="690563" indent="-258763" algn="l" defTabSz="846138" rtl="0" eaLnBrk="0" fontAlgn="base" hangingPunct="0">
        <a:spcBef>
          <a:spcPct val="20000"/>
        </a:spcBef>
        <a:spcAft>
          <a:spcPct val="0"/>
        </a:spcAft>
        <a:buClr>
          <a:schemeClr val="tx1"/>
        </a:buClr>
        <a:buSzPct val="100000"/>
        <a:buChar char="–"/>
        <a:defRPr sz="2600">
          <a:solidFill>
            <a:schemeClr val="tx1"/>
          </a:solidFill>
          <a:effectLst>
            <a:outerShdw blurRad="38100" dist="38100" dir="2700000" algn="tl">
              <a:srgbClr val="000000"/>
            </a:outerShdw>
          </a:effectLst>
          <a:latin typeface="+mn-lt"/>
        </a:defRPr>
      </a:lvl2pPr>
      <a:lvl3pPr marL="1060450" indent="-214313" algn="l" defTabSz="846138" rtl="0" eaLnBrk="0" fontAlgn="base" hangingPunct="0">
        <a:spcBef>
          <a:spcPct val="20000"/>
        </a:spcBef>
        <a:spcAft>
          <a:spcPct val="0"/>
        </a:spcAft>
        <a:buClr>
          <a:schemeClr val="tx1"/>
        </a:buClr>
        <a:buSzPct val="100000"/>
        <a:buChar char="»"/>
        <a:defRPr sz="2300">
          <a:solidFill>
            <a:schemeClr val="tx1"/>
          </a:solidFill>
          <a:effectLst>
            <a:outerShdw blurRad="38100" dist="38100" dir="2700000" algn="tl">
              <a:srgbClr val="000000"/>
            </a:outerShdw>
          </a:effectLst>
          <a:latin typeface="+mn-lt"/>
        </a:defRPr>
      </a:lvl3pPr>
      <a:lvl4pPr marL="1484313" indent="-212725" algn="l" defTabSz="846138" rtl="0" eaLnBrk="0" fontAlgn="base" hangingPunct="0">
        <a:spcBef>
          <a:spcPct val="20000"/>
        </a:spcBef>
        <a:spcAft>
          <a:spcPct val="0"/>
        </a:spcAft>
        <a:buClr>
          <a:schemeClr val="accent2"/>
        </a:buClr>
        <a:buFont typeface="Wingdings" pitchFamily="2" charset="2"/>
        <a:buChar char="§"/>
        <a:defRPr sz="1900">
          <a:solidFill>
            <a:schemeClr val="tx1"/>
          </a:solidFill>
          <a:effectLst>
            <a:outerShdw blurRad="38100" dist="38100" dir="2700000" algn="tl">
              <a:srgbClr val="000000"/>
            </a:outerShdw>
          </a:effectLst>
          <a:latin typeface="+mn-lt"/>
        </a:defRPr>
      </a:lvl4pPr>
      <a:lvl5pPr marL="19081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5pPr>
      <a:lvl6pPr marL="23653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6pPr>
      <a:lvl7pPr marL="28225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7pPr>
      <a:lvl8pPr marL="32797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8pPr>
      <a:lvl9pPr marL="37369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2163" name="Rectangle 3"/>
          <p:cNvSpPr>
            <a:spLocks noChangeArrowheads="1"/>
          </p:cNvSpPr>
          <p:nvPr/>
        </p:nvSpPr>
        <p:spPr bwMode="auto">
          <a:xfrm>
            <a:off x="1585119" y="1827212"/>
            <a:ext cx="5927725" cy="1676400"/>
          </a:xfrm>
          <a:prstGeom prst="rect">
            <a:avLst/>
          </a:prstGeom>
          <a:noFill/>
          <a:ln w="12700">
            <a:noFill/>
            <a:miter lim="800000"/>
            <a:headEnd/>
            <a:tailEnd/>
          </a:ln>
          <a:effectLst/>
        </p:spPr>
        <p:txBody>
          <a:bodyPr lIns="87312" tIns="44450" rIns="87312" bIns="44450"/>
          <a:lstStyle/>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Michael S. Beauchamp, Ph.D.</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Assistant Professor</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Department of Neurobiology and Anatomy</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University of Texas Health Science Center at Houston</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Houston, TX</a:t>
            </a: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p:txBody>
      </p:sp>
      <p:pic>
        <p:nvPicPr>
          <p:cNvPr id="2052" name="Picture 4" descr="utmsh_logo_centered"/>
          <p:cNvPicPr>
            <a:picLocks noChangeAspect="1" noChangeArrowheads="1"/>
          </p:cNvPicPr>
          <p:nvPr/>
        </p:nvPicPr>
        <p:blipFill>
          <a:blip r:embed="rId3" cstate="print"/>
          <a:srcRect l="37950" t="12962" r="38374" b="52245"/>
          <a:stretch>
            <a:fillRect/>
          </a:stretch>
        </p:blipFill>
        <p:spPr bwMode="auto">
          <a:xfrm>
            <a:off x="289719" y="2208212"/>
            <a:ext cx="1188068" cy="1049955"/>
          </a:xfrm>
          <a:prstGeom prst="rect">
            <a:avLst/>
          </a:prstGeom>
          <a:noFill/>
          <a:ln w="9525">
            <a:noFill/>
            <a:miter lim="800000"/>
            <a:headEnd/>
            <a:tailEnd/>
          </a:ln>
        </p:spPr>
      </p:pic>
      <p:sp>
        <p:nvSpPr>
          <p:cNvPr id="2012165" name="Rectangle 5"/>
          <p:cNvSpPr>
            <a:spLocks noChangeArrowheads="1"/>
          </p:cNvSpPr>
          <p:nvPr/>
        </p:nvSpPr>
        <p:spPr bwMode="auto">
          <a:xfrm>
            <a:off x="289719" y="3884612"/>
            <a:ext cx="6096000" cy="437043"/>
          </a:xfrm>
          <a:prstGeom prst="rect">
            <a:avLst/>
          </a:prstGeom>
          <a:noFill/>
          <a:ln w="12700">
            <a:noFill/>
            <a:miter lim="800000"/>
            <a:headEnd/>
            <a:tailEnd/>
          </a:ln>
          <a:effectLst/>
        </p:spPr>
        <p:txBody>
          <a:bodyPr wrap="square">
            <a:spAutoFit/>
          </a:bodyPr>
          <a:lstStyle/>
          <a:p>
            <a:pPr>
              <a:lnSpc>
                <a:spcPct val="80000"/>
              </a:lnSpc>
              <a:spcBef>
                <a:spcPct val="20000"/>
              </a:spcBef>
              <a:buClr>
                <a:schemeClr val="accent2"/>
              </a:buClr>
              <a:buFont typeface="Wingdings" pitchFamily="2" charset="2"/>
              <a:buNone/>
              <a:defRPr/>
            </a:pPr>
            <a:r>
              <a:rPr lang="en-US" sz="2800" b="1" dirty="0">
                <a:effectLst>
                  <a:outerShdw blurRad="38100" dist="38100" dir="2700000" algn="tl">
                    <a:srgbClr val="000000"/>
                  </a:outerShdw>
                </a:effectLst>
              </a:rPr>
              <a:t>Michael.S.Beauchamp@uth.tmc.edu</a:t>
            </a:r>
          </a:p>
        </p:txBody>
      </p:sp>
      <p:sp>
        <p:nvSpPr>
          <p:cNvPr id="2054" name="Rectangle 6"/>
          <p:cNvSpPr>
            <a:spLocks noGrp="1" noChangeArrowheads="1"/>
          </p:cNvSpPr>
          <p:nvPr>
            <p:ph type="title"/>
          </p:nvPr>
        </p:nvSpPr>
        <p:spPr>
          <a:xfrm>
            <a:off x="366713" y="614362"/>
            <a:ext cx="9509125" cy="1060450"/>
          </a:xfrm>
          <a:noFill/>
        </p:spPr>
        <p:txBody>
          <a:bodyPr/>
          <a:lstStyle/>
          <a:p>
            <a:r>
              <a:rPr lang="en-US" dirty="0" smtClean="0"/>
              <a:t>Motor Systems: Lecture 4</a:t>
            </a:r>
            <a:endParaRPr lang="en-US" dirty="0"/>
          </a:p>
        </p:txBody>
      </p:sp>
      <p:pic>
        <p:nvPicPr>
          <p:cNvPr id="2055" name="Picture 7" descr="utmsh_logo_centered"/>
          <p:cNvPicPr>
            <a:picLocks noChangeAspect="1" noChangeArrowheads="1"/>
          </p:cNvPicPr>
          <p:nvPr/>
        </p:nvPicPr>
        <p:blipFill>
          <a:blip r:embed="rId4" cstate="print"/>
          <a:srcRect l="7573" t="48091" r="7736" b="24164"/>
          <a:stretch>
            <a:fillRect/>
          </a:stretch>
        </p:blipFill>
        <p:spPr bwMode="auto">
          <a:xfrm>
            <a:off x="289719" y="1979612"/>
            <a:ext cx="1188068" cy="23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42119" y="989012"/>
            <a:ext cx="9067800" cy="42672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65" charset="0"/>
            </a:endParaRPr>
          </a:p>
        </p:txBody>
      </p:sp>
      <p:sp>
        <p:nvSpPr>
          <p:cNvPr id="19460" name="Text Box 1041"/>
          <p:cNvSpPr txBox="1">
            <a:spLocks noChangeArrowheads="1"/>
          </p:cNvSpPr>
          <p:nvPr/>
        </p:nvSpPr>
        <p:spPr bwMode="auto">
          <a:xfrm>
            <a:off x="2651919" y="0"/>
            <a:ext cx="5420074" cy="584775"/>
          </a:xfrm>
          <a:prstGeom prst="rect">
            <a:avLst/>
          </a:prstGeom>
          <a:noFill/>
          <a:ln w="9525">
            <a:noFill/>
            <a:miter lim="800000"/>
            <a:headEnd/>
            <a:tailEnd/>
          </a:ln>
        </p:spPr>
        <p:txBody>
          <a:bodyPr wrap="none">
            <a:spAutoFit/>
          </a:bodyPr>
          <a:lstStyle/>
          <a:p>
            <a:r>
              <a:rPr lang="en-US" sz="3200" b="1" dirty="0">
                <a:solidFill>
                  <a:schemeClr val="tx2"/>
                </a:solidFill>
                <a:latin typeface="Arial Unicode MS" pitchFamily="-65" charset="0"/>
              </a:rPr>
              <a:t>Basal </a:t>
            </a:r>
            <a:r>
              <a:rPr lang="en-US" sz="3200" b="1" dirty="0" smtClean="0">
                <a:solidFill>
                  <a:schemeClr val="tx2"/>
                </a:solidFill>
                <a:latin typeface="Arial Unicode MS" pitchFamily="-65" charset="0"/>
              </a:rPr>
              <a:t>Ganglia Nomenclature</a:t>
            </a:r>
            <a:endParaRPr lang="en-US" sz="3200" b="1" dirty="0">
              <a:solidFill>
                <a:schemeClr val="tx2"/>
              </a:solidFill>
              <a:latin typeface="Arial Unicode MS" pitchFamily="-65" charset="0"/>
            </a:endParaRPr>
          </a:p>
        </p:txBody>
      </p:sp>
      <p:sp>
        <p:nvSpPr>
          <p:cNvPr id="17" name="Text Box 1032"/>
          <p:cNvSpPr txBox="1">
            <a:spLocks noChangeArrowheads="1"/>
          </p:cNvSpPr>
          <p:nvPr/>
        </p:nvSpPr>
        <p:spPr bwMode="auto">
          <a:xfrm>
            <a:off x="2347119" y="2132012"/>
            <a:ext cx="1600200" cy="891286"/>
          </a:xfrm>
          <a:prstGeom prst="rect">
            <a:avLst/>
          </a:prstGeom>
          <a:noFill/>
          <a:ln w="9525">
            <a:noFill/>
            <a:miter lim="800000"/>
            <a:headEnd/>
            <a:tailEnd/>
          </a:ln>
        </p:spPr>
        <p:txBody>
          <a:bodyPr lIns="68580" tIns="34290" rIns="68580" bIns="34290"/>
          <a:lstStyle/>
          <a:p>
            <a:r>
              <a:rPr lang="en-US" sz="2000" b="1" dirty="0" err="1">
                <a:latin typeface="Arial" charset="0"/>
              </a:rPr>
              <a:t>Lenticular</a:t>
            </a:r>
            <a:r>
              <a:rPr lang="en-US" sz="2000" b="1" dirty="0">
                <a:latin typeface="Arial" charset="0"/>
              </a:rPr>
              <a:t> nucleus</a:t>
            </a:r>
            <a:endParaRPr lang="en-US" sz="2000" dirty="0"/>
          </a:p>
        </p:txBody>
      </p:sp>
      <p:sp>
        <p:nvSpPr>
          <p:cNvPr id="18" name="Text Box 1033"/>
          <p:cNvSpPr txBox="1">
            <a:spLocks noChangeArrowheads="1"/>
          </p:cNvSpPr>
          <p:nvPr/>
        </p:nvSpPr>
        <p:spPr bwMode="auto">
          <a:xfrm>
            <a:off x="4023520" y="1520526"/>
            <a:ext cx="2743200" cy="2897485"/>
          </a:xfrm>
          <a:prstGeom prst="rect">
            <a:avLst/>
          </a:prstGeom>
          <a:noFill/>
          <a:ln w="9525">
            <a:noFill/>
            <a:miter lim="800000"/>
            <a:headEnd/>
            <a:tailEnd/>
          </a:ln>
        </p:spPr>
        <p:txBody>
          <a:bodyPr lIns="68580" tIns="34290" rIns="68580" bIns="34290"/>
          <a:lstStyle/>
          <a:p>
            <a:r>
              <a:rPr lang="en-US" sz="2000" b="1" dirty="0">
                <a:latin typeface="Arial" charset="0"/>
              </a:rPr>
              <a:t>Nucleus </a:t>
            </a:r>
            <a:r>
              <a:rPr lang="en-US" sz="2000" b="1" dirty="0" err="1">
                <a:latin typeface="Arial" charset="0"/>
              </a:rPr>
              <a:t>accumbens</a:t>
            </a:r>
            <a:endParaRPr lang="en-US" sz="2000" b="1" dirty="0">
              <a:latin typeface="Arial" charset="0"/>
            </a:endParaRPr>
          </a:p>
          <a:p>
            <a:r>
              <a:rPr lang="en-US" sz="2000" b="1" dirty="0">
                <a:latin typeface="Arial" charset="0"/>
              </a:rPr>
              <a:t>Caudate</a:t>
            </a:r>
          </a:p>
          <a:p>
            <a:r>
              <a:rPr lang="en-US" sz="2000" b="1" dirty="0" err="1">
                <a:latin typeface="Arial" charset="0"/>
              </a:rPr>
              <a:t>Putamen</a:t>
            </a:r>
            <a:endParaRPr lang="en-US" sz="2000" b="1" dirty="0">
              <a:latin typeface="Arial" charset="0"/>
            </a:endParaRPr>
          </a:p>
          <a:p>
            <a:r>
              <a:rPr lang="en-US" sz="2000" b="1" dirty="0" err="1">
                <a:latin typeface="Arial" charset="0"/>
              </a:rPr>
              <a:t>Globus</a:t>
            </a:r>
            <a:r>
              <a:rPr lang="en-US" sz="2000" b="1" dirty="0">
                <a:latin typeface="Arial" charset="0"/>
              </a:rPr>
              <a:t> </a:t>
            </a:r>
            <a:r>
              <a:rPr lang="en-US" sz="2000" b="1" dirty="0" err="1">
                <a:latin typeface="Arial" charset="0"/>
              </a:rPr>
              <a:t>pallidus</a:t>
            </a:r>
            <a:endParaRPr lang="en-US" sz="2000" b="1" dirty="0">
              <a:latin typeface="Arial" charset="0"/>
            </a:endParaRPr>
          </a:p>
          <a:p>
            <a:r>
              <a:rPr lang="en-US" sz="2000" b="1" dirty="0" err="1">
                <a:latin typeface="Arial" charset="0"/>
              </a:rPr>
              <a:t>Subthalamic</a:t>
            </a:r>
            <a:r>
              <a:rPr lang="en-US" sz="2000" b="1" dirty="0">
                <a:latin typeface="Arial" charset="0"/>
              </a:rPr>
              <a:t> nucleus</a:t>
            </a:r>
          </a:p>
          <a:p>
            <a:r>
              <a:rPr lang="en-US" sz="2000" b="1" dirty="0" err="1">
                <a:latin typeface="Arial" charset="0"/>
              </a:rPr>
              <a:t>Substantia</a:t>
            </a:r>
            <a:r>
              <a:rPr lang="en-US" sz="2000" b="1" dirty="0">
                <a:latin typeface="Arial" charset="0"/>
              </a:rPr>
              <a:t> </a:t>
            </a:r>
            <a:r>
              <a:rPr lang="en-US" sz="2000" b="1" dirty="0" err="1" smtClean="0">
                <a:latin typeface="Arial" charset="0"/>
              </a:rPr>
              <a:t>nigra</a:t>
            </a:r>
            <a:endParaRPr lang="en-US" sz="2000" b="1" dirty="0" smtClean="0">
              <a:latin typeface="Arial" charset="0"/>
            </a:endParaRPr>
          </a:p>
          <a:p>
            <a:r>
              <a:rPr lang="en-US" sz="2000" b="1" dirty="0" smtClean="0">
                <a:latin typeface="Arial" charset="0"/>
              </a:rPr>
              <a:t>(Ventral </a:t>
            </a:r>
            <a:r>
              <a:rPr lang="en-US" sz="2000" b="1" dirty="0" err="1" smtClean="0">
                <a:latin typeface="Arial" charset="0"/>
              </a:rPr>
              <a:t>Tegmental</a:t>
            </a:r>
            <a:r>
              <a:rPr lang="en-US" sz="2000" b="1" dirty="0" smtClean="0">
                <a:latin typeface="Arial" charset="0"/>
              </a:rPr>
              <a:t> Area)</a:t>
            </a:r>
            <a:endParaRPr lang="en-US" sz="2000" b="1" dirty="0" smtClean="0">
              <a:latin typeface="Arial" charset="0"/>
            </a:endParaRPr>
          </a:p>
          <a:p>
            <a:endParaRPr lang="en-US" sz="2000" dirty="0"/>
          </a:p>
        </p:txBody>
      </p:sp>
      <p:sp>
        <p:nvSpPr>
          <p:cNvPr id="19" name="AutoShape 1034"/>
          <p:cNvSpPr>
            <a:spLocks/>
          </p:cNvSpPr>
          <p:nvPr/>
        </p:nvSpPr>
        <p:spPr bwMode="auto">
          <a:xfrm>
            <a:off x="6919119" y="1598612"/>
            <a:ext cx="166992" cy="947734"/>
          </a:xfrm>
          <a:prstGeom prst="rightBrace">
            <a:avLst>
              <a:gd name="adj1" fmla="val 33091"/>
              <a:gd name="adj2" fmla="val 50000"/>
            </a:avLst>
          </a:prstGeom>
          <a:noFill/>
          <a:ln w="12700">
            <a:solidFill>
              <a:schemeClr val="tx2"/>
            </a:solidFill>
            <a:round/>
            <a:headEnd/>
            <a:tailEnd/>
          </a:ln>
        </p:spPr>
        <p:txBody>
          <a:bodyPr/>
          <a:lstStyle/>
          <a:p>
            <a:endParaRPr lang="en-US" sz="2000">
              <a:solidFill>
                <a:srgbClr val="FFFF00"/>
              </a:solidFill>
            </a:endParaRPr>
          </a:p>
        </p:txBody>
      </p:sp>
      <p:sp>
        <p:nvSpPr>
          <p:cNvPr id="20" name="Text Box 1035"/>
          <p:cNvSpPr txBox="1">
            <a:spLocks noChangeArrowheads="1"/>
          </p:cNvSpPr>
          <p:nvPr/>
        </p:nvSpPr>
        <p:spPr bwMode="auto">
          <a:xfrm>
            <a:off x="7223919" y="1748650"/>
            <a:ext cx="1981200" cy="535762"/>
          </a:xfrm>
          <a:prstGeom prst="rect">
            <a:avLst/>
          </a:prstGeom>
          <a:noFill/>
          <a:ln w="9525">
            <a:noFill/>
            <a:miter lim="800000"/>
            <a:headEnd/>
            <a:tailEnd/>
          </a:ln>
        </p:spPr>
        <p:txBody>
          <a:bodyPr lIns="68580" tIns="34290" rIns="68580" bIns="34290"/>
          <a:lstStyle/>
          <a:p>
            <a:r>
              <a:rPr lang="en-US" sz="2000" b="1" dirty="0">
                <a:latin typeface="Arial" charset="0"/>
              </a:rPr>
              <a:t>Striatum or </a:t>
            </a:r>
            <a:r>
              <a:rPr lang="en-US" sz="2000" b="1" dirty="0" err="1">
                <a:latin typeface="Arial" charset="0"/>
              </a:rPr>
              <a:t>Neostriatum</a:t>
            </a:r>
            <a:endParaRPr lang="en-US" sz="2000" dirty="0"/>
          </a:p>
        </p:txBody>
      </p:sp>
      <p:sp>
        <p:nvSpPr>
          <p:cNvPr id="21" name="AutoShape 1036"/>
          <p:cNvSpPr>
            <a:spLocks/>
          </p:cNvSpPr>
          <p:nvPr/>
        </p:nvSpPr>
        <p:spPr bwMode="auto">
          <a:xfrm>
            <a:off x="3718719" y="2208212"/>
            <a:ext cx="227457" cy="609074"/>
          </a:xfrm>
          <a:prstGeom prst="leftBrace">
            <a:avLst>
              <a:gd name="adj1" fmla="val 26211"/>
              <a:gd name="adj2" fmla="val 50000"/>
            </a:avLst>
          </a:prstGeom>
          <a:noFill/>
          <a:ln w="9525">
            <a:solidFill>
              <a:schemeClr val="tx2"/>
            </a:solidFill>
            <a:round/>
            <a:headEnd/>
            <a:tailEnd/>
          </a:ln>
        </p:spPr>
        <p:txBody>
          <a:bodyPr/>
          <a:lstStyle/>
          <a:p>
            <a:endParaRPr lang="en-US" sz="2000"/>
          </a:p>
        </p:txBody>
      </p:sp>
      <p:sp>
        <p:nvSpPr>
          <p:cNvPr id="22" name="AutoShape 1037"/>
          <p:cNvSpPr>
            <a:spLocks/>
          </p:cNvSpPr>
          <p:nvPr/>
        </p:nvSpPr>
        <p:spPr bwMode="auto">
          <a:xfrm>
            <a:off x="1966119" y="1370012"/>
            <a:ext cx="221040" cy="1422095"/>
          </a:xfrm>
          <a:prstGeom prst="leftBrace">
            <a:avLst>
              <a:gd name="adj1" fmla="val 37513"/>
              <a:gd name="adj2" fmla="val 50000"/>
            </a:avLst>
          </a:prstGeom>
          <a:noFill/>
          <a:ln w="9525">
            <a:solidFill>
              <a:schemeClr val="tx2"/>
            </a:solidFill>
            <a:round/>
            <a:headEnd/>
            <a:tailEnd/>
          </a:ln>
        </p:spPr>
        <p:txBody>
          <a:bodyPr/>
          <a:lstStyle/>
          <a:p>
            <a:endParaRPr lang="en-US" sz="2000">
              <a:solidFill>
                <a:srgbClr val="FFFF00"/>
              </a:solidFill>
            </a:endParaRPr>
          </a:p>
        </p:txBody>
      </p:sp>
      <p:sp>
        <p:nvSpPr>
          <p:cNvPr id="23" name="Text Box 1038"/>
          <p:cNvSpPr txBox="1">
            <a:spLocks noChangeArrowheads="1"/>
          </p:cNvSpPr>
          <p:nvPr/>
        </p:nvSpPr>
        <p:spPr bwMode="auto">
          <a:xfrm>
            <a:off x="746919" y="1598612"/>
            <a:ext cx="1524000" cy="891286"/>
          </a:xfrm>
          <a:prstGeom prst="rect">
            <a:avLst/>
          </a:prstGeom>
          <a:noFill/>
          <a:ln w="9525">
            <a:noFill/>
            <a:miter lim="800000"/>
            <a:headEnd/>
            <a:tailEnd/>
          </a:ln>
        </p:spPr>
        <p:txBody>
          <a:bodyPr lIns="68580" tIns="34290" rIns="68580" bIns="34290"/>
          <a:lstStyle/>
          <a:p>
            <a:r>
              <a:rPr lang="en-US" sz="2000" b="1" dirty="0">
                <a:latin typeface="Arial" charset="0"/>
              </a:rPr>
              <a:t>Corpus striatum</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41"/>
          <p:cNvSpPr txBox="1">
            <a:spLocks noChangeArrowheads="1"/>
          </p:cNvSpPr>
          <p:nvPr/>
        </p:nvSpPr>
        <p:spPr bwMode="auto">
          <a:xfrm>
            <a:off x="2880519" y="227012"/>
            <a:ext cx="4528804" cy="584775"/>
          </a:xfrm>
          <a:prstGeom prst="rect">
            <a:avLst/>
          </a:prstGeom>
          <a:noFill/>
          <a:ln w="9525">
            <a:noFill/>
            <a:miter lim="800000"/>
            <a:headEnd/>
            <a:tailEnd/>
          </a:ln>
        </p:spPr>
        <p:txBody>
          <a:bodyPr wrap="none">
            <a:spAutoFit/>
          </a:bodyPr>
          <a:lstStyle/>
          <a:p>
            <a:r>
              <a:rPr lang="en-US" sz="3200" b="1" dirty="0" smtClean="0">
                <a:solidFill>
                  <a:schemeClr val="tx2"/>
                </a:solidFill>
                <a:latin typeface="Arial Unicode MS" pitchFamily="-65" charset="0"/>
              </a:rPr>
              <a:t>Ventral </a:t>
            </a:r>
            <a:r>
              <a:rPr lang="en-US" sz="3200" b="1" dirty="0" err="1" smtClean="0">
                <a:solidFill>
                  <a:schemeClr val="tx2"/>
                </a:solidFill>
                <a:latin typeface="Arial Unicode MS" pitchFamily="-65" charset="0"/>
              </a:rPr>
              <a:t>Tegmental</a:t>
            </a:r>
            <a:r>
              <a:rPr lang="en-US" sz="3200" b="1" dirty="0" smtClean="0">
                <a:solidFill>
                  <a:schemeClr val="tx2"/>
                </a:solidFill>
                <a:latin typeface="Arial Unicode MS" pitchFamily="-65" charset="0"/>
              </a:rPr>
              <a:t> Area</a:t>
            </a:r>
            <a:endParaRPr lang="en-US" sz="3200" b="1" dirty="0">
              <a:solidFill>
                <a:schemeClr val="tx2"/>
              </a:solidFill>
              <a:latin typeface="Arial Unicode MS" pitchFamily="-65" charset="0"/>
            </a:endParaRPr>
          </a:p>
        </p:txBody>
      </p:sp>
      <p:pic>
        <p:nvPicPr>
          <p:cNvPr id="1026" name="Picture 2" descr="C:\Documents and Settings\Administrator\Desktop\Nolte_p283009.jpg"/>
          <p:cNvPicPr>
            <a:picLocks noChangeAspect="1" noChangeArrowheads="1"/>
          </p:cNvPicPr>
          <p:nvPr/>
        </p:nvPicPr>
        <p:blipFill>
          <a:blip r:embed="rId2" cstate="print"/>
          <a:srcRect/>
          <a:stretch>
            <a:fillRect/>
          </a:stretch>
        </p:blipFill>
        <p:spPr bwMode="auto">
          <a:xfrm rot="5400000">
            <a:off x="2290798" y="-250066"/>
            <a:ext cx="5297419" cy="7775576"/>
          </a:xfrm>
          <a:prstGeom prst="rect">
            <a:avLst/>
          </a:prstGeom>
          <a:noFill/>
        </p:spPr>
      </p:pic>
      <p:sp>
        <p:nvSpPr>
          <p:cNvPr id="4" name="Rectangle 3"/>
          <p:cNvSpPr/>
          <p:nvPr/>
        </p:nvSpPr>
        <p:spPr bwMode="auto">
          <a:xfrm>
            <a:off x="7223919" y="3351212"/>
            <a:ext cx="457200" cy="533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triatum4"/>
          <p:cNvPicPr>
            <a:picLocks noChangeAspect="1" noChangeArrowheads="1"/>
          </p:cNvPicPr>
          <p:nvPr/>
        </p:nvPicPr>
        <p:blipFill>
          <a:blip r:embed="rId3" cstate="print"/>
          <a:srcRect r="1991" b="14615"/>
          <a:stretch>
            <a:fillRect/>
          </a:stretch>
        </p:blipFill>
        <p:spPr bwMode="auto">
          <a:xfrm>
            <a:off x="0" y="684211"/>
            <a:ext cx="9875838" cy="6049357"/>
          </a:xfrm>
          <a:prstGeom prst="rect">
            <a:avLst/>
          </a:prstGeom>
          <a:noFill/>
          <a:ln w="9525">
            <a:noFill/>
            <a:miter lim="800000"/>
            <a:headEnd/>
            <a:tailEnd/>
          </a:ln>
        </p:spPr>
      </p:pic>
      <p:sp>
        <p:nvSpPr>
          <p:cNvPr id="4" name="Text Box 4"/>
          <p:cNvSpPr txBox="1">
            <a:spLocks noChangeArrowheads="1"/>
          </p:cNvSpPr>
          <p:nvPr/>
        </p:nvSpPr>
        <p:spPr bwMode="auto">
          <a:xfrm>
            <a:off x="823119" y="227012"/>
            <a:ext cx="8229600" cy="523220"/>
          </a:xfrm>
          <a:prstGeom prst="rect">
            <a:avLst/>
          </a:prstGeom>
          <a:noFill/>
          <a:ln w="9525">
            <a:noFill/>
            <a:miter lim="800000"/>
            <a:headEnd/>
            <a:tailEnd/>
          </a:ln>
        </p:spPr>
        <p:txBody>
          <a:bodyPr wrap="square">
            <a:spAutoFit/>
          </a:bodyPr>
          <a:lstStyle/>
          <a:p>
            <a:pPr>
              <a:spcBef>
                <a:spcPct val="50000"/>
              </a:spcBef>
            </a:pPr>
            <a:r>
              <a:rPr lang="en-US" sz="2800" dirty="0" smtClean="0">
                <a:solidFill>
                  <a:schemeClr val="tx2"/>
                </a:solidFill>
                <a:latin typeface="Arial" charset="0"/>
              </a:rPr>
              <a:t>How the striatum got its name…</a:t>
            </a:r>
            <a:endParaRPr lang="en-US" sz="2800"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_07_40"/>
          <p:cNvPicPr>
            <a:picLocks noChangeAspect="1" noChangeArrowheads="1"/>
          </p:cNvPicPr>
          <p:nvPr/>
        </p:nvPicPr>
        <p:blipFill>
          <a:blip r:embed="rId3" cstate="print"/>
          <a:srcRect t="9179"/>
          <a:stretch>
            <a:fillRect/>
          </a:stretch>
        </p:blipFill>
        <p:spPr bwMode="auto">
          <a:xfrm>
            <a:off x="1204119" y="0"/>
            <a:ext cx="4267200" cy="6606050"/>
          </a:xfrm>
          <a:prstGeom prst="rect">
            <a:avLst/>
          </a:prstGeom>
          <a:noFill/>
          <a:ln w="9525">
            <a:noFill/>
            <a:miter lim="800000"/>
            <a:headEnd/>
            <a:tailEnd/>
          </a:ln>
        </p:spPr>
      </p:pic>
      <p:pic>
        <p:nvPicPr>
          <p:cNvPr id="3" name="Picture 2" descr="figure_07_40"/>
          <p:cNvPicPr>
            <a:picLocks noChangeAspect="1" noChangeArrowheads="1"/>
          </p:cNvPicPr>
          <p:nvPr/>
        </p:nvPicPr>
        <p:blipFill>
          <a:blip r:embed="rId3" cstate="print"/>
          <a:srcRect l="19631" r="22054" b="90821"/>
          <a:stretch>
            <a:fillRect/>
          </a:stretch>
        </p:blipFill>
        <p:spPr bwMode="auto">
          <a:xfrm>
            <a:off x="5699919" y="2360612"/>
            <a:ext cx="3124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riatum2"/>
          <p:cNvPicPr>
            <a:picLocks noChangeAspect="1" noChangeArrowheads="1"/>
          </p:cNvPicPr>
          <p:nvPr/>
        </p:nvPicPr>
        <p:blipFill>
          <a:blip r:embed="rId3" cstate="print"/>
          <a:srcRect l="9910" r="4504" b="5637"/>
          <a:stretch>
            <a:fillRect/>
          </a:stretch>
        </p:blipFill>
        <p:spPr bwMode="auto">
          <a:xfrm>
            <a:off x="1432719" y="684211"/>
            <a:ext cx="7620000" cy="6015789"/>
          </a:xfrm>
          <a:prstGeom prst="rect">
            <a:avLst/>
          </a:prstGeom>
          <a:noFill/>
          <a:ln w="9525">
            <a:noFill/>
            <a:miter lim="800000"/>
            <a:headEnd/>
            <a:tailEnd/>
          </a:ln>
        </p:spPr>
      </p:pic>
      <p:sp>
        <p:nvSpPr>
          <p:cNvPr id="23556" name="Text Box 4"/>
          <p:cNvSpPr txBox="1">
            <a:spLocks noChangeArrowheads="1"/>
          </p:cNvSpPr>
          <p:nvPr/>
        </p:nvSpPr>
        <p:spPr bwMode="auto">
          <a:xfrm>
            <a:off x="823119" y="227012"/>
            <a:ext cx="8229600" cy="523220"/>
          </a:xfrm>
          <a:prstGeom prst="rect">
            <a:avLst/>
          </a:prstGeom>
          <a:noFill/>
          <a:ln w="9525">
            <a:noFill/>
            <a:miter lim="800000"/>
            <a:headEnd/>
            <a:tailEnd/>
          </a:ln>
        </p:spPr>
        <p:txBody>
          <a:bodyPr wrap="square">
            <a:spAutoFit/>
          </a:bodyPr>
          <a:lstStyle/>
          <a:p>
            <a:pPr>
              <a:spcBef>
                <a:spcPct val="50000"/>
              </a:spcBef>
            </a:pPr>
            <a:r>
              <a:rPr lang="en-US" sz="2800" dirty="0">
                <a:solidFill>
                  <a:schemeClr val="tx2"/>
                </a:solidFill>
                <a:latin typeface="Arial" charset="0"/>
              </a:rPr>
              <a:t>Basal ganglia have motor and </a:t>
            </a:r>
            <a:r>
              <a:rPr lang="en-US" sz="2800" dirty="0" err="1">
                <a:solidFill>
                  <a:schemeClr val="tx2"/>
                </a:solidFill>
                <a:latin typeface="Arial" charset="0"/>
              </a:rPr>
              <a:t>nonmotor</a:t>
            </a:r>
            <a:r>
              <a:rPr lang="en-US" sz="2800" dirty="0">
                <a:solidFill>
                  <a:schemeClr val="tx2"/>
                </a:solidFill>
                <a:latin typeface="Arial" charset="0"/>
              </a:rPr>
              <a:t> functions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304362" y="0"/>
            <a:ext cx="5925503" cy="646331"/>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Helvetica (PCL6)" pitchFamily="34" charset="0"/>
              </a:rPr>
              <a:t>Basal Ganglia Afferents</a:t>
            </a:r>
            <a:endParaRPr lang="en-US" dirty="0">
              <a:solidFill>
                <a:schemeClr val="tx2"/>
              </a:solidFill>
            </a:endParaRPr>
          </a:p>
        </p:txBody>
      </p:sp>
      <p:pic>
        <p:nvPicPr>
          <p:cNvPr id="25603" name="Picture 9"/>
          <p:cNvPicPr>
            <a:picLocks noChangeAspect="1" noChangeArrowheads="1"/>
          </p:cNvPicPr>
          <p:nvPr/>
        </p:nvPicPr>
        <p:blipFill>
          <a:blip r:embed="rId3" cstate="print"/>
          <a:srcRect/>
          <a:stretch>
            <a:fillRect/>
          </a:stretch>
        </p:blipFill>
        <p:spPr bwMode="auto">
          <a:xfrm>
            <a:off x="905285" y="670243"/>
            <a:ext cx="7982969" cy="5330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304362" y="0"/>
            <a:ext cx="5925503" cy="646331"/>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Helvetica (PCL6)" pitchFamily="34" charset="0"/>
              </a:rPr>
              <a:t>Basal Ganglia </a:t>
            </a:r>
            <a:r>
              <a:rPr lang="en-US" sz="3600" b="1" dirty="0" err="1">
                <a:solidFill>
                  <a:schemeClr val="tx2"/>
                </a:solidFill>
                <a:latin typeface="Helvetica (PCL6)" pitchFamily="34" charset="0"/>
              </a:rPr>
              <a:t>Efferents</a:t>
            </a:r>
            <a:endParaRPr lang="en-US" dirty="0">
              <a:solidFill>
                <a:schemeClr val="tx2"/>
              </a:solidFill>
            </a:endParaRPr>
          </a:p>
        </p:txBody>
      </p:sp>
      <p:sp>
        <p:nvSpPr>
          <p:cNvPr id="27651" name="Rectangle 6"/>
          <p:cNvSpPr>
            <a:spLocks noChangeArrowheads="1"/>
          </p:cNvSpPr>
          <p:nvPr/>
        </p:nvSpPr>
        <p:spPr bwMode="auto">
          <a:xfrm>
            <a:off x="3785738" y="968128"/>
            <a:ext cx="1152181" cy="595771"/>
          </a:xfrm>
          <a:prstGeom prst="rect">
            <a:avLst/>
          </a:prstGeom>
          <a:solidFill>
            <a:schemeClr val="bg1"/>
          </a:solidFill>
          <a:ln w="9525">
            <a:noFill/>
            <a:miter lim="800000"/>
            <a:headEnd/>
            <a:tailEnd/>
          </a:ln>
        </p:spPr>
        <p:txBody>
          <a:bodyPr wrap="none" anchor="ctr"/>
          <a:lstStyle/>
          <a:p>
            <a:endParaRPr lang="en-US"/>
          </a:p>
        </p:txBody>
      </p:sp>
      <p:sp>
        <p:nvSpPr>
          <p:cNvPr id="27652" name="Rectangle 7"/>
          <p:cNvSpPr>
            <a:spLocks noChangeArrowheads="1"/>
          </p:cNvSpPr>
          <p:nvPr/>
        </p:nvSpPr>
        <p:spPr bwMode="auto">
          <a:xfrm>
            <a:off x="4444127" y="1563899"/>
            <a:ext cx="493792" cy="372357"/>
          </a:xfrm>
          <a:prstGeom prst="rect">
            <a:avLst/>
          </a:prstGeom>
          <a:solidFill>
            <a:schemeClr val="bg1"/>
          </a:solidFill>
          <a:ln w="9525">
            <a:noFill/>
            <a:miter lim="800000"/>
            <a:headEnd/>
            <a:tailEnd/>
          </a:ln>
        </p:spPr>
        <p:txBody>
          <a:bodyPr wrap="none" anchor="ctr"/>
          <a:lstStyle/>
          <a:p>
            <a:endParaRPr lang="en-US"/>
          </a:p>
        </p:txBody>
      </p:sp>
      <p:pic>
        <p:nvPicPr>
          <p:cNvPr id="27653" name="Picture 8"/>
          <p:cNvPicPr>
            <a:picLocks noChangeAspect="1" noChangeArrowheads="1"/>
          </p:cNvPicPr>
          <p:nvPr/>
        </p:nvPicPr>
        <p:blipFill>
          <a:blip r:embed="rId3" cstate="print"/>
          <a:srcRect/>
          <a:stretch>
            <a:fillRect/>
          </a:stretch>
        </p:blipFill>
        <p:spPr bwMode="auto">
          <a:xfrm>
            <a:off x="822987" y="656280"/>
            <a:ext cx="8229865" cy="542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658389" y="0"/>
            <a:ext cx="9052852" cy="646331"/>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Helvetica (PCL6)" pitchFamily="34" charset="0"/>
              </a:rPr>
              <a:t>Basal Ganglia Intrinsic Connections</a:t>
            </a:r>
            <a:endParaRPr lang="en-US" dirty="0">
              <a:solidFill>
                <a:schemeClr val="tx2"/>
              </a:solidFill>
            </a:endParaRPr>
          </a:p>
        </p:txBody>
      </p:sp>
      <p:pic>
        <p:nvPicPr>
          <p:cNvPr id="29699" name="Picture 5"/>
          <p:cNvPicPr>
            <a:picLocks noChangeAspect="1" noChangeArrowheads="1"/>
          </p:cNvPicPr>
          <p:nvPr/>
        </p:nvPicPr>
        <p:blipFill>
          <a:blip r:embed="rId3" cstate="print"/>
          <a:srcRect/>
          <a:stretch>
            <a:fillRect/>
          </a:stretch>
        </p:blipFill>
        <p:spPr bwMode="auto">
          <a:xfrm>
            <a:off x="987584" y="670243"/>
            <a:ext cx="7982969" cy="5366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3" name="Rectangle 3"/>
          <p:cNvSpPr>
            <a:spLocks noChangeArrowheads="1"/>
          </p:cNvSpPr>
          <p:nvPr/>
        </p:nvSpPr>
        <p:spPr bwMode="auto">
          <a:xfrm>
            <a:off x="1585119" y="1827211"/>
            <a:ext cx="6096000" cy="2667001"/>
          </a:xfrm>
          <a:prstGeom prst="rect">
            <a:avLst/>
          </a:prstGeom>
          <a:noFill/>
          <a:ln w="12700">
            <a:noFill/>
            <a:miter lim="800000"/>
            <a:headEnd/>
            <a:tailEnd/>
          </a:ln>
          <a:effectLst/>
        </p:spPr>
        <p:txBody>
          <a:bodyPr lIns="87312" tIns="44450" rIns="87312" bIns="44450"/>
          <a:lstStyle/>
          <a:p>
            <a:pPr marL="317500" indent="-317500" defTabSz="846138">
              <a:lnSpc>
                <a:spcPct val="80000"/>
              </a:lnSpc>
              <a:spcBef>
                <a:spcPct val="20000"/>
              </a:spcBef>
              <a:buClr>
                <a:schemeClr val="accent2"/>
              </a:buClr>
              <a:buFont typeface="Wingdings" pitchFamily="2" charset="2"/>
              <a:buNone/>
              <a:defRPr/>
            </a:pPr>
            <a:r>
              <a:rPr lang="en-US" sz="2100" dirty="0" smtClean="0">
                <a:effectLst>
                  <a:outerShdw blurRad="38100" dist="38100" dir="2700000" algn="tl">
                    <a:srgbClr val="000000"/>
                  </a:outerShdw>
                </a:effectLst>
                <a:latin typeface="Arial" charset="0"/>
              </a:rPr>
              <a:t>Direct Pathway: select appropriate movements</a:t>
            </a:r>
          </a:p>
          <a:p>
            <a:pPr marL="317500" indent="-317500" defTabSz="846138">
              <a:lnSpc>
                <a:spcPct val="80000"/>
              </a:lnSpc>
              <a:spcBef>
                <a:spcPct val="20000"/>
              </a:spcBef>
              <a:buClr>
                <a:schemeClr val="accent2"/>
              </a:buClr>
              <a:buFont typeface="Wingdings" pitchFamily="2" charset="2"/>
              <a:buNone/>
              <a:defRPr/>
            </a:pPr>
            <a:endParaRPr lang="en-US" sz="2100" dirty="0" smtClean="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r>
              <a:rPr lang="en-US" sz="2100" dirty="0" smtClean="0">
                <a:effectLst>
                  <a:outerShdw blurRad="38100" dist="38100" dir="2700000" algn="tl">
                    <a:srgbClr val="000000"/>
                  </a:outerShdw>
                </a:effectLst>
                <a:latin typeface="Arial" charset="0"/>
              </a:rPr>
              <a:t>Indirect Pathway: inhibit inappropriate movements</a:t>
            </a: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p:txBody>
      </p:sp>
      <p:sp>
        <p:nvSpPr>
          <p:cNvPr id="2054" name="Rectangle 6"/>
          <p:cNvSpPr>
            <a:spLocks noGrp="1" noChangeArrowheads="1"/>
          </p:cNvSpPr>
          <p:nvPr>
            <p:ph type="title"/>
          </p:nvPr>
        </p:nvSpPr>
        <p:spPr>
          <a:xfrm>
            <a:off x="366713" y="614362"/>
            <a:ext cx="9509125" cy="1060450"/>
          </a:xfrm>
          <a:noFill/>
        </p:spPr>
        <p:txBody>
          <a:bodyPr/>
          <a:lstStyle/>
          <a:p>
            <a:r>
              <a:rPr lang="en-US" dirty="0" smtClean="0"/>
              <a:t>Functions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127349" y="148943"/>
            <a:ext cx="4132078" cy="646331"/>
          </a:xfrm>
          <a:prstGeom prst="rect">
            <a:avLst/>
          </a:prstGeom>
          <a:noFill/>
          <a:ln w="9525">
            <a:noFill/>
            <a:miter lim="800000"/>
            <a:headEnd/>
            <a:tailEnd/>
          </a:ln>
        </p:spPr>
        <p:txBody>
          <a:bodyPr>
            <a:spAutoFit/>
          </a:bodyPr>
          <a:lstStyle/>
          <a:p>
            <a:r>
              <a:rPr lang="en-US" sz="3600" b="1" dirty="0">
                <a:solidFill>
                  <a:schemeClr val="tx2"/>
                </a:solidFill>
                <a:latin typeface="Helvetica (PCL6)" pitchFamily="34" charset="0"/>
              </a:rPr>
              <a:t>Direct Pathway</a:t>
            </a:r>
            <a:endParaRPr lang="en-US" dirty="0">
              <a:solidFill>
                <a:schemeClr val="tx2"/>
              </a:solidFill>
            </a:endParaRPr>
          </a:p>
        </p:txBody>
      </p:sp>
      <p:sp>
        <p:nvSpPr>
          <p:cNvPr id="11271" name="Rectangle 7"/>
          <p:cNvSpPr>
            <a:spLocks noChangeArrowheads="1"/>
          </p:cNvSpPr>
          <p:nvPr/>
        </p:nvSpPr>
        <p:spPr bwMode="auto">
          <a:xfrm>
            <a:off x="5431712" y="5706670"/>
            <a:ext cx="3869970" cy="830997"/>
          </a:xfrm>
          <a:prstGeom prst="rect">
            <a:avLst/>
          </a:prstGeom>
          <a:noFill/>
          <a:ln w="9525">
            <a:noFill/>
            <a:miter lim="800000"/>
            <a:headEnd/>
            <a:tailEnd/>
          </a:ln>
        </p:spPr>
        <p:txBody>
          <a:bodyPr wrap="none" anchor="ctr">
            <a:spAutoFit/>
          </a:bodyPr>
          <a:lstStyle/>
          <a:p>
            <a:r>
              <a:rPr lang="en-US" sz="1600">
                <a:latin typeface="Arial" charset="0"/>
              </a:rPr>
              <a:t>           E                 I              I</a:t>
            </a:r>
          </a:p>
          <a:p>
            <a:r>
              <a:rPr lang="en-US" sz="1600">
                <a:latin typeface="Arial" charset="0"/>
              </a:rPr>
              <a:t>Cortex </a:t>
            </a:r>
            <a:r>
              <a:rPr lang="en-US" sz="1600">
                <a:latin typeface="Arial" charset="0"/>
                <a:sym typeface="Wingdings" pitchFamily="-65" charset="2"/>
              </a:rPr>
              <a:t></a:t>
            </a:r>
            <a:r>
              <a:rPr lang="en-US" sz="1600">
                <a:latin typeface="Arial" charset="0"/>
              </a:rPr>
              <a:t> striatum </a:t>
            </a:r>
            <a:r>
              <a:rPr lang="en-US" sz="1600">
                <a:latin typeface="Arial" charset="0"/>
                <a:sym typeface="Wingdings" pitchFamily="-65" charset="2"/>
              </a:rPr>
              <a:t></a:t>
            </a:r>
            <a:r>
              <a:rPr lang="en-US" sz="1600">
                <a:latin typeface="Arial" charset="0"/>
              </a:rPr>
              <a:t> GPint </a:t>
            </a:r>
            <a:r>
              <a:rPr lang="en-US" sz="1600">
                <a:latin typeface="Arial" charset="0"/>
                <a:sym typeface="Wingdings" pitchFamily="-65" charset="2"/>
              </a:rPr>
              <a:t></a:t>
            </a:r>
            <a:r>
              <a:rPr lang="en-US" sz="1600">
                <a:latin typeface="Arial" charset="0"/>
              </a:rPr>
              <a:t> thalamus </a:t>
            </a:r>
            <a:endParaRPr lang="en-US" sz="1600">
              <a:latin typeface="Arial" charset="0"/>
              <a:sym typeface="Wingdings" pitchFamily="-65" charset="2"/>
            </a:endParaRPr>
          </a:p>
          <a:p>
            <a:r>
              <a:rPr lang="en-US" sz="1600">
                <a:latin typeface="Arial" charset="0"/>
                <a:sym typeface="Wingdings" pitchFamily="-65" charset="2"/>
              </a:rPr>
              <a:t>           +1      x      –1     x    –1    =  +1</a:t>
            </a:r>
            <a:r>
              <a:rPr lang="en-US">
                <a:sym typeface="Wingdings" pitchFamily="-65" charset="2"/>
              </a:rPr>
              <a:t>  </a:t>
            </a:r>
          </a:p>
        </p:txBody>
      </p:sp>
      <p:pic>
        <p:nvPicPr>
          <p:cNvPr id="31748" name="Picture 9"/>
          <p:cNvPicPr>
            <a:picLocks noChangeAspect="1" noChangeArrowheads="1"/>
          </p:cNvPicPr>
          <p:nvPr/>
        </p:nvPicPr>
        <p:blipFill>
          <a:blip r:embed="rId3" cstate="print"/>
          <a:srcRect t="1523"/>
          <a:stretch>
            <a:fillRect/>
          </a:stretch>
        </p:blipFill>
        <p:spPr bwMode="auto">
          <a:xfrm>
            <a:off x="246896" y="744714"/>
            <a:ext cx="8641358" cy="4815816"/>
          </a:xfrm>
          <a:prstGeom prst="rect">
            <a:avLst/>
          </a:prstGeom>
          <a:noFill/>
          <a:ln w="9525">
            <a:noFill/>
            <a:miter lim="800000"/>
            <a:headEnd/>
            <a:tailEnd/>
          </a:ln>
        </p:spPr>
      </p:pic>
      <p:sp>
        <p:nvSpPr>
          <p:cNvPr id="31749" name="Rectangle 10"/>
          <p:cNvSpPr>
            <a:spLocks noChangeArrowheads="1"/>
          </p:cNvSpPr>
          <p:nvPr/>
        </p:nvSpPr>
        <p:spPr bwMode="auto">
          <a:xfrm>
            <a:off x="6666191" y="744714"/>
            <a:ext cx="2919928" cy="1489428"/>
          </a:xfrm>
          <a:prstGeom prst="rect">
            <a:avLst/>
          </a:prstGeom>
          <a:solidFill>
            <a:schemeClr val="tx1"/>
          </a:solidFill>
          <a:ln w="9525">
            <a:noFill/>
            <a:miter lim="800000"/>
            <a:headEnd/>
            <a:tailEnd/>
          </a:ln>
        </p:spPr>
        <p:txBody>
          <a:bodyPr wrap="none" anchor="ctr"/>
          <a:lstStyle/>
          <a:p>
            <a:endParaRPr lang="en-US"/>
          </a:p>
        </p:txBody>
      </p:sp>
      <p:sp>
        <p:nvSpPr>
          <p:cNvPr id="11270" name="Text Box 6"/>
          <p:cNvSpPr txBox="1">
            <a:spLocks noChangeArrowheads="1"/>
          </p:cNvSpPr>
          <p:nvPr/>
        </p:nvSpPr>
        <p:spPr bwMode="auto">
          <a:xfrm>
            <a:off x="6748490" y="1117071"/>
            <a:ext cx="2926746" cy="646331"/>
          </a:xfrm>
          <a:prstGeom prst="rect">
            <a:avLst/>
          </a:prstGeom>
          <a:noFill/>
          <a:ln w="9525">
            <a:noFill/>
            <a:miter lim="800000"/>
            <a:headEnd/>
            <a:tailEnd/>
          </a:ln>
        </p:spPr>
        <p:txBody>
          <a:bodyPr>
            <a:spAutoFit/>
          </a:bodyPr>
          <a:lstStyle/>
          <a:p>
            <a:r>
              <a:rPr lang="en-US" sz="1800" b="1" dirty="0">
                <a:solidFill>
                  <a:schemeClr val="bg2"/>
                </a:solidFill>
                <a:latin typeface="Helvetica (PCL6)" pitchFamily="34" charset="0"/>
              </a:rPr>
              <a:t>Direct Pathway excites motor cortex</a:t>
            </a:r>
            <a:endParaRPr lang="en-US"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3"/>
          <p:cNvSpPr txBox="1">
            <a:spLocks noChangeArrowheads="1"/>
          </p:cNvSpPr>
          <p:nvPr/>
        </p:nvSpPr>
        <p:spPr bwMode="auto">
          <a:xfrm>
            <a:off x="551915" y="148944"/>
            <a:ext cx="8547404" cy="954107"/>
          </a:xfrm>
          <a:prstGeom prst="rect">
            <a:avLst/>
          </a:prstGeom>
          <a:noFill/>
          <a:ln w="9525">
            <a:noFill/>
            <a:miter lim="800000"/>
            <a:headEnd/>
            <a:tailEnd/>
          </a:ln>
        </p:spPr>
        <p:txBody>
          <a:bodyPr wrap="none">
            <a:spAutoFit/>
          </a:bodyPr>
          <a:lstStyle/>
          <a:p>
            <a:pPr algn="ctr"/>
            <a:r>
              <a:rPr lang="en-US" sz="2800" b="1"/>
              <a:t>Hierarchical Organization and Functional Segregation</a:t>
            </a:r>
          </a:p>
          <a:p>
            <a:pPr algn="ctr"/>
            <a:r>
              <a:rPr lang="en-US" sz="2800" b="1"/>
              <a:t>of Central Motor Structures</a:t>
            </a:r>
          </a:p>
        </p:txBody>
      </p:sp>
      <p:sp>
        <p:nvSpPr>
          <p:cNvPr id="6149" name="Text Box 2056"/>
          <p:cNvSpPr txBox="1">
            <a:spLocks noChangeArrowheads="1"/>
          </p:cNvSpPr>
          <p:nvPr/>
        </p:nvSpPr>
        <p:spPr bwMode="auto">
          <a:xfrm>
            <a:off x="822988" y="1340486"/>
            <a:ext cx="4278158" cy="448070"/>
          </a:xfrm>
          <a:prstGeom prst="rect">
            <a:avLst/>
          </a:prstGeom>
          <a:noFill/>
          <a:ln w="38100">
            <a:solidFill>
              <a:schemeClr val="tx1"/>
            </a:solidFill>
            <a:miter lim="800000"/>
            <a:headEnd/>
            <a:tailEnd/>
          </a:ln>
        </p:spPr>
        <p:txBody>
          <a:bodyPr/>
          <a:lstStyle/>
          <a:p>
            <a:pPr algn="ctr"/>
            <a:r>
              <a:rPr lang="en-US" sz="1600">
                <a:latin typeface="Arial" charset="0"/>
              </a:rPr>
              <a:t>Level 4: Association Cortex</a:t>
            </a:r>
            <a:endParaRPr lang="en-US"/>
          </a:p>
        </p:txBody>
      </p:sp>
      <p:sp>
        <p:nvSpPr>
          <p:cNvPr id="6150" name="Text Box 2057"/>
          <p:cNvSpPr txBox="1">
            <a:spLocks noChangeArrowheads="1"/>
          </p:cNvSpPr>
          <p:nvPr/>
        </p:nvSpPr>
        <p:spPr bwMode="auto">
          <a:xfrm>
            <a:off x="1810572" y="3798042"/>
            <a:ext cx="2715170" cy="1228157"/>
          </a:xfrm>
          <a:prstGeom prst="rect">
            <a:avLst/>
          </a:prstGeom>
          <a:noFill/>
          <a:ln w="38100">
            <a:solidFill>
              <a:schemeClr val="tx1"/>
            </a:solidFill>
            <a:miter lim="800000"/>
            <a:headEnd/>
            <a:tailEnd/>
          </a:ln>
        </p:spPr>
        <p:txBody>
          <a:bodyPr/>
          <a:lstStyle/>
          <a:p>
            <a:pPr algn="ctr"/>
            <a:r>
              <a:rPr lang="en-US" sz="1600">
                <a:latin typeface="Arial" charset="0"/>
              </a:rPr>
              <a:t>Level 2: Brain Stem</a:t>
            </a:r>
          </a:p>
          <a:p>
            <a:pPr algn="ctr"/>
            <a:r>
              <a:rPr lang="en-US" sz="1600">
                <a:latin typeface="Arial" charset="0"/>
              </a:rPr>
              <a:t> </a:t>
            </a:r>
          </a:p>
          <a:p>
            <a:pPr algn="ctr"/>
            <a:r>
              <a:rPr lang="en-US" sz="1200">
                <a:latin typeface="Arial" charset="0"/>
              </a:rPr>
              <a:t>(Red Nucleus, Reticular Formation, Vestibular Nuclei, Tectum, Pontine Nuclei, Inferior Olive)</a:t>
            </a:r>
            <a:endParaRPr lang="en-US"/>
          </a:p>
        </p:txBody>
      </p:sp>
      <p:sp>
        <p:nvSpPr>
          <p:cNvPr id="6151" name="Text Box 2058"/>
          <p:cNvSpPr txBox="1">
            <a:spLocks noChangeArrowheads="1"/>
          </p:cNvSpPr>
          <p:nvPr/>
        </p:nvSpPr>
        <p:spPr bwMode="auto">
          <a:xfrm>
            <a:off x="1317465" y="5585355"/>
            <a:ext cx="3702754" cy="449311"/>
          </a:xfrm>
          <a:prstGeom prst="rect">
            <a:avLst/>
          </a:prstGeom>
          <a:noFill/>
          <a:ln w="38100">
            <a:solidFill>
              <a:schemeClr val="tx1"/>
            </a:solidFill>
            <a:miter lim="800000"/>
            <a:headEnd/>
            <a:tailEnd/>
          </a:ln>
        </p:spPr>
        <p:txBody>
          <a:bodyPr/>
          <a:lstStyle/>
          <a:p>
            <a:pPr algn="ctr"/>
            <a:r>
              <a:rPr lang="en-US" sz="1600">
                <a:latin typeface="Arial" charset="0"/>
              </a:rPr>
              <a:t>Level 1: Spinal Cord</a:t>
            </a:r>
            <a:endParaRPr lang="en-US"/>
          </a:p>
        </p:txBody>
      </p:sp>
      <p:sp>
        <p:nvSpPr>
          <p:cNvPr id="6152" name="Text Box 2059"/>
          <p:cNvSpPr txBox="1">
            <a:spLocks noChangeArrowheads="1"/>
          </p:cNvSpPr>
          <p:nvPr/>
        </p:nvSpPr>
        <p:spPr bwMode="auto">
          <a:xfrm>
            <a:off x="822988" y="2122436"/>
            <a:ext cx="3621141" cy="445587"/>
          </a:xfrm>
          <a:prstGeom prst="rect">
            <a:avLst/>
          </a:prstGeom>
          <a:noFill/>
          <a:ln w="38100">
            <a:solidFill>
              <a:schemeClr val="tx1"/>
            </a:solidFill>
            <a:miter lim="800000"/>
            <a:headEnd/>
            <a:tailEnd/>
          </a:ln>
        </p:spPr>
        <p:txBody>
          <a:bodyPr/>
          <a:lstStyle/>
          <a:p>
            <a:pPr algn="ctr"/>
            <a:r>
              <a:rPr lang="en-US" sz="1600">
                <a:latin typeface="Arial" charset="0"/>
              </a:rPr>
              <a:t>Level 3: Motor Cortex</a:t>
            </a:r>
            <a:endParaRPr lang="en-US"/>
          </a:p>
        </p:txBody>
      </p:sp>
      <p:sp>
        <p:nvSpPr>
          <p:cNvPr id="6153" name="Line 2060"/>
          <p:cNvSpPr>
            <a:spLocks noChangeShapeType="1"/>
          </p:cNvSpPr>
          <p:nvPr/>
        </p:nvSpPr>
        <p:spPr bwMode="auto">
          <a:xfrm>
            <a:off x="1645974" y="2568643"/>
            <a:ext cx="1372" cy="3017332"/>
          </a:xfrm>
          <a:prstGeom prst="line">
            <a:avLst/>
          </a:prstGeom>
          <a:noFill/>
          <a:ln w="9525">
            <a:solidFill>
              <a:schemeClr val="tx1"/>
            </a:solidFill>
            <a:round/>
            <a:headEnd/>
            <a:tailEnd type="triangle" w="med" len="med"/>
          </a:ln>
        </p:spPr>
        <p:txBody>
          <a:bodyPr/>
          <a:lstStyle/>
          <a:p>
            <a:endParaRPr lang="en-US"/>
          </a:p>
        </p:txBody>
      </p:sp>
      <p:sp>
        <p:nvSpPr>
          <p:cNvPr id="6154" name="Line 2061"/>
          <p:cNvSpPr>
            <a:spLocks noChangeShapeType="1"/>
          </p:cNvSpPr>
          <p:nvPr/>
        </p:nvSpPr>
        <p:spPr bwMode="auto">
          <a:xfrm flipH="1">
            <a:off x="2962067" y="2568643"/>
            <a:ext cx="1372" cy="1228778"/>
          </a:xfrm>
          <a:prstGeom prst="line">
            <a:avLst/>
          </a:prstGeom>
          <a:noFill/>
          <a:ln w="9525">
            <a:solidFill>
              <a:schemeClr val="tx1"/>
            </a:solidFill>
            <a:round/>
            <a:headEnd/>
            <a:tailEnd type="triangle" w="med" len="med"/>
          </a:ln>
        </p:spPr>
        <p:txBody>
          <a:bodyPr/>
          <a:lstStyle/>
          <a:p>
            <a:endParaRPr lang="en-US"/>
          </a:p>
        </p:txBody>
      </p:sp>
      <p:sp>
        <p:nvSpPr>
          <p:cNvPr id="6155" name="Line 2062"/>
          <p:cNvSpPr>
            <a:spLocks noChangeShapeType="1"/>
          </p:cNvSpPr>
          <p:nvPr/>
        </p:nvSpPr>
        <p:spPr bwMode="auto">
          <a:xfrm flipH="1" flipV="1">
            <a:off x="2962067"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6" name="Line 2063"/>
          <p:cNvSpPr>
            <a:spLocks noChangeShapeType="1"/>
          </p:cNvSpPr>
          <p:nvPr/>
        </p:nvSpPr>
        <p:spPr bwMode="auto">
          <a:xfrm>
            <a:off x="3456545"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7" name="Line 2064"/>
          <p:cNvSpPr>
            <a:spLocks noChangeShapeType="1"/>
          </p:cNvSpPr>
          <p:nvPr/>
        </p:nvSpPr>
        <p:spPr bwMode="auto">
          <a:xfrm>
            <a:off x="4114934" y="3574628"/>
            <a:ext cx="1234480" cy="1241"/>
          </a:xfrm>
          <a:prstGeom prst="line">
            <a:avLst/>
          </a:prstGeom>
          <a:noFill/>
          <a:ln w="9525">
            <a:solidFill>
              <a:schemeClr val="tx1"/>
            </a:solidFill>
            <a:round/>
            <a:headEnd/>
            <a:tailEnd/>
          </a:ln>
        </p:spPr>
        <p:txBody>
          <a:bodyPr/>
          <a:lstStyle/>
          <a:p>
            <a:endParaRPr lang="en-US"/>
          </a:p>
        </p:txBody>
      </p:sp>
      <p:sp>
        <p:nvSpPr>
          <p:cNvPr id="6158" name="Line 2065"/>
          <p:cNvSpPr>
            <a:spLocks noChangeShapeType="1"/>
          </p:cNvSpPr>
          <p:nvPr/>
        </p:nvSpPr>
        <p:spPr bwMode="auto">
          <a:xfrm flipH="1" flipV="1">
            <a:off x="4114934" y="2568643"/>
            <a:ext cx="1372" cy="1005984"/>
          </a:xfrm>
          <a:prstGeom prst="line">
            <a:avLst/>
          </a:prstGeom>
          <a:noFill/>
          <a:ln w="9525">
            <a:solidFill>
              <a:schemeClr val="tx1"/>
            </a:solidFill>
            <a:round/>
            <a:headEnd/>
            <a:tailEnd type="triangle" w="med" len="med"/>
          </a:ln>
        </p:spPr>
        <p:txBody>
          <a:bodyPr/>
          <a:lstStyle/>
          <a:p>
            <a:endParaRPr lang="en-US"/>
          </a:p>
        </p:txBody>
      </p:sp>
      <p:sp>
        <p:nvSpPr>
          <p:cNvPr id="6159" name="Line 2066"/>
          <p:cNvSpPr>
            <a:spLocks noChangeShapeType="1"/>
          </p:cNvSpPr>
          <p:nvPr/>
        </p:nvSpPr>
        <p:spPr bwMode="auto">
          <a:xfrm>
            <a:off x="3950337" y="2568643"/>
            <a:ext cx="686" cy="1117691"/>
          </a:xfrm>
          <a:prstGeom prst="line">
            <a:avLst/>
          </a:prstGeom>
          <a:noFill/>
          <a:ln w="9525">
            <a:solidFill>
              <a:schemeClr val="tx1"/>
            </a:solidFill>
            <a:round/>
            <a:headEnd/>
            <a:tailEnd/>
          </a:ln>
        </p:spPr>
        <p:txBody>
          <a:bodyPr/>
          <a:lstStyle/>
          <a:p>
            <a:endParaRPr lang="en-US"/>
          </a:p>
        </p:txBody>
      </p:sp>
      <p:sp>
        <p:nvSpPr>
          <p:cNvPr id="6160" name="Line 2067"/>
          <p:cNvSpPr>
            <a:spLocks noChangeShapeType="1"/>
          </p:cNvSpPr>
          <p:nvPr/>
        </p:nvSpPr>
        <p:spPr bwMode="auto">
          <a:xfrm flipV="1">
            <a:off x="2963439" y="1787314"/>
            <a:ext cx="686" cy="335121"/>
          </a:xfrm>
          <a:prstGeom prst="line">
            <a:avLst/>
          </a:prstGeom>
          <a:noFill/>
          <a:ln w="9525">
            <a:solidFill>
              <a:schemeClr val="tx1"/>
            </a:solidFill>
            <a:round/>
            <a:headEnd/>
            <a:tailEnd type="triangle" w="med" len="med"/>
          </a:ln>
        </p:spPr>
        <p:txBody>
          <a:bodyPr/>
          <a:lstStyle/>
          <a:p>
            <a:endParaRPr lang="en-US"/>
          </a:p>
        </p:txBody>
      </p:sp>
      <p:sp>
        <p:nvSpPr>
          <p:cNvPr id="6161" name="Line 2068"/>
          <p:cNvSpPr>
            <a:spLocks noChangeShapeType="1"/>
          </p:cNvSpPr>
          <p:nvPr/>
        </p:nvSpPr>
        <p:spPr bwMode="auto">
          <a:xfrm>
            <a:off x="3456545" y="1787314"/>
            <a:ext cx="686" cy="335121"/>
          </a:xfrm>
          <a:prstGeom prst="line">
            <a:avLst/>
          </a:prstGeom>
          <a:noFill/>
          <a:ln w="9525">
            <a:solidFill>
              <a:schemeClr val="tx1"/>
            </a:solidFill>
            <a:round/>
            <a:headEnd/>
            <a:tailEnd type="triangle" w="med" len="med"/>
          </a:ln>
        </p:spPr>
        <p:txBody>
          <a:bodyPr/>
          <a:lstStyle/>
          <a:p>
            <a:endParaRPr lang="en-US"/>
          </a:p>
        </p:txBody>
      </p:sp>
      <p:sp>
        <p:nvSpPr>
          <p:cNvPr id="6162" name="Line 2069"/>
          <p:cNvSpPr>
            <a:spLocks noChangeShapeType="1"/>
          </p:cNvSpPr>
          <p:nvPr/>
        </p:nvSpPr>
        <p:spPr bwMode="auto">
          <a:xfrm flipV="1">
            <a:off x="5267115" y="2792678"/>
            <a:ext cx="1069882" cy="621"/>
          </a:xfrm>
          <a:prstGeom prst="line">
            <a:avLst/>
          </a:prstGeom>
          <a:noFill/>
          <a:ln w="9525">
            <a:solidFill>
              <a:schemeClr val="tx1"/>
            </a:solidFill>
            <a:round/>
            <a:headEnd/>
            <a:tailEnd/>
          </a:ln>
        </p:spPr>
        <p:txBody>
          <a:bodyPr/>
          <a:lstStyle/>
          <a:p>
            <a:endParaRPr lang="en-US"/>
          </a:p>
        </p:txBody>
      </p:sp>
      <p:sp>
        <p:nvSpPr>
          <p:cNvPr id="6163" name="Freeform 2070"/>
          <p:cNvSpPr>
            <a:spLocks/>
          </p:cNvSpPr>
          <p:nvPr/>
        </p:nvSpPr>
        <p:spPr bwMode="auto">
          <a:xfrm>
            <a:off x="4691024" y="2680971"/>
            <a:ext cx="576091" cy="111707"/>
          </a:xfrm>
          <a:custGeom>
            <a:avLst/>
            <a:gdLst>
              <a:gd name="T0" fmla="*/ 0 w 480"/>
              <a:gd name="T1" fmla="*/ 180 h 180"/>
              <a:gd name="T2" fmla="*/ 420 w 480"/>
              <a:gd name="T3" fmla="*/ 0 h 180"/>
              <a:gd name="T4" fmla="*/ 840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64" name="Line 2071"/>
          <p:cNvSpPr>
            <a:spLocks noChangeShapeType="1"/>
          </p:cNvSpPr>
          <p:nvPr/>
        </p:nvSpPr>
        <p:spPr bwMode="auto">
          <a:xfrm>
            <a:off x="3539529" y="2792678"/>
            <a:ext cx="245524" cy="621"/>
          </a:xfrm>
          <a:prstGeom prst="line">
            <a:avLst/>
          </a:prstGeom>
          <a:noFill/>
          <a:ln w="9525">
            <a:solidFill>
              <a:schemeClr val="tx1"/>
            </a:solidFill>
            <a:round/>
            <a:headEnd/>
            <a:tailEnd/>
          </a:ln>
        </p:spPr>
        <p:txBody>
          <a:bodyPr/>
          <a:lstStyle/>
          <a:p>
            <a:endParaRPr lang="en-US"/>
          </a:p>
        </p:txBody>
      </p:sp>
      <p:sp>
        <p:nvSpPr>
          <p:cNvPr id="6165" name="Line 2072"/>
          <p:cNvSpPr>
            <a:spLocks noChangeShapeType="1"/>
          </p:cNvSpPr>
          <p:nvPr/>
        </p:nvSpPr>
        <p:spPr bwMode="auto">
          <a:xfrm flipH="1">
            <a:off x="3539529" y="2792678"/>
            <a:ext cx="686" cy="1004743"/>
          </a:xfrm>
          <a:prstGeom prst="line">
            <a:avLst/>
          </a:prstGeom>
          <a:noFill/>
          <a:ln w="9525">
            <a:solidFill>
              <a:schemeClr val="tx1"/>
            </a:solidFill>
            <a:round/>
            <a:headEnd/>
            <a:tailEnd type="triangle" w="med" len="med"/>
          </a:ln>
        </p:spPr>
        <p:txBody>
          <a:bodyPr/>
          <a:lstStyle/>
          <a:p>
            <a:endParaRPr lang="en-US"/>
          </a:p>
        </p:txBody>
      </p:sp>
      <p:sp>
        <p:nvSpPr>
          <p:cNvPr id="6166" name="Freeform 2073"/>
          <p:cNvSpPr>
            <a:spLocks/>
          </p:cNvSpPr>
          <p:nvPr/>
        </p:nvSpPr>
        <p:spPr bwMode="auto">
          <a:xfrm>
            <a:off x="5020219" y="2234143"/>
            <a:ext cx="82984" cy="223414"/>
          </a:xfrm>
          <a:custGeom>
            <a:avLst/>
            <a:gdLst>
              <a:gd name="T0" fmla="*/ 0 w 240"/>
              <a:gd name="T1" fmla="*/ 0 h 360"/>
              <a:gd name="T2" fmla="*/ 121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67" name="Text Box 2074"/>
          <p:cNvSpPr txBox="1">
            <a:spLocks noChangeArrowheads="1"/>
          </p:cNvSpPr>
          <p:nvPr/>
        </p:nvSpPr>
        <p:spPr bwMode="auto">
          <a:xfrm>
            <a:off x="6336997" y="1563900"/>
            <a:ext cx="2798154" cy="1341106"/>
          </a:xfrm>
          <a:prstGeom prst="rect">
            <a:avLst/>
          </a:prstGeom>
          <a:noFill/>
          <a:ln w="38100">
            <a:solidFill>
              <a:schemeClr val="tx1"/>
            </a:solidFill>
            <a:miter lim="800000"/>
            <a:headEnd/>
            <a:tailEnd/>
          </a:ln>
        </p:spPr>
        <p:txBody>
          <a:bodyPr/>
          <a:lstStyle/>
          <a:p>
            <a:pPr algn="ctr"/>
            <a:r>
              <a:rPr lang="en-US" sz="1600" dirty="0">
                <a:latin typeface="Arial" charset="0"/>
              </a:rPr>
              <a:t>Side Loop 1:</a:t>
            </a:r>
          </a:p>
          <a:p>
            <a:pPr algn="ctr"/>
            <a:r>
              <a:rPr lang="en-US" sz="1600" dirty="0">
                <a:latin typeface="Arial" charset="0"/>
              </a:rPr>
              <a:t>Basal Ganglia</a:t>
            </a:r>
          </a:p>
          <a:p>
            <a:pPr algn="ctr"/>
            <a:endParaRPr lang="en-US" sz="1600" dirty="0">
              <a:latin typeface="Arial" charset="0"/>
            </a:endParaRPr>
          </a:p>
          <a:p>
            <a:pPr algn="ctr"/>
            <a:r>
              <a:rPr lang="en-US" sz="1200" dirty="0">
                <a:latin typeface="Arial" charset="0"/>
              </a:rPr>
              <a:t>(Caudate Nucleus, </a:t>
            </a:r>
            <a:r>
              <a:rPr lang="en-US" sz="1200" dirty="0" err="1">
                <a:latin typeface="Arial" charset="0"/>
              </a:rPr>
              <a:t>Putamen</a:t>
            </a:r>
            <a:r>
              <a:rPr lang="en-US" sz="1200" dirty="0">
                <a:latin typeface="Arial" charset="0"/>
              </a:rPr>
              <a:t>, </a:t>
            </a:r>
            <a:r>
              <a:rPr lang="en-US" sz="1200" dirty="0" err="1">
                <a:latin typeface="Arial" charset="0"/>
              </a:rPr>
              <a:t>Globus</a:t>
            </a:r>
            <a:r>
              <a:rPr lang="en-US" sz="1200" dirty="0">
                <a:latin typeface="Arial" charset="0"/>
              </a:rPr>
              <a:t> </a:t>
            </a:r>
            <a:r>
              <a:rPr lang="en-US" sz="1200" dirty="0" err="1">
                <a:latin typeface="Arial" charset="0"/>
              </a:rPr>
              <a:t>Pallidus</a:t>
            </a:r>
            <a:r>
              <a:rPr lang="en-US" sz="1200" dirty="0">
                <a:latin typeface="Arial" charset="0"/>
              </a:rPr>
              <a:t>, </a:t>
            </a:r>
            <a:r>
              <a:rPr lang="en-US" sz="1200" dirty="0" err="1">
                <a:latin typeface="Arial" charset="0"/>
              </a:rPr>
              <a:t>Substantia</a:t>
            </a:r>
            <a:r>
              <a:rPr lang="en-US" sz="1200" dirty="0">
                <a:latin typeface="Arial" charset="0"/>
              </a:rPr>
              <a:t> </a:t>
            </a:r>
            <a:r>
              <a:rPr lang="en-US" sz="1200" dirty="0" err="1">
                <a:latin typeface="Arial" charset="0"/>
              </a:rPr>
              <a:t>Nigra</a:t>
            </a:r>
            <a:r>
              <a:rPr lang="en-US" sz="1200" dirty="0">
                <a:latin typeface="Arial" charset="0"/>
              </a:rPr>
              <a:t>, </a:t>
            </a:r>
            <a:r>
              <a:rPr lang="en-US" sz="1200" dirty="0" err="1">
                <a:latin typeface="Arial" charset="0"/>
              </a:rPr>
              <a:t>Subthalamic</a:t>
            </a:r>
            <a:r>
              <a:rPr lang="en-US" sz="1200" dirty="0">
                <a:latin typeface="Arial" charset="0"/>
              </a:rPr>
              <a:t> Nucleus)</a:t>
            </a:r>
            <a:endParaRPr lang="en-US" dirty="0"/>
          </a:p>
        </p:txBody>
      </p:sp>
      <p:sp>
        <p:nvSpPr>
          <p:cNvPr id="6168" name="Text Box 2075"/>
          <p:cNvSpPr txBox="1">
            <a:spLocks noChangeArrowheads="1"/>
          </p:cNvSpPr>
          <p:nvPr/>
        </p:nvSpPr>
        <p:spPr bwMode="auto">
          <a:xfrm>
            <a:off x="5349414" y="3127799"/>
            <a:ext cx="1728272" cy="1004743"/>
          </a:xfrm>
          <a:prstGeom prst="rect">
            <a:avLst/>
          </a:prstGeom>
          <a:noFill/>
          <a:ln w="38100">
            <a:solidFill>
              <a:schemeClr val="tx1"/>
            </a:solidFill>
            <a:miter lim="800000"/>
            <a:headEnd/>
            <a:tailEnd/>
          </a:ln>
        </p:spPr>
        <p:txBody>
          <a:bodyPr/>
          <a:lstStyle/>
          <a:p>
            <a:pPr algn="ctr"/>
            <a:endParaRPr lang="en-US" sz="1600">
              <a:latin typeface="Arial" charset="0"/>
            </a:endParaRPr>
          </a:p>
          <a:p>
            <a:pPr algn="ctr"/>
            <a:r>
              <a:rPr lang="en-US" sz="1600">
                <a:latin typeface="Arial" charset="0"/>
              </a:rPr>
              <a:t>Thalamus</a:t>
            </a:r>
          </a:p>
          <a:p>
            <a:pPr algn="ctr"/>
            <a:endParaRPr lang="en-US" sz="1600">
              <a:latin typeface="Arial" charset="0"/>
            </a:endParaRPr>
          </a:p>
          <a:p>
            <a:pPr algn="ctr"/>
            <a:r>
              <a:rPr lang="en-US" sz="1200">
                <a:latin typeface="Arial" charset="0"/>
              </a:rPr>
              <a:t>(VA,VL,CM)</a:t>
            </a:r>
            <a:endParaRPr lang="en-US"/>
          </a:p>
        </p:txBody>
      </p:sp>
      <p:sp>
        <p:nvSpPr>
          <p:cNvPr id="6169" name="Text Box 2076"/>
          <p:cNvSpPr txBox="1">
            <a:spLocks noChangeArrowheads="1"/>
          </p:cNvSpPr>
          <p:nvPr/>
        </p:nvSpPr>
        <p:spPr bwMode="auto">
          <a:xfrm>
            <a:off x="6666192" y="4356577"/>
            <a:ext cx="2385975" cy="669622"/>
          </a:xfrm>
          <a:prstGeom prst="rect">
            <a:avLst/>
          </a:prstGeom>
          <a:noFill/>
          <a:ln w="38100">
            <a:solidFill>
              <a:schemeClr val="tx1"/>
            </a:solidFill>
            <a:miter lim="800000"/>
            <a:headEnd/>
            <a:tailEnd/>
          </a:ln>
        </p:spPr>
        <p:txBody>
          <a:bodyPr/>
          <a:lstStyle/>
          <a:p>
            <a:pPr algn="ctr"/>
            <a:r>
              <a:rPr lang="en-US" sz="1600">
                <a:latin typeface="Arial" charset="0"/>
              </a:rPr>
              <a:t>Side Loop 2: Cerebellum</a:t>
            </a:r>
            <a:endParaRPr lang="en-US"/>
          </a:p>
        </p:txBody>
      </p:sp>
      <p:sp>
        <p:nvSpPr>
          <p:cNvPr id="6170" name="Line 2077"/>
          <p:cNvSpPr>
            <a:spLocks noChangeShapeType="1"/>
          </p:cNvSpPr>
          <p:nvPr/>
        </p:nvSpPr>
        <p:spPr bwMode="auto">
          <a:xfrm>
            <a:off x="5102518" y="1674987"/>
            <a:ext cx="1234480" cy="621"/>
          </a:xfrm>
          <a:prstGeom prst="line">
            <a:avLst/>
          </a:prstGeom>
          <a:noFill/>
          <a:ln w="9525">
            <a:solidFill>
              <a:schemeClr val="tx1"/>
            </a:solidFill>
            <a:round/>
            <a:headEnd/>
            <a:tailEnd type="triangle" w="med" len="med"/>
          </a:ln>
        </p:spPr>
        <p:txBody>
          <a:bodyPr/>
          <a:lstStyle/>
          <a:p>
            <a:endParaRPr lang="en-US"/>
          </a:p>
        </p:txBody>
      </p:sp>
      <p:sp>
        <p:nvSpPr>
          <p:cNvPr id="6171" name="Line 2078"/>
          <p:cNvSpPr>
            <a:spLocks noChangeShapeType="1"/>
          </p:cNvSpPr>
          <p:nvPr/>
        </p:nvSpPr>
        <p:spPr bwMode="auto">
          <a:xfrm>
            <a:off x="4444128" y="2345850"/>
            <a:ext cx="1892869" cy="621"/>
          </a:xfrm>
          <a:prstGeom prst="line">
            <a:avLst/>
          </a:prstGeom>
          <a:noFill/>
          <a:ln w="9525">
            <a:solidFill>
              <a:schemeClr val="tx1"/>
            </a:solidFill>
            <a:round/>
            <a:headEnd/>
            <a:tailEnd type="triangle" w="med" len="med"/>
          </a:ln>
        </p:spPr>
        <p:txBody>
          <a:bodyPr/>
          <a:lstStyle/>
          <a:p>
            <a:endParaRPr lang="en-US"/>
          </a:p>
        </p:txBody>
      </p:sp>
      <p:sp>
        <p:nvSpPr>
          <p:cNvPr id="6172" name="Freeform 2079"/>
          <p:cNvSpPr>
            <a:spLocks/>
          </p:cNvSpPr>
          <p:nvPr/>
        </p:nvSpPr>
        <p:spPr bwMode="auto">
          <a:xfrm>
            <a:off x="4855622" y="2234143"/>
            <a:ext cx="80241" cy="223414"/>
          </a:xfrm>
          <a:custGeom>
            <a:avLst/>
            <a:gdLst>
              <a:gd name="T0" fmla="*/ 0 w 240"/>
              <a:gd name="T1" fmla="*/ 0 h 360"/>
              <a:gd name="T2" fmla="*/ 117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73" name="Line 2080"/>
          <p:cNvSpPr>
            <a:spLocks noChangeShapeType="1"/>
          </p:cNvSpPr>
          <p:nvPr/>
        </p:nvSpPr>
        <p:spPr bwMode="auto">
          <a:xfrm>
            <a:off x="5020219" y="2457557"/>
            <a:ext cx="686" cy="782570"/>
          </a:xfrm>
          <a:prstGeom prst="line">
            <a:avLst/>
          </a:prstGeom>
          <a:noFill/>
          <a:ln w="9525">
            <a:solidFill>
              <a:schemeClr val="tx1"/>
            </a:solidFill>
            <a:round/>
            <a:headEnd/>
            <a:tailEnd/>
          </a:ln>
        </p:spPr>
        <p:txBody>
          <a:bodyPr/>
          <a:lstStyle/>
          <a:p>
            <a:endParaRPr lang="en-US"/>
          </a:p>
        </p:txBody>
      </p:sp>
      <p:sp>
        <p:nvSpPr>
          <p:cNvPr id="6174" name="Line 2081"/>
          <p:cNvSpPr>
            <a:spLocks noChangeShapeType="1"/>
          </p:cNvSpPr>
          <p:nvPr/>
        </p:nvSpPr>
        <p:spPr bwMode="auto">
          <a:xfrm>
            <a:off x="4855622" y="2457557"/>
            <a:ext cx="686" cy="893657"/>
          </a:xfrm>
          <a:prstGeom prst="line">
            <a:avLst/>
          </a:prstGeom>
          <a:noFill/>
          <a:ln w="9525">
            <a:solidFill>
              <a:schemeClr val="tx1"/>
            </a:solidFill>
            <a:round/>
            <a:headEnd/>
            <a:tailEnd/>
          </a:ln>
        </p:spPr>
        <p:txBody>
          <a:bodyPr/>
          <a:lstStyle/>
          <a:p>
            <a:endParaRPr lang="en-US"/>
          </a:p>
        </p:txBody>
      </p:sp>
      <p:sp>
        <p:nvSpPr>
          <p:cNvPr id="6175" name="Line 2082"/>
          <p:cNvSpPr>
            <a:spLocks noChangeShapeType="1"/>
          </p:cNvSpPr>
          <p:nvPr/>
        </p:nvSpPr>
        <p:spPr bwMode="auto">
          <a:xfrm>
            <a:off x="4855622" y="1787314"/>
            <a:ext cx="686" cy="447449"/>
          </a:xfrm>
          <a:prstGeom prst="line">
            <a:avLst/>
          </a:prstGeom>
          <a:noFill/>
          <a:ln w="9525">
            <a:solidFill>
              <a:schemeClr val="tx1"/>
            </a:solidFill>
            <a:round/>
            <a:headEnd/>
            <a:tailEnd/>
          </a:ln>
        </p:spPr>
        <p:txBody>
          <a:bodyPr/>
          <a:lstStyle/>
          <a:p>
            <a:endParaRPr lang="en-US"/>
          </a:p>
        </p:txBody>
      </p:sp>
      <p:sp>
        <p:nvSpPr>
          <p:cNvPr id="6176" name="Line 2083"/>
          <p:cNvSpPr>
            <a:spLocks noChangeShapeType="1"/>
          </p:cNvSpPr>
          <p:nvPr/>
        </p:nvSpPr>
        <p:spPr bwMode="auto">
          <a:xfrm flipV="1">
            <a:off x="5020219" y="1787314"/>
            <a:ext cx="686" cy="446828"/>
          </a:xfrm>
          <a:prstGeom prst="line">
            <a:avLst/>
          </a:prstGeom>
          <a:noFill/>
          <a:ln w="9525">
            <a:solidFill>
              <a:schemeClr val="tx1"/>
            </a:solidFill>
            <a:round/>
            <a:headEnd/>
            <a:tailEnd type="triangle" w="med" len="med"/>
          </a:ln>
        </p:spPr>
        <p:txBody>
          <a:bodyPr/>
          <a:lstStyle/>
          <a:p>
            <a:endParaRPr lang="en-US"/>
          </a:p>
        </p:txBody>
      </p:sp>
      <p:sp>
        <p:nvSpPr>
          <p:cNvPr id="6177" name="Line 2084"/>
          <p:cNvSpPr>
            <a:spLocks noChangeShapeType="1"/>
          </p:cNvSpPr>
          <p:nvPr/>
        </p:nvSpPr>
        <p:spPr bwMode="auto">
          <a:xfrm>
            <a:off x="4855622" y="3351214"/>
            <a:ext cx="493792" cy="621"/>
          </a:xfrm>
          <a:prstGeom prst="line">
            <a:avLst/>
          </a:prstGeom>
          <a:noFill/>
          <a:ln w="9525">
            <a:solidFill>
              <a:schemeClr val="tx1"/>
            </a:solidFill>
            <a:round/>
            <a:headEnd/>
            <a:tailEnd type="triangle" w="med" len="med"/>
          </a:ln>
        </p:spPr>
        <p:txBody>
          <a:bodyPr/>
          <a:lstStyle/>
          <a:p>
            <a:endParaRPr lang="en-US"/>
          </a:p>
        </p:txBody>
      </p:sp>
      <p:sp>
        <p:nvSpPr>
          <p:cNvPr id="6178" name="Line 2085"/>
          <p:cNvSpPr>
            <a:spLocks noChangeShapeType="1"/>
          </p:cNvSpPr>
          <p:nvPr/>
        </p:nvSpPr>
        <p:spPr bwMode="auto">
          <a:xfrm>
            <a:off x="5020219" y="3240127"/>
            <a:ext cx="329195" cy="621"/>
          </a:xfrm>
          <a:prstGeom prst="line">
            <a:avLst/>
          </a:prstGeom>
          <a:noFill/>
          <a:ln w="9525">
            <a:solidFill>
              <a:schemeClr val="tx1"/>
            </a:solidFill>
            <a:round/>
            <a:headEnd/>
            <a:tailEnd/>
          </a:ln>
        </p:spPr>
        <p:txBody>
          <a:bodyPr/>
          <a:lstStyle/>
          <a:p>
            <a:endParaRPr lang="en-US"/>
          </a:p>
        </p:txBody>
      </p:sp>
      <p:sp>
        <p:nvSpPr>
          <p:cNvPr id="6179" name="Line 2086"/>
          <p:cNvSpPr>
            <a:spLocks noChangeShapeType="1"/>
          </p:cNvSpPr>
          <p:nvPr/>
        </p:nvSpPr>
        <p:spPr bwMode="auto">
          <a:xfrm>
            <a:off x="3950337" y="3686335"/>
            <a:ext cx="1399077" cy="1241"/>
          </a:xfrm>
          <a:prstGeom prst="line">
            <a:avLst/>
          </a:prstGeom>
          <a:noFill/>
          <a:ln w="9525">
            <a:solidFill>
              <a:schemeClr val="tx1"/>
            </a:solidFill>
            <a:round/>
            <a:headEnd/>
            <a:tailEnd type="triangle" w="med" len="med"/>
          </a:ln>
        </p:spPr>
        <p:txBody>
          <a:bodyPr/>
          <a:lstStyle/>
          <a:p>
            <a:endParaRPr lang="en-US"/>
          </a:p>
        </p:txBody>
      </p:sp>
      <p:sp>
        <p:nvSpPr>
          <p:cNvPr id="6180" name="Line 2087"/>
          <p:cNvSpPr>
            <a:spLocks noChangeShapeType="1"/>
          </p:cNvSpPr>
          <p:nvPr/>
        </p:nvSpPr>
        <p:spPr bwMode="auto">
          <a:xfrm>
            <a:off x="7571477" y="2905006"/>
            <a:ext cx="686" cy="446208"/>
          </a:xfrm>
          <a:prstGeom prst="line">
            <a:avLst/>
          </a:prstGeom>
          <a:noFill/>
          <a:ln w="9525">
            <a:solidFill>
              <a:schemeClr val="tx1"/>
            </a:solidFill>
            <a:round/>
            <a:headEnd/>
            <a:tailEnd/>
          </a:ln>
        </p:spPr>
        <p:txBody>
          <a:bodyPr/>
          <a:lstStyle/>
          <a:p>
            <a:endParaRPr lang="en-US"/>
          </a:p>
        </p:txBody>
      </p:sp>
      <p:sp>
        <p:nvSpPr>
          <p:cNvPr id="6181" name="Line 2088"/>
          <p:cNvSpPr>
            <a:spLocks noChangeShapeType="1"/>
          </p:cNvSpPr>
          <p:nvPr/>
        </p:nvSpPr>
        <p:spPr bwMode="auto">
          <a:xfrm flipH="1">
            <a:off x="7077685" y="3351214"/>
            <a:ext cx="493792" cy="621"/>
          </a:xfrm>
          <a:prstGeom prst="line">
            <a:avLst/>
          </a:prstGeom>
          <a:noFill/>
          <a:ln w="9525">
            <a:solidFill>
              <a:schemeClr val="tx1"/>
            </a:solidFill>
            <a:round/>
            <a:headEnd/>
            <a:tailEnd type="triangle" w="med" len="med"/>
          </a:ln>
        </p:spPr>
        <p:txBody>
          <a:bodyPr/>
          <a:lstStyle/>
          <a:p>
            <a:endParaRPr lang="en-US"/>
          </a:p>
        </p:txBody>
      </p:sp>
      <p:sp>
        <p:nvSpPr>
          <p:cNvPr id="6182" name="Line 2089"/>
          <p:cNvSpPr>
            <a:spLocks noChangeShapeType="1"/>
          </p:cNvSpPr>
          <p:nvPr/>
        </p:nvSpPr>
        <p:spPr bwMode="auto">
          <a:xfrm>
            <a:off x="7077685" y="3462921"/>
            <a:ext cx="658389" cy="621"/>
          </a:xfrm>
          <a:prstGeom prst="line">
            <a:avLst/>
          </a:prstGeom>
          <a:noFill/>
          <a:ln w="9525">
            <a:solidFill>
              <a:schemeClr val="tx1"/>
            </a:solidFill>
            <a:round/>
            <a:headEnd/>
            <a:tailEnd/>
          </a:ln>
        </p:spPr>
        <p:txBody>
          <a:bodyPr/>
          <a:lstStyle/>
          <a:p>
            <a:endParaRPr lang="en-US"/>
          </a:p>
        </p:txBody>
      </p:sp>
      <p:sp>
        <p:nvSpPr>
          <p:cNvPr id="6183" name="Line 2090"/>
          <p:cNvSpPr>
            <a:spLocks noChangeShapeType="1"/>
          </p:cNvSpPr>
          <p:nvPr/>
        </p:nvSpPr>
        <p:spPr bwMode="auto">
          <a:xfrm flipV="1">
            <a:off x="7736075" y="2905006"/>
            <a:ext cx="1372" cy="557915"/>
          </a:xfrm>
          <a:prstGeom prst="line">
            <a:avLst/>
          </a:prstGeom>
          <a:noFill/>
          <a:ln w="9525">
            <a:solidFill>
              <a:schemeClr val="tx1"/>
            </a:solidFill>
            <a:round/>
            <a:headEnd/>
            <a:tailEnd type="triangle" w="med" len="med"/>
          </a:ln>
        </p:spPr>
        <p:txBody>
          <a:bodyPr/>
          <a:lstStyle/>
          <a:p>
            <a:endParaRPr lang="en-US"/>
          </a:p>
        </p:txBody>
      </p:sp>
      <p:sp>
        <p:nvSpPr>
          <p:cNvPr id="6184" name="Line 2091"/>
          <p:cNvSpPr>
            <a:spLocks noChangeShapeType="1"/>
          </p:cNvSpPr>
          <p:nvPr/>
        </p:nvSpPr>
        <p:spPr bwMode="auto">
          <a:xfrm flipV="1">
            <a:off x="7653090" y="3909749"/>
            <a:ext cx="1372" cy="446828"/>
          </a:xfrm>
          <a:prstGeom prst="line">
            <a:avLst/>
          </a:prstGeom>
          <a:noFill/>
          <a:ln w="9525">
            <a:solidFill>
              <a:schemeClr val="tx1"/>
            </a:solidFill>
            <a:round/>
            <a:headEnd/>
            <a:tailEnd/>
          </a:ln>
        </p:spPr>
        <p:txBody>
          <a:bodyPr/>
          <a:lstStyle/>
          <a:p>
            <a:endParaRPr lang="en-US"/>
          </a:p>
        </p:txBody>
      </p:sp>
      <p:sp>
        <p:nvSpPr>
          <p:cNvPr id="6185" name="Line 2092"/>
          <p:cNvSpPr>
            <a:spLocks noChangeShapeType="1"/>
          </p:cNvSpPr>
          <p:nvPr/>
        </p:nvSpPr>
        <p:spPr bwMode="auto">
          <a:xfrm flipH="1">
            <a:off x="7077685" y="3909749"/>
            <a:ext cx="575405" cy="1241"/>
          </a:xfrm>
          <a:prstGeom prst="line">
            <a:avLst/>
          </a:prstGeom>
          <a:noFill/>
          <a:ln w="9525">
            <a:solidFill>
              <a:schemeClr val="tx1"/>
            </a:solidFill>
            <a:round/>
            <a:headEnd/>
            <a:tailEnd type="triangle" w="med" len="med"/>
          </a:ln>
        </p:spPr>
        <p:txBody>
          <a:bodyPr/>
          <a:lstStyle/>
          <a:p>
            <a:endParaRPr lang="en-US"/>
          </a:p>
        </p:txBody>
      </p:sp>
      <p:sp>
        <p:nvSpPr>
          <p:cNvPr id="6186" name="Line 2093"/>
          <p:cNvSpPr>
            <a:spLocks noChangeShapeType="1"/>
          </p:cNvSpPr>
          <p:nvPr/>
        </p:nvSpPr>
        <p:spPr bwMode="auto">
          <a:xfrm>
            <a:off x="5020219" y="5808769"/>
            <a:ext cx="2633557" cy="621"/>
          </a:xfrm>
          <a:prstGeom prst="line">
            <a:avLst/>
          </a:prstGeom>
          <a:noFill/>
          <a:ln w="9525">
            <a:solidFill>
              <a:schemeClr val="tx1"/>
            </a:solidFill>
            <a:round/>
            <a:headEnd/>
            <a:tailEnd/>
          </a:ln>
        </p:spPr>
        <p:txBody>
          <a:bodyPr/>
          <a:lstStyle/>
          <a:p>
            <a:endParaRPr lang="en-US"/>
          </a:p>
        </p:txBody>
      </p:sp>
      <p:sp>
        <p:nvSpPr>
          <p:cNvPr id="6187" name="Line 2094"/>
          <p:cNvSpPr>
            <a:spLocks noChangeShapeType="1"/>
          </p:cNvSpPr>
          <p:nvPr/>
        </p:nvSpPr>
        <p:spPr bwMode="auto">
          <a:xfrm flipV="1">
            <a:off x="7653776" y="5026820"/>
            <a:ext cx="686" cy="782570"/>
          </a:xfrm>
          <a:prstGeom prst="line">
            <a:avLst/>
          </a:prstGeom>
          <a:noFill/>
          <a:ln w="9525">
            <a:solidFill>
              <a:schemeClr val="tx1"/>
            </a:solidFill>
            <a:round/>
            <a:headEnd/>
            <a:tailEnd type="triangle" w="med" len="med"/>
          </a:ln>
        </p:spPr>
        <p:txBody>
          <a:bodyPr/>
          <a:lstStyle/>
          <a:p>
            <a:endParaRPr lang="en-US"/>
          </a:p>
        </p:txBody>
      </p:sp>
      <p:sp>
        <p:nvSpPr>
          <p:cNvPr id="6188" name="Line 2095"/>
          <p:cNvSpPr>
            <a:spLocks noChangeShapeType="1"/>
          </p:cNvSpPr>
          <p:nvPr/>
        </p:nvSpPr>
        <p:spPr bwMode="auto">
          <a:xfrm flipH="1">
            <a:off x="4526427" y="4579991"/>
            <a:ext cx="2139765" cy="621"/>
          </a:xfrm>
          <a:prstGeom prst="line">
            <a:avLst/>
          </a:prstGeom>
          <a:noFill/>
          <a:ln w="9525">
            <a:solidFill>
              <a:schemeClr val="tx1"/>
            </a:solidFill>
            <a:round/>
            <a:headEnd/>
            <a:tailEnd type="triangle" w="med" len="med"/>
          </a:ln>
        </p:spPr>
        <p:txBody>
          <a:bodyPr/>
          <a:lstStyle/>
          <a:p>
            <a:endParaRPr lang="en-US"/>
          </a:p>
        </p:txBody>
      </p:sp>
      <p:sp>
        <p:nvSpPr>
          <p:cNvPr id="6189" name="Line 2096"/>
          <p:cNvSpPr>
            <a:spLocks noChangeShapeType="1"/>
          </p:cNvSpPr>
          <p:nvPr/>
        </p:nvSpPr>
        <p:spPr bwMode="auto">
          <a:xfrm>
            <a:off x="4526427" y="4803406"/>
            <a:ext cx="2139765" cy="621"/>
          </a:xfrm>
          <a:prstGeom prst="line">
            <a:avLst/>
          </a:prstGeom>
          <a:noFill/>
          <a:ln w="9525">
            <a:solidFill>
              <a:schemeClr val="tx1"/>
            </a:solidFill>
            <a:round/>
            <a:headEnd/>
            <a:tailEnd type="triangle" w="med" len="med"/>
          </a:ln>
        </p:spPr>
        <p:txBody>
          <a:bodyPr/>
          <a:lstStyle/>
          <a:p>
            <a:endParaRPr lang="en-US"/>
          </a:p>
        </p:txBody>
      </p:sp>
      <p:sp>
        <p:nvSpPr>
          <p:cNvPr id="6190" name="Freeform 2097"/>
          <p:cNvSpPr>
            <a:spLocks/>
          </p:cNvSpPr>
          <p:nvPr/>
        </p:nvSpPr>
        <p:spPr bwMode="auto">
          <a:xfrm>
            <a:off x="3785053" y="2680971"/>
            <a:ext cx="577462" cy="111707"/>
          </a:xfrm>
          <a:custGeom>
            <a:avLst/>
            <a:gdLst>
              <a:gd name="T0" fmla="*/ 0 w 480"/>
              <a:gd name="T1" fmla="*/ 180 h 180"/>
              <a:gd name="T2" fmla="*/ 421 w 480"/>
              <a:gd name="T3" fmla="*/ 0 h 180"/>
              <a:gd name="T4" fmla="*/ 842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91" name="Line 2098"/>
          <p:cNvSpPr>
            <a:spLocks noChangeShapeType="1"/>
          </p:cNvSpPr>
          <p:nvPr/>
        </p:nvSpPr>
        <p:spPr bwMode="auto">
          <a:xfrm>
            <a:off x="4362516" y="2792678"/>
            <a:ext cx="328509" cy="621"/>
          </a:xfrm>
          <a:prstGeom prst="line">
            <a:avLst/>
          </a:prstGeom>
          <a:noFill/>
          <a:ln w="9525">
            <a:solidFill>
              <a:schemeClr val="tx1"/>
            </a:solidFill>
            <a:round/>
            <a:headEnd/>
            <a:tailEnd/>
          </a:ln>
        </p:spPr>
        <p:txBody>
          <a:bodyPr/>
          <a:lstStyle/>
          <a:p>
            <a:endParaRPr lang="en-US"/>
          </a:p>
        </p:txBody>
      </p:sp>
      <p:sp>
        <p:nvSpPr>
          <p:cNvPr id="6192" name="Line 2099"/>
          <p:cNvSpPr>
            <a:spLocks noChangeShapeType="1"/>
          </p:cNvSpPr>
          <p:nvPr/>
        </p:nvSpPr>
        <p:spPr bwMode="auto">
          <a:xfrm>
            <a:off x="5020219" y="5697062"/>
            <a:ext cx="576091" cy="0"/>
          </a:xfrm>
          <a:prstGeom prst="line">
            <a:avLst/>
          </a:prstGeom>
          <a:noFill/>
          <a:ln w="9525">
            <a:solidFill>
              <a:schemeClr val="tx1"/>
            </a:solidFill>
            <a:round/>
            <a:headEnd/>
            <a:tailEnd/>
          </a:ln>
        </p:spPr>
        <p:txBody>
          <a:bodyPr/>
          <a:lstStyle/>
          <a:p>
            <a:endParaRPr lang="en-US"/>
          </a:p>
        </p:txBody>
      </p:sp>
      <p:sp>
        <p:nvSpPr>
          <p:cNvPr id="6193" name="Line 2100"/>
          <p:cNvSpPr>
            <a:spLocks noChangeShapeType="1"/>
          </p:cNvSpPr>
          <p:nvPr/>
        </p:nvSpPr>
        <p:spPr bwMode="auto">
          <a:xfrm flipV="1">
            <a:off x="5596310" y="4915113"/>
            <a:ext cx="0" cy="781950"/>
          </a:xfrm>
          <a:prstGeom prst="line">
            <a:avLst/>
          </a:prstGeom>
          <a:noFill/>
          <a:ln w="9525">
            <a:solidFill>
              <a:schemeClr val="tx1"/>
            </a:solidFill>
            <a:round/>
            <a:headEnd/>
            <a:tailEnd/>
          </a:ln>
        </p:spPr>
        <p:txBody>
          <a:bodyPr/>
          <a:lstStyle/>
          <a:p>
            <a:endParaRPr lang="en-US"/>
          </a:p>
        </p:txBody>
      </p:sp>
      <p:sp>
        <p:nvSpPr>
          <p:cNvPr id="6194" name="Freeform 2101"/>
          <p:cNvSpPr>
            <a:spLocks/>
          </p:cNvSpPr>
          <p:nvPr/>
        </p:nvSpPr>
        <p:spPr bwMode="auto">
          <a:xfrm>
            <a:off x="5596310" y="4468284"/>
            <a:ext cx="164597" cy="446828"/>
          </a:xfrm>
          <a:custGeom>
            <a:avLst/>
            <a:gdLst>
              <a:gd name="T0" fmla="*/ 0 w 240"/>
              <a:gd name="T1" fmla="*/ 0 h 360"/>
              <a:gd name="T2" fmla="*/ 240 w 240"/>
              <a:gd name="T3" fmla="*/ 360 h 360"/>
              <a:gd name="T4" fmla="*/ 0 w 240"/>
              <a:gd name="T5" fmla="*/ 72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95" name="Line 2102"/>
          <p:cNvSpPr>
            <a:spLocks noChangeShapeType="1"/>
          </p:cNvSpPr>
          <p:nvPr/>
        </p:nvSpPr>
        <p:spPr bwMode="auto">
          <a:xfrm flipV="1">
            <a:off x="5596310" y="4133163"/>
            <a:ext cx="0" cy="335121"/>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316778" y="0"/>
            <a:ext cx="7077684" cy="646331"/>
          </a:xfrm>
          <a:prstGeom prst="rect">
            <a:avLst/>
          </a:prstGeom>
          <a:noFill/>
          <a:ln w="9525">
            <a:noFill/>
            <a:miter lim="800000"/>
            <a:headEnd/>
            <a:tailEnd/>
          </a:ln>
        </p:spPr>
        <p:txBody>
          <a:bodyPr>
            <a:spAutoFit/>
          </a:bodyPr>
          <a:lstStyle/>
          <a:p>
            <a:r>
              <a:rPr lang="en-US" sz="3600" b="1" dirty="0">
                <a:solidFill>
                  <a:schemeClr val="tx2"/>
                </a:solidFill>
                <a:latin typeface="Helvetica (PCL6)" pitchFamily="34" charset="0"/>
              </a:rPr>
              <a:t>Direct and Indirect Pathways</a:t>
            </a:r>
            <a:endParaRPr lang="en-US" dirty="0">
              <a:solidFill>
                <a:schemeClr val="tx2"/>
              </a:solidFill>
            </a:endParaRPr>
          </a:p>
        </p:txBody>
      </p:sp>
      <p:pic>
        <p:nvPicPr>
          <p:cNvPr id="33795" name="Picture 10"/>
          <p:cNvPicPr>
            <a:picLocks noChangeAspect="1" noChangeArrowheads="1"/>
          </p:cNvPicPr>
          <p:nvPr/>
        </p:nvPicPr>
        <p:blipFill>
          <a:blip r:embed="rId3" cstate="print"/>
          <a:srcRect/>
          <a:stretch>
            <a:fillRect/>
          </a:stretch>
        </p:blipFill>
        <p:spPr bwMode="auto">
          <a:xfrm>
            <a:off x="246895" y="595770"/>
            <a:ext cx="8882023" cy="5994855"/>
          </a:xfrm>
          <a:prstGeom prst="rect">
            <a:avLst/>
          </a:prstGeom>
          <a:noFill/>
          <a:ln w="9525">
            <a:noFill/>
            <a:miter lim="800000"/>
            <a:headEnd/>
            <a:tailEnd/>
          </a:ln>
        </p:spPr>
      </p:pic>
      <p:sp>
        <p:nvSpPr>
          <p:cNvPr id="33796" name="Rectangle 9"/>
          <p:cNvSpPr>
            <a:spLocks noChangeArrowheads="1"/>
          </p:cNvSpPr>
          <p:nvPr/>
        </p:nvSpPr>
        <p:spPr bwMode="auto">
          <a:xfrm>
            <a:off x="6385719" y="595771"/>
            <a:ext cx="2743200" cy="1460041"/>
          </a:xfrm>
          <a:prstGeom prst="rect">
            <a:avLst/>
          </a:prstGeom>
          <a:solidFill>
            <a:schemeClr val="tx1"/>
          </a:solidFill>
          <a:ln w="9525">
            <a:noFill/>
            <a:miter lim="800000"/>
            <a:headEnd/>
            <a:tailEnd/>
          </a:ln>
        </p:spPr>
        <p:txBody>
          <a:bodyPr wrap="none" anchor="ctr"/>
          <a:lstStyle/>
          <a:p>
            <a:endParaRPr lang="en-US"/>
          </a:p>
        </p:txBody>
      </p:sp>
      <p:sp>
        <p:nvSpPr>
          <p:cNvPr id="33797" name="Rectangle 11"/>
          <p:cNvSpPr>
            <a:spLocks noChangeArrowheads="1"/>
          </p:cNvSpPr>
          <p:nvPr/>
        </p:nvSpPr>
        <p:spPr bwMode="auto">
          <a:xfrm>
            <a:off x="2347119" y="5789612"/>
            <a:ext cx="1451585" cy="670243"/>
          </a:xfrm>
          <a:prstGeom prst="rect">
            <a:avLst/>
          </a:prstGeom>
          <a:solidFill>
            <a:schemeClr val="tx1"/>
          </a:solidFill>
          <a:ln w="9525">
            <a:noFill/>
            <a:miter lim="800000"/>
            <a:headEnd/>
            <a:tailEnd/>
          </a:ln>
        </p:spPr>
        <p:txBody>
          <a:bodyPr wrap="none" anchor="ctr"/>
          <a:lstStyle/>
          <a:p>
            <a:endParaRPr lang="en-US"/>
          </a:p>
        </p:txBody>
      </p:sp>
      <p:sp>
        <p:nvSpPr>
          <p:cNvPr id="6" name="Line 9"/>
          <p:cNvSpPr>
            <a:spLocks noChangeShapeType="1"/>
          </p:cNvSpPr>
          <p:nvPr/>
        </p:nvSpPr>
        <p:spPr bwMode="auto">
          <a:xfrm>
            <a:off x="4404519" y="3352941"/>
            <a:ext cx="164597" cy="74471"/>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316778" y="0"/>
            <a:ext cx="7077684" cy="646331"/>
          </a:xfrm>
          <a:prstGeom prst="rect">
            <a:avLst/>
          </a:prstGeom>
          <a:noFill/>
          <a:ln w="9525">
            <a:noFill/>
            <a:miter lim="800000"/>
            <a:headEnd/>
            <a:tailEnd/>
          </a:ln>
        </p:spPr>
        <p:txBody>
          <a:bodyPr>
            <a:spAutoFit/>
          </a:bodyPr>
          <a:lstStyle/>
          <a:p>
            <a:r>
              <a:rPr lang="en-US" sz="3600" b="1" dirty="0">
                <a:solidFill>
                  <a:schemeClr val="tx2"/>
                </a:solidFill>
                <a:latin typeface="Helvetica (PCL6)" pitchFamily="34" charset="0"/>
              </a:rPr>
              <a:t>Direct and Indirect Pathways</a:t>
            </a:r>
            <a:endParaRPr lang="en-US" dirty="0">
              <a:solidFill>
                <a:schemeClr val="tx2"/>
              </a:solidFill>
            </a:endParaRPr>
          </a:p>
        </p:txBody>
      </p:sp>
      <p:sp>
        <p:nvSpPr>
          <p:cNvPr id="46083" name="Rectangle 3"/>
          <p:cNvSpPr>
            <a:spLocks noChangeArrowheads="1"/>
          </p:cNvSpPr>
          <p:nvPr/>
        </p:nvSpPr>
        <p:spPr bwMode="auto">
          <a:xfrm>
            <a:off x="329195" y="5405139"/>
            <a:ext cx="8701368" cy="1077218"/>
          </a:xfrm>
          <a:prstGeom prst="rect">
            <a:avLst/>
          </a:prstGeom>
          <a:noFill/>
          <a:ln w="9525">
            <a:noFill/>
            <a:miter lim="800000"/>
            <a:headEnd/>
            <a:tailEnd/>
          </a:ln>
        </p:spPr>
        <p:txBody>
          <a:bodyPr anchor="ctr">
            <a:spAutoFit/>
          </a:bodyPr>
          <a:lstStyle/>
          <a:p>
            <a:r>
              <a:rPr lang="en-US" sz="1600" b="1" u="sng">
                <a:latin typeface="Arial" charset="0"/>
              </a:rPr>
              <a:t>Indirect Pathway</a:t>
            </a:r>
          </a:p>
          <a:p>
            <a:r>
              <a:rPr lang="en-US"/>
              <a:t>         </a:t>
            </a:r>
            <a:r>
              <a:rPr lang="en-US" sz="1600">
                <a:latin typeface="Arial" charset="0"/>
              </a:rPr>
              <a:t>E                 I              I                                      E              I</a:t>
            </a:r>
          </a:p>
          <a:p>
            <a:r>
              <a:rPr lang="en-US" sz="1600">
                <a:latin typeface="Arial" charset="0"/>
              </a:rPr>
              <a:t>Cortex </a:t>
            </a:r>
            <a:r>
              <a:rPr lang="en-US" sz="1600">
                <a:latin typeface="Arial" charset="0"/>
                <a:sym typeface="Wingdings" pitchFamily="-65" charset="2"/>
              </a:rPr>
              <a:t></a:t>
            </a:r>
            <a:r>
              <a:rPr lang="en-US" sz="1600">
                <a:latin typeface="Arial" charset="0"/>
              </a:rPr>
              <a:t> striatum </a:t>
            </a:r>
            <a:r>
              <a:rPr lang="en-US" sz="1600">
                <a:latin typeface="Arial" charset="0"/>
                <a:sym typeface="Wingdings" pitchFamily="-65" charset="2"/>
              </a:rPr>
              <a:t></a:t>
            </a:r>
            <a:r>
              <a:rPr lang="en-US" sz="1600">
                <a:latin typeface="Arial" charset="0"/>
              </a:rPr>
              <a:t> GPext </a:t>
            </a:r>
            <a:r>
              <a:rPr lang="en-US" sz="1600">
                <a:latin typeface="Arial" charset="0"/>
                <a:sym typeface="Wingdings" pitchFamily="-65" charset="2"/>
              </a:rPr>
              <a:t></a:t>
            </a:r>
            <a:r>
              <a:rPr lang="en-US" sz="1600">
                <a:latin typeface="Arial" charset="0"/>
              </a:rPr>
              <a:t> Subthalamic Nucleus </a:t>
            </a:r>
            <a:r>
              <a:rPr lang="en-US" sz="1600">
                <a:latin typeface="Arial" charset="0"/>
                <a:sym typeface="Wingdings" pitchFamily="-65" charset="2"/>
              </a:rPr>
              <a:t></a:t>
            </a:r>
            <a:r>
              <a:rPr lang="en-US" sz="1600">
                <a:latin typeface="Arial" charset="0"/>
              </a:rPr>
              <a:t> GPint </a:t>
            </a:r>
            <a:r>
              <a:rPr lang="en-US" sz="1600">
                <a:latin typeface="Arial" charset="0"/>
                <a:sym typeface="Wingdings" pitchFamily="-65" charset="2"/>
              </a:rPr>
              <a:t></a:t>
            </a:r>
            <a:r>
              <a:rPr lang="en-US" sz="1600">
                <a:latin typeface="Arial" charset="0"/>
              </a:rPr>
              <a:t> thalamus</a:t>
            </a:r>
            <a:endParaRPr lang="en-US" sz="1600">
              <a:latin typeface="Arial" charset="0"/>
              <a:sym typeface="Wingdings" pitchFamily="-65" charset="2"/>
            </a:endParaRPr>
          </a:p>
          <a:p>
            <a:r>
              <a:rPr lang="en-US" sz="1600">
                <a:latin typeface="Arial" charset="0"/>
                <a:sym typeface="Wingdings" pitchFamily="-65" charset="2"/>
              </a:rPr>
              <a:t>           +1      x      –1      x    –1                x                  +1     x    –1      =    –1</a:t>
            </a:r>
          </a:p>
        </p:txBody>
      </p:sp>
      <p:pic>
        <p:nvPicPr>
          <p:cNvPr id="35844" name="Picture 4"/>
          <p:cNvPicPr>
            <a:picLocks noChangeAspect="1" noChangeArrowheads="1"/>
          </p:cNvPicPr>
          <p:nvPr/>
        </p:nvPicPr>
        <p:blipFill>
          <a:blip r:embed="rId3" cstate="print"/>
          <a:srcRect/>
          <a:stretch>
            <a:fillRect/>
          </a:stretch>
        </p:blipFill>
        <p:spPr bwMode="auto">
          <a:xfrm>
            <a:off x="246896" y="595771"/>
            <a:ext cx="7077684" cy="4777030"/>
          </a:xfrm>
          <a:prstGeom prst="rect">
            <a:avLst/>
          </a:prstGeom>
          <a:noFill/>
          <a:ln w="9525">
            <a:noFill/>
            <a:miter lim="800000"/>
            <a:headEnd/>
            <a:tailEnd/>
          </a:ln>
        </p:spPr>
      </p:pic>
      <p:sp>
        <p:nvSpPr>
          <p:cNvPr id="35845" name="Rectangle 5"/>
          <p:cNvSpPr>
            <a:spLocks noChangeArrowheads="1"/>
          </p:cNvSpPr>
          <p:nvPr/>
        </p:nvSpPr>
        <p:spPr bwMode="auto">
          <a:xfrm>
            <a:off x="6419294" y="595770"/>
            <a:ext cx="3456543" cy="2222041"/>
          </a:xfrm>
          <a:prstGeom prst="rect">
            <a:avLst/>
          </a:prstGeom>
          <a:solidFill>
            <a:schemeClr val="tx1"/>
          </a:solidFill>
          <a:ln w="9525">
            <a:noFill/>
            <a:miter lim="800000"/>
            <a:headEnd/>
            <a:tailEnd/>
          </a:ln>
        </p:spPr>
        <p:txBody>
          <a:bodyPr wrap="none" anchor="ctr"/>
          <a:lstStyle/>
          <a:p>
            <a:endParaRPr lang="en-US"/>
          </a:p>
        </p:txBody>
      </p:sp>
      <p:sp>
        <p:nvSpPr>
          <p:cNvPr id="46086" name="Text Box 6"/>
          <p:cNvSpPr txBox="1">
            <a:spLocks noChangeArrowheads="1"/>
          </p:cNvSpPr>
          <p:nvPr/>
        </p:nvSpPr>
        <p:spPr bwMode="auto">
          <a:xfrm>
            <a:off x="6949093" y="819186"/>
            <a:ext cx="2926745" cy="1477328"/>
          </a:xfrm>
          <a:prstGeom prst="rect">
            <a:avLst/>
          </a:prstGeom>
          <a:noFill/>
          <a:ln w="9525">
            <a:noFill/>
            <a:miter lim="800000"/>
            <a:headEnd/>
            <a:tailEnd/>
          </a:ln>
        </p:spPr>
        <p:txBody>
          <a:bodyPr>
            <a:spAutoFit/>
          </a:bodyPr>
          <a:lstStyle/>
          <a:p>
            <a:r>
              <a:rPr lang="en-US" sz="1800" b="1" dirty="0">
                <a:solidFill>
                  <a:schemeClr val="bg2"/>
                </a:solidFill>
                <a:latin typeface="Helvetica (PCL6)" pitchFamily="34" charset="0"/>
              </a:rPr>
              <a:t>Direct Pathway excites motor cortex</a:t>
            </a:r>
          </a:p>
          <a:p>
            <a:endParaRPr lang="en-US" sz="1800" b="1" dirty="0">
              <a:solidFill>
                <a:schemeClr val="bg2"/>
              </a:solidFill>
              <a:latin typeface="Helvetica (PCL6)" pitchFamily="34" charset="0"/>
            </a:endParaRPr>
          </a:p>
          <a:p>
            <a:r>
              <a:rPr lang="en-US" sz="1800" b="1" dirty="0">
                <a:solidFill>
                  <a:schemeClr val="bg2"/>
                </a:solidFill>
                <a:latin typeface="Helvetica (PCL6)" pitchFamily="34" charset="0"/>
              </a:rPr>
              <a:t>Indirect Pathway inhibits motor cortex</a:t>
            </a:r>
            <a:endParaRPr lang="en-US" b="1" dirty="0">
              <a:solidFill>
                <a:schemeClr val="bg2"/>
              </a:solidFill>
            </a:endParaRPr>
          </a:p>
        </p:txBody>
      </p:sp>
      <p:sp>
        <p:nvSpPr>
          <p:cNvPr id="35847" name="Rectangle 7"/>
          <p:cNvSpPr>
            <a:spLocks noChangeArrowheads="1"/>
          </p:cNvSpPr>
          <p:nvPr/>
        </p:nvSpPr>
        <p:spPr bwMode="auto">
          <a:xfrm>
            <a:off x="1892869" y="4646612"/>
            <a:ext cx="1234480" cy="670243"/>
          </a:xfrm>
          <a:prstGeom prst="rect">
            <a:avLst/>
          </a:prstGeom>
          <a:solidFill>
            <a:schemeClr val="tx1"/>
          </a:solidFill>
          <a:ln w="9525">
            <a:noFill/>
            <a:miter lim="800000"/>
            <a:headEnd/>
            <a:tailEnd/>
          </a:ln>
        </p:spPr>
        <p:txBody>
          <a:bodyPr wrap="none" anchor="ctr"/>
          <a:lstStyle/>
          <a:p>
            <a:endParaRPr lang="en-US"/>
          </a:p>
        </p:txBody>
      </p:sp>
      <p:sp>
        <p:nvSpPr>
          <p:cNvPr id="35848" name="Line 9"/>
          <p:cNvSpPr>
            <a:spLocks noChangeShapeType="1"/>
          </p:cNvSpPr>
          <p:nvPr/>
        </p:nvSpPr>
        <p:spPr bwMode="auto">
          <a:xfrm>
            <a:off x="3538842" y="2755442"/>
            <a:ext cx="164597" cy="74471"/>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29194" y="148943"/>
            <a:ext cx="9711241" cy="584775"/>
          </a:xfrm>
          <a:prstGeom prst="rect">
            <a:avLst/>
          </a:prstGeom>
          <a:noFill/>
          <a:ln w="9525">
            <a:noFill/>
            <a:miter lim="800000"/>
            <a:headEnd/>
            <a:tailEnd/>
          </a:ln>
        </p:spPr>
        <p:txBody>
          <a:bodyPr>
            <a:spAutoFit/>
          </a:bodyPr>
          <a:lstStyle/>
          <a:p>
            <a:r>
              <a:rPr lang="en-US" sz="3200" b="1" dirty="0" err="1">
                <a:solidFill>
                  <a:schemeClr val="tx2"/>
                </a:solidFill>
                <a:latin typeface="Helvetica (PCL6)" pitchFamily="34" charset="0"/>
              </a:rPr>
              <a:t>Dopaminergic</a:t>
            </a:r>
            <a:r>
              <a:rPr lang="en-US" sz="3200" b="1" dirty="0">
                <a:solidFill>
                  <a:schemeClr val="tx2"/>
                </a:solidFill>
                <a:latin typeface="Helvetica (PCL6)" pitchFamily="34" charset="0"/>
              </a:rPr>
              <a:t> Input from </a:t>
            </a:r>
            <a:r>
              <a:rPr lang="en-US" sz="3200" b="1" dirty="0" err="1">
                <a:solidFill>
                  <a:schemeClr val="tx2"/>
                </a:solidFill>
                <a:latin typeface="Helvetica (PCL6)" pitchFamily="34" charset="0"/>
              </a:rPr>
              <a:t>Substantia</a:t>
            </a:r>
            <a:r>
              <a:rPr lang="en-US" sz="3200" b="1" dirty="0">
                <a:solidFill>
                  <a:schemeClr val="tx2"/>
                </a:solidFill>
                <a:latin typeface="Helvetica (PCL6)" pitchFamily="34" charset="0"/>
              </a:rPr>
              <a:t> </a:t>
            </a:r>
            <a:r>
              <a:rPr lang="en-US" sz="3200" b="1" dirty="0" err="1">
                <a:solidFill>
                  <a:schemeClr val="tx2"/>
                </a:solidFill>
                <a:latin typeface="Helvetica (PCL6)" pitchFamily="34" charset="0"/>
              </a:rPr>
              <a:t>Nigra</a:t>
            </a:r>
            <a:endParaRPr lang="en-US" sz="3200" dirty="0">
              <a:solidFill>
                <a:schemeClr val="tx2"/>
              </a:solidFill>
            </a:endParaRPr>
          </a:p>
        </p:txBody>
      </p:sp>
      <p:pic>
        <p:nvPicPr>
          <p:cNvPr id="36867" name="Picture 6"/>
          <p:cNvPicPr>
            <a:picLocks noChangeAspect="1" noChangeArrowheads="1"/>
          </p:cNvPicPr>
          <p:nvPr/>
        </p:nvPicPr>
        <p:blipFill>
          <a:blip r:embed="rId3" cstate="print"/>
          <a:srcRect/>
          <a:stretch>
            <a:fillRect/>
          </a:stretch>
        </p:blipFill>
        <p:spPr bwMode="auto">
          <a:xfrm>
            <a:off x="0" y="968129"/>
            <a:ext cx="8581763" cy="5734296"/>
          </a:xfrm>
          <a:prstGeom prst="rect">
            <a:avLst/>
          </a:prstGeom>
          <a:noFill/>
          <a:ln w="9525">
            <a:noFill/>
            <a:miter lim="800000"/>
            <a:headEnd/>
            <a:tailEnd/>
          </a:ln>
        </p:spPr>
      </p:pic>
      <p:sp>
        <p:nvSpPr>
          <p:cNvPr id="36868" name="Rectangle 7"/>
          <p:cNvSpPr>
            <a:spLocks noChangeArrowheads="1"/>
          </p:cNvSpPr>
          <p:nvPr/>
        </p:nvSpPr>
        <p:spPr bwMode="auto">
          <a:xfrm>
            <a:off x="7376319" y="912812"/>
            <a:ext cx="2304362" cy="1787313"/>
          </a:xfrm>
          <a:prstGeom prst="rect">
            <a:avLst/>
          </a:prstGeom>
          <a:solidFill>
            <a:schemeClr val="tx1"/>
          </a:solidFill>
          <a:ln w="9525">
            <a:noFill/>
            <a:miter lim="800000"/>
            <a:headEnd/>
            <a:tailEnd/>
          </a:ln>
        </p:spPr>
        <p:txBody>
          <a:bodyPr wrap="none" anchor="ctr"/>
          <a:lstStyle/>
          <a:p>
            <a:endParaRPr lang="en-US"/>
          </a:p>
        </p:txBody>
      </p:sp>
      <p:sp>
        <p:nvSpPr>
          <p:cNvPr id="7" name="Rectangle 7"/>
          <p:cNvSpPr>
            <a:spLocks noChangeArrowheads="1"/>
          </p:cNvSpPr>
          <p:nvPr/>
        </p:nvSpPr>
        <p:spPr bwMode="auto">
          <a:xfrm>
            <a:off x="6690518" y="3579812"/>
            <a:ext cx="3185319" cy="1787313"/>
          </a:xfrm>
          <a:prstGeom prst="rect">
            <a:avLst/>
          </a:prstGeom>
          <a:solidFill>
            <a:schemeClr val="tx1"/>
          </a:solidFill>
          <a:ln w="9525">
            <a:noFill/>
            <a:miter lim="800000"/>
            <a:headEnd/>
            <a:tailEnd/>
          </a:ln>
        </p:spPr>
        <p:txBody>
          <a:bodyPr wrap="none" anchor="ctr"/>
          <a:lstStyle/>
          <a:p>
            <a:endParaRPr lang="en-US"/>
          </a:p>
        </p:txBody>
      </p:sp>
      <p:sp>
        <p:nvSpPr>
          <p:cNvPr id="36869" name="Text Box 5"/>
          <p:cNvSpPr txBox="1">
            <a:spLocks noChangeArrowheads="1"/>
          </p:cNvSpPr>
          <p:nvPr/>
        </p:nvSpPr>
        <p:spPr bwMode="auto">
          <a:xfrm>
            <a:off x="6461919" y="3579812"/>
            <a:ext cx="3538842" cy="1754326"/>
          </a:xfrm>
          <a:prstGeom prst="rect">
            <a:avLst/>
          </a:prstGeom>
          <a:noFill/>
          <a:ln w="9525">
            <a:noFill/>
            <a:miter lim="800000"/>
            <a:headEnd/>
            <a:tailEnd/>
          </a:ln>
        </p:spPr>
        <p:txBody>
          <a:bodyPr>
            <a:spAutoFit/>
          </a:bodyPr>
          <a:lstStyle/>
          <a:p>
            <a:r>
              <a:rPr lang="en-US" sz="1800" b="1" dirty="0" err="1">
                <a:solidFill>
                  <a:schemeClr val="bg2"/>
                </a:solidFill>
                <a:latin typeface="Helvetica (PCL6)" pitchFamily="34" charset="0"/>
              </a:rPr>
              <a:t>Nigrostriatal</a:t>
            </a:r>
            <a:r>
              <a:rPr lang="en-US" sz="1800" b="1" dirty="0">
                <a:solidFill>
                  <a:schemeClr val="bg2"/>
                </a:solidFill>
                <a:latin typeface="Helvetica (PCL6)" pitchFamily="34" charset="0"/>
              </a:rPr>
              <a:t> pathway excites motor cortex by</a:t>
            </a:r>
          </a:p>
          <a:p>
            <a:endParaRPr lang="en-US" sz="1800" b="1" dirty="0">
              <a:solidFill>
                <a:schemeClr val="bg2"/>
              </a:solidFill>
              <a:latin typeface="Helvetica (PCL6)" pitchFamily="34" charset="0"/>
            </a:endParaRPr>
          </a:p>
          <a:p>
            <a:r>
              <a:rPr lang="en-US" sz="1800" b="1" dirty="0">
                <a:solidFill>
                  <a:schemeClr val="bg2"/>
                </a:solidFill>
                <a:latin typeface="Helvetica (PCL6)" pitchFamily="34" charset="0"/>
              </a:rPr>
              <a:t>(1) exciting Direct Pathway</a:t>
            </a:r>
          </a:p>
          <a:p>
            <a:endParaRPr lang="en-US" sz="1800" b="1" dirty="0">
              <a:solidFill>
                <a:schemeClr val="bg2"/>
              </a:solidFill>
              <a:latin typeface="Helvetica (PCL6)" pitchFamily="34" charset="0"/>
            </a:endParaRPr>
          </a:p>
          <a:p>
            <a:r>
              <a:rPr lang="en-US" sz="1800" b="1" dirty="0">
                <a:solidFill>
                  <a:schemeClr val="bg2"/>
                </a:solidFill>
                <a:latin typeface="Helvetica (PCL6)" pitchFamily="34" charset="0"/>
              </a:rPr>
              <a:t>(2) inhibiting Indirect Pathway</a:t>
            </a:r>
            <a:endParaRPr lang="en-US" b="1" dirty="0">
              <a:solidFill>
                <a:schemeClr val="bg2"/>
              </a:solidFill>
            </a:endParaRPr>
          </a:p>
        </p:txBody>
      </p:sp>
      <p:sp>
        <p:nvSpPr>
          <p:cNvPr id="36870" name="Line 8"/>
          <p:cNvSpPr>
            <a:spLocks noChangeShapeType="1"/>
          </p:cNvSpPr>
          <p:nvPr/>
        </p:nvSpPr>
        <p:spPr bwMode="auto">
          <a:xfrm>
            <a:off x="3947319" y="3503612"/>
            <a:ext cx="164597" cy="74471"/>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76090" y="521300"/>
            <a:ext cx="8805956" cy="5262979"/>
          </a:xfrm>
          <a:prstGeom prst="rect">
            <a:avLst/>
          </a:prstGeom>
          <a:noFill/>
          <a:ln w="9525">
            <a:noFill/>
            <a:miter lim="800000"/>
            <a:headEnd/>
            <a:tailEnd/>
          </a:ln>
        </p:spPr>
        <p:txBody>
          <a:bodyPr>
            <a:spAutoFit/>
          </a:bodyPr>
          <a:lstStyle/>
          <a:p>
            <a:pPr marL="457200" indent="-457200" algn="ctr"/>
            <a:endParaRPr lang="en-US" b="1" dirty="0">
              <a:solidFill>
                <a:srgbClr val="FFFF00"/>
              </a:solidFill>
              <a:latin typeface="+mj-lt"/>
            </a:endParaRPr>
          </a:p>
          <a:p>
            <a:pPr marL="457200" indent="-457200" algn="ctr"/>
            <a:r>
              <a:rPr lang="en-US" sz="3200" b="1" dirty="0">
                <a:solidFill>
                  <a:srgbClr val="FFFF00"/>
                </a:solidFill>
                <a:latin typeface="+mj-lt"/>
              </a:rPr>
              <a:t>Functions of Basal Ganglia</a:t>
            </a:r>
            <a:endParaRPr lang="en-US" sz="3200" dirty="0">
              <a:solidFill>
                <a:srgbClr val="FFFF00"/>
              </a:solidFill>
              <a:latin typeface="+mj-lt"/>
            </a:endParaRPr>
          </a:p>
          <a:p>
            <a:pPr marL="457200" indent="-457200"/>
            <a:endParaRPr lang="en-US" dirty="0">
              <a:solidFill>
                <a:srgbClr val="FFFF00"/>
              </a:solidFill>
              <a:latin typeface="+mj-lt"/>
            </a:endParaRPr>
          </a:p>
          <a:p>
            <a:pPr marL="457200" indent="-457200">
              <a:buFontTx/>
              <a:buAutoNum type="arabicPeriod"/>
            </a:pPr>
            <a:r>
              <a:rPr lang="en-US" sz="3200" u="sng" dirty="0">
                <a:latin typeface="+mj-lt"/>
              </a:rPr>
              <a:t>Enable</a:t>
            </a:r>
            <a:r>
              <a:rPr lang="en-US" sz="3200" dirty="0">
                <a:latin typeface="+mj-lt"/>
              </a:rPr>
              <a:t> automatic performance of practiced motor acts </a:t>
            </a:r>
          </a:p>
          <a:p>
            <a:pPr marL="457200" indent="-457200">
              <a:buFontTx/>
              <a:buAutoNum type="arabicPeriod"/>
            </a:pPr>
            <a:endParaRPr lang="en-US" sz="3200" dirty="0">
              <a:latin typeface="+mj-lt"/>
            </a:endParaRPr>
          </a:p>
          <a:p>
            <a:pPr marL="457200" indent="-457200">
              <a:buFontTx/>
              <a:buAutoNum type="arabicPeriod"/>
            </a:pPr>
            <a:r>
              <a:rPr lang="en-US" sz="3200" u="sng" dirty="0">
                <a:latin typeface="+mj-lt"/>
              </a:rPr>
              <a:t>Gating</a:t>
            </a:r>
            <a:r>
              <a:rPr lang="en-US" sz="3200" dirty="0">
                <a:latin typeface="+mj-lt"/>
              </a:rPr>
              <a:t> the initiation of voluntary movements by modulating motor programs stored in the motor cortex</a:t>
            </a:r>
          </a:p>
          <a:p>
            <a:pPr marL="457200" indent="-457200">
              <a:buFontTx/>
              <a:buAutoNum type="arabicPeriod"/>
            </a:pPr>
            <a:endParaRPr lang="en-US" sz="3200" dirty="0">
              <a:latin typeface="+mj-lt"/>
            </a:endParaRPr>
          </a:p>
          <a:p>
            <a:pPr marL="457200" indent="-457200">
              <a:buFontTx/>
              <a:buAutoNum type="arabicPeriod"/>
            </a:pPr>
            <a:r>
              <a:rPr lang="en-US" sz="3200" dirty="0">
                <a:latin typeface="+mj-lt"/>
              </a:rPr>
              <a:t>Cognitive functions</a:t>
            </a:r>
          </a:p>
          <a:p>
            <a:pPr marL="457200" indent="-457200"/>
            <a:endParaRPr lang="en-US" dirty="0">
              <a:solidFill>
                <a:schemeClr val="bg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p:cNvPicPr>
            <a:picLocks noChangeAspect="1" noChangeArrowheads="1"/>
          </p:cNvPicPr>
          <p:nvPr/>
        </p:nvPicPr>
        <p:blipFill>
          <a:blip r:embed="rId2" cstate="print"/>
          <a:srcRect/>
          <a:stretch>
            <a:fillRect/>
          </a:stretch>
        </p:blipFill>
        <p:spPr bwMode="auto">
          <a:xfrm>
            <a:off x="1204119" y="760412"/>
            <a:ext cx="6276779" cy="5646738"/>
          </a:xfrm>
          <a:prstGeom prst="rect">
            <a:avLst/>
          </a:prstGeom>
          <a:noFill/>
          <a:ln w="9525">
            <a:noFill/>
            <a:miter lim="800000"/>
            <a:headEnd/>
            <a:tailEnd/>
          </a:ln>
        </p:spPr>
      </p:pic>
      <p:sp>
        <p:nvSpPr>
          <p:cNvPr id="3" name="Text Box 4"/>
          <p:cNvSpPr txBox="1">
            <a:spLocks noChangeArrowheads="1"/>
          </p:cNvSpPr>
          <p:nvPr/>
        </p:nvSpPr>
        <p:spPr bwMode="auto">
          <a:xfrm>
            <a:off x="7528719" y="5691326"/>
            <a:ext cx="2321469" cy="707886"/>
          </a:xfrm>
          <a:prstGeom prst="rect">
            <a:avLst/>
          </a:prstGeom>
          <a:noFill/>
          <a:ln w="9525">
            <a:noFill/>
            <a:miter lim="800000"/>
            <a:headEnd/>
            <a:tailEnd/>
          </a:ln>
        </p:spPr>
        <p:txBody>
          <a:bodyPr wrap="none">
            <a:spAutoFit/>
          </a:bodyPr>
          <a:lstStyle/>
          <a:p>
            <a:r>
              <a:rPr lang="en-US" sz="2000" dirty="0" err="1" smtClean="0">
                <a:latin typeface="Arial" charset="0"/>
              </a:rPr>
              <a:t>Aflalo</a:t>
            </a:r>
            <a:r>
              <a:rPr lang="en-US" sz="2000" dirty="0" smtClean="0">
                <a:latin typeface="Arial" charset="0"/>
              </a:rPr>
              <a:t> &amp; </a:t>
            </a:r>
            <a:r>
              <a:rPr lang="en-US" sz="2000" dirty="0" err="1" smtClean="0">
                <a:latin typeface="Arial" charset="0"/>
              </a:rPr>
              <a:t>Graziano</a:t>
            </a:r>
            <a:r>
              <a:rPr lang="en-US" sz="2000" dirty="0" smtClean="0">
                <a:latin typeface="Arial" charset="0"/>
              </a:rPr>
              <a:t>, </a:t>
            </a:r>
            <a:endParaRPr lang="en-US" sz="2000" dirty="0">
              <a:latin typeface="Arial" charset="0"/>
            </a:endParaRPr>
          </a:p>
          <a:p>
            <a:r>
              <a:rPr lang="en-US" sz="2000" i="1" dirty="0">
                <a:latin typeface="Arial" charset="0"/>
              </a:rPr>
              <a:t>Neuron,</a:t>
            </a:r>
            <a:r>
              <a:rPr lang="en-US" sz="2000" dirty="0">
                <a:latin typeface="Arial" charset="0"/>
              </a:rPr>
              <a:t> </a:t>
            </a:r>
            <a:r>
              <a:rPr lang="en-US" sz="2000" dirty="0" smtClean="0">
                <a:latin typeface="Arial" charset="0"/>
              </a:rPr>
              <a:t>2007</a:t>
            </a:r>
            <a:endParaRPr lang="en-US" sz="2000" dirty="0"/>
          </a:p>
        </p:txBody>
      </p:sp>
      <p:sp>
        <p:nvSpPr>
          <p:cNvPr id="4" name="Text Box 6"/>
          <p:cNvSpPr txBox="1">
            <a:spLocks noChangeArrowheads="1"/>
          </p:cNvSpPr>
          <p:nvPr/>
        </p:nvSpPr>
        <p:spPr bwMode="auto">
          <a:xfrm>
            <a:off x="2270919" y="227013"/>
            <a:ext cx="3810000" cy="461665"/>
          </a:xfrm>
          <a:prstGeom prst="rect">
            <a:avLst/>
          </a:prstGeom>
          <a:noFill/>
          <a:ln w="9525">
            <a:noFill/>
            <a:miter lim="800000"/>
            <a:headEnd/>
            <a:tailEnd/>
          </a:ln>
        </p:spPr>
        <p:txBody>
          <a:bodyPr wrap="square">
            <a:spAutoFit/>
          </a:bodyPr>
          <a:lstStyle/>
          <a:p>
            <a:r>
              <a:rPr lang="en-US" sz="2400" dirty="0" smtClean="0">
                <a:solidFill>
                  <a:schemeClr val="tx2"/>
                </a:solidFill>
                <a:latin typeface="Arial" charset="0"/>
              </a:rPr>
              <a:t>Action Zones</a:t>
            </a:r>
            <a:endParaRPr lang="en-US" sz="2400" dirty="0">
              <a:solidFill>
                <a:schemeClr val="tx2"/>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_07_34"/>
          <p:cNvPicPr>
            <a:picLocks noChangeAspect="1" noChangeArrowheads="1"/>
          </p:cNvPicPr>
          <p:nvPr/>
        </p:nvPicPr>
        <p:blipFill>
          <a:blip r:embed="rId3" cstate="print"/>
          <a:srcRect/>
          <a:stretch>
            <a:fillRect/>
          </a:stretch>
        </p:blipFill>
        <p:spPr bwMode="auto">
          <a:xfrm>
            <a:off x="342912" y="372357"/>
            <a:ext cx="9207161"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ure_07_41"/>
          <p:cNvPicPr>
            <a:picLocks noChangeAspect="1" noChangeArrowheads="1"/>
          </p:cNvPicPr>
          <p:nvPr/>
        </p:nvPicPr>
        <p:blipFill>
          <a:blip r:embed="rId3" cstate="print"/>
          <a:srcRect/>
          <a:stretch>
            <a:fillRect/>
          </a:stretch>
        </p:blipFill>
        <p:spPr bwMode="auto">
          <a:xfrm>
            <a:off x="329195" y="1725254"/>
            <a:ext cx="9214020" cy="3245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_07_40"/>
          <p:cNvPicPr>
            <a:picLocks noChangeAspect="1" noChangeArrowheads="1"/>
          </p:cNvPicPr>
          <p:nvPr/>
        </p:nvPicPr>
        <p:blipFill>
          <a:blip r:embed="rId3" cstate="print"/>
          <a:srcRect t="9179"/>
          <a:stretch>
            <a:fillRect/>
          </a:stretch>
        </p:blipFill>
        <p:spPr bwMode="auto">
          <a:xfrm>
            <a:off x="1204119" y="0"/>
            <a:ext cx="4267200" cy="6606050"/>
          </a:xfrm>
          <a:prstGeom prst="rect">
            <a:avLst/>
          </a:prstGeom>
          <a:noFill/>
          <a:ln w="9525">
            <a:noFill/>
            <a:miter lim="800000"/>
            <a:headEnd/>
            <a:tailEnd/>
          </a:ln>
        </p:spPr>
      </p:pic>
      <p:pic>
        <p:nvPicPr>
          <p:cNvPr id="3" name="Picture 2" descr="figure_07_40"/>
          <p:cNvPicPr>
            <a:picLocks noChangeAspect="1" noChangeArrowheads="1"/>
          </p:cNvPicPr>
          <p:nvPr/>
        </p:nvPicPr>
        <p:blipFill>
          <a:blip r:embed="rId3" cstate="print"/>
          <a:srcRect l="19631" r="22054" b="90821"/>
          <a:stretch>
            <a:fillRect/>
          </a:stretch>
        </p:blipFill>
        <p:spPr bwMode="auto">
          <a:xfrm>
            <a:off x="5699919" y="2360612"/>
            <a:ext cx="3124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76090" y="521300"/>
            <a:ext cx="8805956" cy="5262979"/>
          </a:xfrm>
          <a:prstGeom prst="rect">
            <a:avLst/>
          </a:prstGeom>
          <a:noFill/>
          <a:ln w="9525">
            <a:noFill/>
            <a:miter lim="800000"/>
            <a:headEnd/>
            <a:tailEnd/>
          </a:ln>
        </p:spPr>
        <p:txBody>
          <a:bodyPr>
            <a:spAutoFit/>
          </a:bodyPr>
          <a:lstStyle/>
          <a:p>
            <a:pPr marL="457200" indent="-457200" algn="ctr"/>
            <a:endParaRPr lang="en-US" b="1" dirty="0">
              <a:solidFill>
                <a:srgbClr val="FFFF00"/>
              </a:solidFill>
              <a:latin typeface="+mj-lt"/>
            </a:endParaRPr>
          </a:p>
          <a:p>
            <a:pPr marL="457200" indent="-457200" algn="ctr"/>
            <a:r>
              <a:rPr lang="en-US" sz="3200" b="1" dirty="0">
                <a:solidFill>
                  <a:srgbClr val="FFFF00"/>
                </a:solidFill>
                <a:latin typeface="+mj-lt"/>
              </a:rPr>
              <a:t>Functions of Basal Ganglia</a:t>
            </a:r>
            <a:endParaRPr lang="en-US" sz="3200" dirty="0">
              <a:solidFill>
                <a:srgbClr val="FFFF00"/>
              </a:solidFill>
              <a:latin typeface="+mj-lt"/>
            </a:endParaRPr>
          </a:p>
          <a:p>
            <a:pPr marL="457200" indent="-457200"/>
            <a:endParaRPr lang="en-US" dirty="0">
              <a:solidFill>
                <a:srgbClr val="FFFF00"/>
              </a:solidFill>
              <a:latin typeface="+mj-lt"/>
            </a:endParaRPr>
          </a:p>
          <a:p>
            <a:pPr marL="457200" indent="-457200">
              <a:buFontTx/>
              <a:buAutoNum type="arabicPeriod"/>
            </a:pPr>
            <a:r>
              <a:rPr lang="en-US" sz="3200" u="sng" dirty="0">
                <a:latin typeface="+mj-lt"/>
              </a:rPr>
              <a:t>Enable</a:t>
            </a:r>
            <a:r>
              <a:rPr lang="en-US" sz="3200" dirty="0">
                <a:latin typeface="+mj-lt"/>
              </a:rPr>
              <a:t> automatic performance of practiced motor acts </a:t>
            </a:r>
          </a:p>
          <a:p>
            <a:pPr marL="457200" indent="-457200">
              <a:buFontTx/>
              <a:buAutoNum type="arabicPeriod"/>
            </a:pPr>
            <a:endParaRPr lang="en-US" sz="3200" dirty="0">
              <a:latin typeface="+mj-lt"/>
            </a:endParaRPr>
          </a:p>
          <a:p>
            <a:pPr marL="457200" indent="-457200">
              <a:buFontTx/>
              <a:buAutoNum type="arabicPeriod"/>
            </a:pPr>
            <a:r>
              <a:rPr lang="en-US" sz="3200" u="sng" dirty="0">
                <a:latin typeface="+mj-lt"/>
              </a:rPr>
              <a:t>Gating</a:t>
            </a:r>
            <a:r>
              <a:rPr lang="en-US" sz="3200" dirty="0">
                <a:latin typeface="+mj-lt"/>
              </a:rPr>
              <a:t> the initiation of voluntary movements by modulating motor programs stored in the motor cortex</a:t>
            </a:r>
          </a:p>
          <a:p>
            <a:pPr marL="457200" indent="-457200">
              <a:buFontTx/>
              <a:buAutoNum type="arabicPeriod"/>
            </a:pPr>
            <a:endParaRPr lang="en-US" sz="3200" dirty="0">
              <a:latin typeface="+mj-lt"/>
            </a:endParaRPr>
          </a:p>
          <a:p>
            <a:pPr marL="457200" indent="-457200">
              <a:buFontTx/>
              <a:buAutoNum type="arabicPeriod"/>
            </a:pPr>
            <a:r>
              <a:rPr lang="en-US" sz="3200" dirty="0">
                <a:latin typeface="+mj-lt"/>
              </a:rPr>
              <a:t>Cognitive functions</a:t>
            </a:r>
          </a:p>
          <a:p>
            <a:pPr marL="457200" indent="-457200"/>
            <a:endParaRPr lang="en-US" dirty="0">
              <a:solidFill>
                <a:schemeClr val="bg1"/>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085"/>
          <p:cNvSpPr txBox="1">
            <a:spLocks noChangeArrowheads="1"/>
          </p:cNvSpPr>
          <p:nvPr/>
        </p:nvSpPr>
        <p:spPr bwMode="auto">
          <a:xfrm>
            <a:off x="402921" y="148943"/>
            <a:ext cx="9061424" cy="707886"/>
          </a:xfrm>
          <a:prstGeom prst="rect">
            <a:avLst/>
          </a:prstGeom>
          <a:noFill/>
          <a:ln w="9525">
            <a:noFill/>
            <a:miter lim="800000"/>
            <a:headEnd/>
            <a:tailEnd/>
          </a:ln>
        </p:spPr>
        <p:txBody>
          <a:bodyPr>
            <a:spAutoFit/>
          </a:bodyPr>
          <a:lstStyle/>
          <a:p>
            <a:r>
              <a:rPr lang="en-US" sz="2000" b="1" dirty="0">
                <a:solidFill>
                  <a:schemeClr val="tx2"/>
                </a:solidFill>
                <a:latin typeface="Arial" charset="0"/>
              </a:rPr>
              <a:t>Role of the basal ganglia in exciting one motor program via direct pathway and inhibiting competing programs via indirect pathway</a:t>
            </a:r>
          </a:p>
        </p:txBody>
      </p:sp>
      <p:pic>
        <p:nvPicPr>
          <p:cNvPr id="43011" name="Picture 1086"/>
          <p:cNvPicPr>
            <a:picLocks noChangeAspect="1" noChangeArrowheads="1"/>
          </p:cNvPicPr>
          <p:nvPr/>
        </p:nvPicPr>
        <p:blipFill>
          <a:blip r:embed="rId3" cstate="print"/>
          <a:srcRect/>
          <a:stretch>
            <a:fillRect/>
          </a:stretch>
        </p:blipFill>
        <p:spPr bwMode="auto">
          <a:xfrm>
            <a:off x="905285" y="1117071"/>
            <a:ext cx="8222516" cy="5282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_07_47b"/>
          <p:cNvPicPr>
            <a:picLocks noChangeAspect="1" noChangeArrowheads="1"/>
          </p:cNvPicPr>
          <p:nvPr/>
        </p:nvPicPr>
        <p:blipFill>
          <a:blip r:embed="rId3" cstate="print"/>
          <a:srcRect/>
          <a:stretch>
            <a:fillRect/>
          </a:stretch>
        </p:blipFill>
        <p:spPr bwMode="auto">
          <a:xfrm>
            <a:off x="0" y="836612"/>
            <a:ext cx="9991826"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chultz"/>
          <p:cNvPicPr>
            <a:picLocks noChangeAspect="1" noChangeArrowheads="1"/>
          </p:cNvPicPr>
          <p:nvPr/>
        </p:nvPicPr>
        <p:blipFill>
          <a:blip r:embed="rId3" cstate="print">
            <a:lum bright="-24000" contrast="42000"/>
          </a:blip>
          <a:srcRect/>
          <a:stretch>
            <a:fillRect/>
          </a:stretch>
        </p:blipFill>
        <p:spPr bwMode="auto">
          <a:xfrm>
            <a:off x="1234480" y="1340485"/>
            <a:ext cx="7077684" cy="4525689"/>
          </a:xfrm>
          <a:prstGeom prst="rect">
            <a:avLst/>
          </a:prstGeom>
          <a:noFill/>
          <a:ln w="9525">
            <a:noFill/>
            <a:miter lim="800000"/>
            <a:headEnd/>
            <a:tailEnd/>
          </a:ln>
        </p:spPr>
      </p:pic>
      <p:sp>
        <p:nvSpPr>
          <p:cNvPr id="45059" name="Text Box 3"/>
          <p:cNvSpPr txBox="1">
            <a:spLocks noChangeArrowheads="1"/>
          </p:cNvSpPr>
          <p:nvPr/>
        </p:nvSpPr>
        <p:spPr bwMode="auto">
          <a:xfrm>
            <a:off x="641244" y="189282"/>
            <a:ext cx="8740802" cy="584775"/>
          </a:xfrm>
          <a:prstGeom prst="rect">
            <a:avLst/>
          </a:prstGeom>
          <a:noFill/>
          <a:ln w="9525">
            <a:noFill/>
            <a:miter lim="800000"/>
            <a:headEnd/>
            <a:tailEnd/>
          </a:ln>
        </p:spPr>
        <p:txBody>
          <a:bodyPr>
            <a:spAutoFit/>
          </a:bodyPr>
          <a:lstStyle/>
          <a:p>
            <a:r>
              <a:rPr lang="en-US" b="1" dirty="0">
                <a:solidFill>
                  <a:schemeClr val="tx2"/>
                </a:solidFill>
                <a:latin typeface="Arial" charset="0"/>
              </a:rPr>
              <a:t>Dopamine neurons of </a:t>
            </a:r>
            <a:r>
              <a:rPr lang="en-US" b="1" dirty="0" err="1">
                <a:solidFill>
                  <a:schemeClr val="tx2"/>
                </a:solidFill>
                <a:latin typeface="Arial" charset="0"/>
              </a:rPr>
              <a:t>substantia</a:t>
            </a:r>
            <a:r>
              <a:rPr lang="en-US" b="1" dirty="0">
                <a:solidFill>
                  <a:schemeClr val="tx2"/>
                </a:solidFill>
                <a:latin typeface="Arial" charset="0"/>
              </a:rPr>
              <a:t> </a:t>
            </a:r>
            <a:r>
              <a:rPr lang="en-US" b="1" dirty="0" err="1">
                <a:solidFill>
                  <a:schemeClr val="tx2"/>
                </a:solidFill>
                <a:latin typeface="Arial" charset="0"/>
              </a:rPr>
              <a:t>nigra</a:t>
            </a:r>
            <a:r>
              <a:rPr lang="en-US" b="1" dirty="0">
                <a:solidFill>
                  <a:schemeClr val="tx2"/>
                </a:solidFill>
                <a:latin typeface="Arial" charset="0"/>
              </a:rPr>
              <a:t> signal unexpected reward or unexpected absence of reward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29194" y="148943"/>
            <a:ext cx="9711241" cy="584775"/>
          </a:xfrm>
          <a:prstGeom prst="rect">
            <a:avLst/>
          </a:prstGeom>
          <a:noFill/>
          <a:ln w="9525">
            <a:noFill/>
            <a:miter lim="800000"/>
            <a:headEnd/>
            <a:tailEnd/>
          </a:ln>
        </p:spPr>
        <p:txBody>
          <a:bodyPr>
            <a:spAutoFit/>
          </a:bodyPr>
          <a:lstStyle/>
          <a:p>
            <a:r>
              <a:rPr lang="en-US" sz="3200" b="1" dirty="0" err="1">
                <a:solidFill>
                  <a:schemeClr val="tx2"/>
                </a:solidFill>
                <a:latin typeface="Helvetica (PCL6)" pitchFamily="34" charset="0"/>
              </a:rPr>
              <a:t>Dopaminergic</a:t>
            </a:r>
            <a:r>
              <a:rPr lang="en-US" sz="3200" b="1" dirty="0">
                <a:solidFill>
                  <a:schemeClr val="tx2"/>
                </a:solidFill>
                <a:latin typeface="Helvetica (PCL6)" pitchFamily="34" charset="0"/>
              </a:rPr>
              <a:t> Input from </a:t>
            </a:r>
            <a:r>
              <a:rPr lang="en-US" sz="3200" b="1" dirty="0" err="1">
                <a:solidFill>
                  <a:schemeClr val="tx2"/>
                </a:solidFill>
                <a:latin typeface="Helvetica (PCL6)" pitchFamily="34" charset="0"/>
              </a:rPr>
              <a:t>Substantia</a:t>
            </a:r>
            <a:r>
              <a:rPr lang="en-US" sz="3200" b="1" dirty="0">
                <a:solidFill>
                  <a:schemeClr val="tx2"/>
                </a:solidFill>
                <a:latin typeface="Helvetica (PCL6)" pitchFamily="34" charset="0"/>
              </a:rPr>
              <a:t> </a:t>
            </a:r>
            <a:r>
              <a:rPr lang="en-US" sz="3200" b="1" dirty="0" err="1">
                <a:solidFill>
                  <a:schemeClr val="tx2"/>
                </a:solidFill>
                <a:latin typeface="Helvetica (PCL6)" pitchFamily="34" charset="0"/>
              </a:rPr>
              <a:t>Nigra</a:t>
            </a:r>
            <a:endParaRPr lang="en-US" sz="3200" dirty="0">
              <a:solidFill>
                <a:schemeClr val="tx2"/>
              </a:solidFill>
            </a:endParaRPr>
          </a:p>
        </p:txBody>
      </p:sp>
      <p:pic>
        <p:nvPicPr>
          <p:cNvPr id="47107" name="Picture 6"/>
          <p:cNvPicPr>
            <a:picLocks noChangeAspect="1" noChangeArrowheads="1"/>
          </p:cNvPicPr>
          <p:nvPr/>
        </p:nvPicPr>
        <p:blipFill>
          <a:blip r:embed="rId3" cstate="print"/>
          <a:srcRect/>
          <a:stretch>
            <a:fillRect/>
          </a:stretch>
        </p:blipFill>
        <p:spPr bwMode="auto">
          <a:xfrm>
            <a:off x="0" y="968129"/>
            <a:ext cx="7406879" cy="4949244"/>
          </a:xfrm>
          <a:prstGeom prst="rect">
            <a:avLst/>
          </a:prstGeom>
          <a:noFill/>
          <a:ln w="9525">
            <a:noFill/>
            <a:miter lim="800000"/>
            <a:headEnd/>
            <a:tailEnd/>
          </a:ln>
        </p:spPr>
      </p:pic>
      <p:pic>
        <p:nvPicPr>
          <p:cNvPr id="47108" name="Picture 5" descr="schultz"/>
          <p:cNvPicPr>
            <a:picLocks noChangeAspect="1" noChangeArrowheads="1"/>
          </p:cNvPicPr>
          <p:nvPr/>
        </p:nvPicPr>
        <p:blipFill>
          <a:blip r:embed="rId4" cstate="print">
            <a:lum bright="-24000" contrast="42000"/>
          </a:blip>
          <a:srcRect/>
          <a:stretch>
            <a:fillRect/>
          </a:stretch>
        </p:blipFill>
        <p:spPr bwMode="auto">
          <a:xfrm>
            <a:off x="6501593" y="819186"/>
            <a:ext cx="2880453" cy="1841616"/>
          </a:xfrm>
          <a:prstGeom prst="rect">
            <a:avLst/>
          </a:prstGeom>
          <a:noFill/>
          <a:ln w="9525">
            <a:noFill/>
            <a:miter lim="800000"/>
            <a:headEnd/>
            <a:tailEnd/>
          </a:ln>
        </p:spPr>
      </p:pic>
      <p:sp>
        <p:nvSpPr>
          <p:cNvPr id="47109" name="Line 7"/>
          <p:cNvSpPr>
            <a:spLocks noChangeShapeType="1"/>
          </p:cNvSpPr>
          <p:nvPr/>
        </p:nvSpPr>
        <p:spPr bwMode="auto">
          <a:xfrm>
            <a:off x="3374245" y="3160380"/>
            <a:ext cx="164597" cy="74471"/>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76090" y="521300"/>
            <a:ext cx="8805956" cy="5262979"/>
          </a:xfrm>
          <a:prstGeom prst="rect">
            <a:avLst/>
          </a:prstGeom>
          <a:noFill/>
          <a:ln w="9525">
            <a:noFill/>
            <a:miter lim="800000"/>
            <a:headEnd/>
            <a:tailEnd/>
          </a:ln>
        </p:spPr>
        <p:txBody>
          <a:bodyPr>
            <a:spAutoFit/>
          </a:bodyPr>
          <a:lstStyle/>
          <a:p>
            <a:pPr marL="457200" indent="-457200" algn="ctr"/>
            <a:endParaRPr lang="en-US" b="1" dirty="0">
              <a:solidFill>
                <a:srgbClr val="FFFF00"/>
              </a:solidFill>
              <a:latin typeface="+mj-lt"/>
            </a:endParaRPr>
          </a:p>
          <a:p>
            <a:pPr marL="457200" indent="-457200" algn="ctr"/>
            <a:r>
              <a:rPr lang="en-US" sz="3200" b="1" dirty="0">
                <a:solidFill>
                  <a:srgbClr val="FFFF00"/>
                </a:solidFill>
                <a:latin typeface="+mj-lt"/>
              </a:rPr>
              <a:t>Functions of Basal Ganglia</a:t>
            </a:r>
            <a:endParaRPr lang="en-US" sz="3200" dirty="0">
              <a:solidFill>
                <a:srgbClr val="FFFF00"/>
              </a:solidFill>
              <a:latin typeface="+mj-lt"/>
            </a:endParaRPr>
          </a:p>
          <a:p>
            <a:pPr marL="457200" indent="-457200"/>
            <a:endParaRPr lang="en-US" dirty="0">
              <a:solidFill>
                <a:srgbClr val="FFFF00"/>
              </a:solidFill>
              <a:latin typeface="+mj-lt"/>
            </a:endParaRPr>
          </a:p>
          <a:p>
            <a:pPr marL="457200" indent="-457200">
              <a:buFontTx/>
              <a:buAutoNum type="arabicPeriod"/>
            </a:pPr>
            <a:r>
              <a:rPr lang="en-US" sz="3200" u="sng" dirty="0">
                <a:latin typeface="+mj-lt"/>
              </a:rPr>
              <a:t>Enable</a:t>
            </a:r>
            <a:r>
              <a:rPr lang="en-US" sz="3200" dirty="0">
                <a:latin typeface="+mj-lt"/>
              </a:rPr>
              <a:t> automatic performance of practiced motor acts </a:t>
            </a:r>
          </a:p>
          <a:p>
            <a:pPr marL="457200" indent="-457200">
              <a:buFontTx/>
              <a:buAutoNum type="arabicPeriod"/>
            </a:pPr>
            <a:endParaRPr lang="en-US" sz="3200" dirty="0">
              <a:latin typeface="+mj-lt"/>
            </a:endParaRPr>
          </a:p>
          <a:p>
            <a:pPr marL="457200" indent="-457200">
              <a:buFontTx/>
              <a:buAutoNum type="arabicPeriod"/>
            </a:pPr>
            <a:r>
              <a:rPr lang="en-US" sz="3200" u="sng" dirty="0">
                <a:latin typeface="+mj-lt"/>
              </a:rPr>
              <a:t>Gating</a:t>
            </a:r>
            <a:r>
              <a:rPr lang="en-US" sz="3200" dirty="0">
                <a:latin typeface="+mj-lt"/>
              </a:rPr>
              <a:t> the initiation of voluntary movements by modulating motor programs stored in the motor cortex</a:t>
            </a:r>
          </a:p>
          <a:p>
            <a:pPr marL="457200" indent="-457200">
              <a:buFontTx/>
              <a:buAutoNum type="arabicPeriod"/>
            </a:pPr>
            <a:endParaRPr lang="en-US" sz="3200" dirty="0">
              <a:latin typeface="+mj-lt"/>
            </a:endParaRPr>
          </a:p>
          <a:p>
            <a:pPr marL="457200" indent="-457200">
              <a:buFontTx/>
              <a:buAutoNum type="arabicPeriod"/>
            </a:pPr>
            <a:r>
              <a:rPr lang="en-US" sz="3200" dirty="0">
                <a:latin typeface="+mj-lt"/>
              </a:rPr>
              <a:t>Cognitive functions</a:t>
            </a:r>
          </a:p>
          <a:p>
            <a:pPr marL="457200" indent="-457200"/>
            <a:endParaRPr lang="en-US" dirty="0">
              <a:solidFill>
                <a:schemeClr val="bg1"/>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2057466" y="2085199"/>
            <a:ext cx="411493" cy="595771"/>
          </a:xfrm>
          <a:prstGeom prst="rect">
            <a:avLst/>
          </a:prstGeom>
          <a:solidFill>
            <a:schemeClr val="bg1"/>
          </a:solidFill>
          <a:ln w="9525">
            <a:noFill/>
            <a:miter lim="800000"/>
            <a:headEnd/>
            <a:tailEnd/>
          </a:ln>
        </p:spPr>
        <p:txBody>
          <a:bodyPr wrap="none" anchor="ctr"/>
          <a:lstStyle/>
          <a:p>
            <a:endParaRPr lang="en-US"/>
          </a:p>
        </p:txBody>
      </p:sp>
      <p:sp>
        <p:nvSpPr>
          <p:cNvPr id="51203" name="Rectangle 9"/>
          <p:cNvSpPr>
            <a:spLocks noChangeArrowheads="1"/>
          </p:cNvSpPr>
          <p:nvPr/>
        </p:nvSpPr>
        <p:spPr bwMode="auto">
          <a:xfrm>
            <a:off x="3703439" y="2085199"/>
            <a:ext cx="329195" cy="670243"/>
          </a:xfrm>
          <a:prstGeom prst="rect">
            <a:avLst/>
          </a:prstGeom>
          <a:solidFill>
            <a:schemeClr val="bg1"/>
          </a:solidFill>
          <a:ln w="9525">
            <a:noFill/>
            <a:miter lim="800000"/>
            <a:headEnd/>
            <a:tailEnd/>
          </a:ln>
        </p:spPr>
        <p:txBody>
          <a:bodyPr wrap="none" anchor="ctr"/>
          <a:lstStyle/>
          <a:p>
            <a:endParaRPr lang="en-US"/>
          </a:p>
        </p:txBody>
      </p:sp>
      <p:sp>
        <p:nvSpPr>
          <p:cNvPr id="51204" name="Rectangle 11"/>
          <p:cNvSpPr>
            <a:spLocks noChangeArrowheads="1"/>
          </p:cNvSpPr>
          <p:nvPr/>
        </p:nvSpPr>
        <p:spPr bwMode="auto">
          <a:xfrm>
            <a:off x="5102516" y="2159670"/>
            <a:ext cx="329195" cy="521300"/>
          </a:xfrm>
          <a:prstGeom prst="rect">
            <a:avLst/>
          </a:prstGeom>
          <a:solidFill>
            <a:schemeClr val="bg1"/>
          </a:solidFill>
          <a:ln w="9525">
            <a:noFill/>
            <a:miter lim="800000"/>
            <a:headEnd/>
            <a:tailEnd/>
          </a:ln>
        </p:spPr>
        <p:txBody>
          <a:bodyPr wrap="none" anchor="ctr"/>
          <a:lstStyle/>
          <a:p>
            <a:endParaRPr lang="en-US"/>
          </a:p>
        </p:txBody>
      </p:sp>
      <p:sp>
        <p:nvSpPr>
          <p:cNvPr id="51205" name="Rectangle 12"/>
          <p:cNvSpPr>
            <a:spLocks noChangeArrowheads="1"/>
          </p:cNvSpPr>
          <p:nvPr/>
        </p:nvSpPr>
        <p:spPr bwMode="auto">
          <a:xfrm>
            <a:off x="5431711" y="2457556"/>
            <a:ext cx="329195" cy="223414"/>
          </a:xfrm>
          <a:prstGeom prst="rect">
            <a:avLst/>
          </a:prstGeom>
          <a:solidFill>
            <a:schemeClr val="bg1"/>
          </a:solidFill>
          <a:ln w="9525">
            <a:noFill/>
            <a:miter lim="800000"/>
            <a:headEnd/>
            <a:tailEnd/>
          </a:ln>
        </p:spPr>
        <p:txBody>
          <a:bodyPr wrap="none" anchor="ctr"/>
          <a:lstStyle/>
          <a:p>
            <a:endParaRPr lang="en-US"/>
          </a:p>
        </p:txBody>
      </p:sp>
      <p:sp>
        <p:nvSpPr>
          <p:cNvPr id="51206" name="Rectangle 13"/>
          <p:cNvSpPr>
            <a:spLocks noChangeArrowheads="1"/>
          </p:cNvSpPr>
          <p:nvPr/>
        </p:nvSpPr>
        <p:spPr bwMode="auto">
          <a:xfrm>
            <a:off x="6501593" y="2457556"/>
            <a:ext cx="329195" cy="223414"/>
          </a:xfrm>
          <a:prstGeom prst="rect">
            <a:avLst/>
          </a:prstGeom>
          <a:solidFill>
            <a:schemeClr val="bg1"/>
          </a:solidFill>
          <a:ln w="9525">
            <a:noFill/>
            <a:miter lim="800000"/>
            <a:headEnd/>
            <a:tailEnd/>
          </a:ln>
        </p:spPr>
        <p:txBody>
          <a:bodyPr wrap="none" anchor="ctr"/>
          <a:lstStyle/>
          <a:p>
            <a:endParaRPr lang="en-US"/>
          </a:p>
        </p:txBody>
      </p:sp>
      <p:sp>
        <p:nvSpPr>
          <p:cNvPr id="51207" name="Rectangle 14"/>
          <p:cNvSpPr>
            <a:spLocks noChangeArrowheads="1"/>
          </p:cNvSpPr>
          <p:nvPr/>
        </p:nvSpPr>
        <p:spPr bwMode="auto">
          <a:xfrm>
            <a:off x="6748489" y="2606499"/>
            <a:ext cx="329195" cy="148943"/>
          </a:xfrm>
          <a:prstGeom prst="rect">
            <a:avLst/>
          </a:prstGeom>
          <a:solidFill>
            <a:schemeClr val="bg1"/>
          </a:solidFill>
          <a:ln w="9525">
            <a:noFill/>
            <a:miter lim="800000"/>
            <a:headEnd/>
            <a:tailEnd/>
          </a:ln>
        </p:spPr>
        <p:txBody>
          <a:bodyPr wrap="none" anchor="ctr"/>
          <a:lstStyle/>
          <a:p>
            <a:endParaRPr lang="en-US"/>
          </a:p>
        </p:txBody>
      </p:sp>
      <p:sp>
        <p:nvSpPr>
          <p:cNvPr id="51208" name="Text Box 15"/>
          <p:cNvSpPr txBox="1">
            <a:spLocks noChangeArrowheads="1"/>
          </p:cNvSpPr>
          <p:nvPr/>
        </p:nvSpPr>
        <p:spPr bwMode="auto">
          <a:xfrm>
            <a:off x="5184815" y="6196641"/>
            <a:ext cx="4691023" cy="523220"/>
          </a:xfrm>
          <a:prstGeom prst="rect">
            <a:avLst/>
          </a:prstGeom>
          <a:noFill/>
          <a:ln w="9525">
            <a:noFill/>
            <a:miter lim="800000"/>
            <a:headEnd/>
            <a:tailEnd/>
          </a:ln>
        </p:spPr>
        <p:txBody>
          <a:bodyPr>
            <a:spAutoFit/>
          </a:bodyPr>
          <a:lstStyle/>
          <a:p>
            <a:pPr>
              <a:spcBef>
                <a:spcPct val="50000"/>
              </a:spcBef>
            </a:pPr>
            <a:r>
              <a:rPr lang="en-US" sz="1400">
                <a:latin typeface="Helvetica" pitchFamily="-65" charset="0"/>
              </a:rPr>
              <a:t>Jog et al. (1999) Building Neural Representations of Habits. </a:t>
            </a:r>
            <a:r>
              <a:rPr lang="en-US" sz="1400" i="1">
                <a:latin typeface="Helvetica" pitchFamily="-65" charset="0"/>
              </a:rPr>
              <a:t>Science</a:t>
            </a:r>
            <a:r>
              <a:rPr lang="en-US" sz="1400">
                <a:latin typeface="Helvetica" pitchFamily="-65" charset="0"/>
              </a:rPr>
              <a:t> 286: 1745-1749.</a:t>
            </a:r>
          </a:p>
        </p:txBody>
      </p:sp>
      <p:sp>
        <p:nvSpPr>
          <p:cNvPr id="51209" name="Text Box 16"/>
          <p:cNvSpPr txBox="1">
            <a:spLocks noChangeArrowheads="1"/>
          </p:cNvSpPr>
          <p:nvPr/>
        </p:nvSpPr>
        <p:spPr bwMode="auto">
          <a:xfrm>
            <a:off x="1399077" y="0"/>
            <a:ext cx="7324580" cy="338554"/>
          </a:xfrm>
          <a:prstGeom prst="rect">
            <a:avLst/>
          </a:prstGeom>
          <a:noFill/>
          <a:ln w="9525">
            <a:noFill/>
            <a:miter lim="800000"/>
            <a:headEnd/>
            <a:tailEnd/>
          </a:ln>
        </p:spPr>
        <p:txBody>
          <a:bodyPr>
            <a:spAutoFit/>
          </a:bodyPr>
          <a:lstStyle/>
          <a:p>
            <a:pPr>
              <a:spcBef>
                <a:spcPct val="50000"/>
              </a:spcBef>
            </a:pPr>
            <a:r>
              <a:rPr lang="en-US">
                <a:latin typeface="Helvetica" pitchFamily="-65" charset="0"/>
              </a:rPr>
              <a:t>Striatal Neurons and Response/Habit Learning</a:t>
            </a:r>
          </a:p>
        </p:txBody>
      </p:sp>
      <p:sp>
        <p:nvSpPr>
          <p:cNvPr id="51210" name="Rectangle 18"/>
          <p:cNvSpPr>
            <a:spLocks noChangeArrowheads="1"/>
          </p:cNvSpPr>
          <p:nvPr/>
        </p:nvSpPr>
        <p:spPr bwMode="auto">
          <a:xfrm>
            <a:off x="2139765" y="2438938"/>
            <a:ext cx="9875838" cy="338554"/>
          </a:xfrm>
          <a:prstGeom prst="rect">
            <a:avLst/>
          </a:prstGeom>
          <a:noFill/>
          <a:ln w="9525">
            <a:noFill/>
            <a:miter lim="800000"/>
            <a:headEnd/>
            <a:tailEnd/>
          </a:ln>
        </p:spPr>
        <p:txBody>
          <a:bodyPr>
            <a:spAutoFit/>
          </a:bodyPr>
          <a:lstStyle/>
          <a:p>
            <a:endParaRPr lang="en-US"/>
          </a:p>
        </p:txBody>
      </p:sp>
      <p:pic>
        <p:nvPicPr>
          <p:cNvPr id="51211" name="Picture 19"/>
          <p:cNvPicPr>
            <a:picLocks noChangeAspect="1" noChangeArrowheads="1"/>
          </p:cNvPicPr>
          <p:nvPr/>
        </p:nvPicPr>
        <p:blipFill>
          <a:blip r:embed="rId3" cstate="print"/>
          <a:srcRect/>
          <a:stretch>
            <a:fillRect/>
          </a:stretch>
        </p:blipFill>
        <p:spPr bwMode="auto">
          <a:xfrm>
            <a:off x="0" y="1787314"/>
            <a:ext cx="9875838" cy="3126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3"/>
          <p:cNvSpPr>
            <a:spLocks noChangeArrowheads="1"/>
          </p:cNvSpPr>
          <p:nvPr/>
        </p:nvSpPr>
        <p:spPr bwMode="auto">
          <a:xfrm>
            <a:off x="1316779" y="1787313"/>
            <a:ext cx="1069882" cy="1266014"/>
          </a:xfrm>
          <a:prstGeom prst="roundRect">
            <a:avLst>
              <a:gd name="adj" fmla="val 16667"/>
            </a:avLst>
          </a:prstGeom>
          <a:noFill/>
          <a:ln w="12700">
            <a:solidFill>
              <a:schemeClr val="tx1"/>
            </a:solidFill>
            <a:round/>
            <a:headEnd/>
            <a:tailEnd/>
          </a:ln>
        </p:spPr>
        <p:txBody>
          <a:bodyPr wrap="none" anchor="ctr"/>
          <a:lstStyle/>
          <a:p>
            <a:endParaRPr lang="en-US"/>
          </a:p>
        </p:txBody>
      </p:sp>
      <p:sp>
        <p:nvSpPr>
          <p:cNvPr id="53251" name="AutoShape 4"/>
          <p:cNvSpPr>
            <a:spLocks noChangeArrowheads="1"/>
          </p:cNvSpPr>
          <p:nvPr/>
        </p:nvSpPr>
        <p:spPr bwMode="auto">
          <a:xfrm>
            <a:off x="1577391" y="2134846"/>
            <a:ext cx="576091" cy="521300"/>
          </a:xfrm>
          <a:prstGeom prst="plus">
            <a:avLst>
              <a:gd name="adj" fmla="val 25000"/>
            </a:avLst>
          </a:prstGeom>
          <a:solidFill>
            <a:srgbClr val="3366FF"/>
          </a:solidFill>
          <a:ln w="9525">
            <a:solidFill>
              <a:schemeClr val="tx1"/>
            </a:solidFill>
            <a:miter lim="800000"/>
            <a:headEnd/>
            <a:tailEnd/>
          </a:ln>
        </p:spPr>
        <p:txBody>
          <a:bodyPr wrap="none" anchor="ctr"/>
          <a:lstStyle/>
          <a:p>
            <a:endParaRPr lang="en-US"/>
          </a:p>
        </p:txBody>
      </p:sp>
      <p:sp>
        <p:nvSpPr>
          <p:cNvPr id="53252" name="AutoShape 5"/>
          <p:cNvSpPr>
            <a:spLocks noChangeArrowheads="1"/>
          </p:cNvSpPr>
          <p:nvPr/>
        </p:nvSpPr>
        <p:spPr bwMode="auto">
          <a:xfrm>
            <a:off x="3456543" y="1861785"/>
            <a:ext cx="740688" cy="595771"/>
          </a:xfrm>
          <a:prstGeom prst="sun">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3253" name="AutoShape 6"/>
          <p:cNvSpPr>
            <a:spLocks noChangeArrowheads="1"/>
          </p:cNvSpPr>
          <p:nvPr/>
        </p:nvSpPr>
        <p:spPr bwMode="auto">
          <a:xfrm>
            <a:off x="5267114" y="1787313"/>
            <a:ext cx="1069882" cy="1266014"/>
          </a:xfrm>
          <a:prstGeom prst="roundRect">
            <a:avLst>
              <a:gd name="adj" fmla="val 16667"/>
            </a:avLst>
          </a:prstGeom>
          <a:noFill/>
          <a:ln w="12700">
            <a:solidFill>
              <a:schemeClr val="tx1"/>
            </a:solidFill>
            <a:round/>
            <a:headEnd/>
            <a:tailEnd/>
          </a:ln>
        </p:spPr>
        <p:txBody>
          <a:bodyPr wrap="none" anchor="ctr"/>
          <a:lstStyle/>
          <a:p>
            <a:endParaRPr lang="en-US"/>
          </a:p>
        </p:txBody>
      </p:sp>
      <p:sp>
        <p:nvSpPr>
          <p:cNvPr id="53254" name="AutoShape 7"/>
          <p:cNvSpPr>
            <a:spLocks noChangeArrowheads="1"/>
          </p:cNvSpPr>
          <p:nvPr/>
        </p:nvSpPr>
        <p:spPr bwMode="auto">
          <a:xfrm>
            <a:off x="5267114" y="3723569"/>
            <a:ext cx="1069882" cy="1266014"/>
          </a:xfrm>
          <a:prstGeom prst="roundRect">
            <a:avLst>
              <a:gd name="adj" fmla="val 16667"/>
            </a:avLst>
          </a:prstGeom>
          <a:noFill/>
          <a:ln w="12700">
            <a:solidFill>
              <a:schemeClr val="tx1"/>
            </a:solidFill>
            <a:round/>
            <a:headEnd/>
            <a:tailEnd/>
          </a:ln>
        </p:spPr>
        <p:txBody>
          <a:bodyPr wrap="none" anchor="ctr"/>
          <a:lstStyle/>
          <a:p>
            <a:endParaRPr lang="en-US"/>
          </a:p>
        </p:txBody>
      </p:sp>
      <p:sp>
        <p:nvSpPr>
          <p:cNvPr id="53255" name="AutoShape 8"/>
          <p:cNvSpPr>
            <a:spLocks noChangeArrowheads="1"/>
          </p:cNvSpPr>
          <p:nvPr/>
        </p:nvSpPr>
        <p:spPr bwMode="auto">
          <a:xfrm>
            <a:off x="1323637" y="3798041"/>
            <a:ext cx="1069882" cy="1266014"/>
          </a:xfrm>
          <a:prstGeom prst="roundRect">
            <a:avLst>
              <a:gd name="adj" fmla="val 16667"/>
            </a:avLst>
          </a:prstGeom>
          <a:noFill/>
          <a:ln w="12700">
            <a:solidFill>
              <a:schemeClr val="tx1"/>
            </a:solidFill>
            <a:round/>
            <a:headEnd/>
            <a:tailEnd/>
          </a:ln>
        </p:spPr>
        <p:txBody>
          <a:bodyPr wrap="none" anchor="ctr"/>
          <a:lstStyle/>
          <a:p>
            <a:endParaRPr lang="en-US"/>
          </a:p>
        </p:txBody>
      </p:sp>
      <p:sp>
        <p:nvSpPr>
          <p:cNvPr id="53256" name="AutoShape 10"/>
          <p:cNvSpPr>
            <a:spLocks noChangeArrowheads="1"/>
          </p:cNvSpPr>
          <p:nvPr/>
        </p:nvSpPr>
        <p:spPr bwMode="auto">
          <a:xfrm>
            <a:off x="2633557" y="2159670"/>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sp>
        <p:nvSpPr>
          <p:cNvPr id="53257" name="AutoShape 11"/>
          <p:cNvSpPr>
            <a:spLocks noChangeArrowheads="1"/>
          </p:cNvSpPr>
          <p:nvPr/>
        </p:nvSpPr>
        <p:spPr bwMode="auto">
          <a:xfrm>
            <a:off x="1611682" y="4201428"/>
            <a:ext cx="493792" cy="446828"/>
          </a:xfrm>
          <a:prstGeom prst="diamond">
            <a:avLst/>
          </a:prstGeom>
          <a:solidFill>
            <a:srgbClr val="FF0000"/>
          </a:solidFill>
          <a:ln w="9525">
            <a:solidFill>
              <a:schemeClr val="tx1"/>
            </a:solidFill>
            <a:miter lim="800000"/>
            <a:headEnd/>
            <a:tailEnd/>
          </a:ln>
        </p:spPr>
        <p:txBody>
          <a:bodyPr wrap="none" anchor="ctr"/>
          <a:lstStyle/>
          <a:p>
            <a:endParaRPr lang="en-US"/>
          </a:p>
        </p:txBody>
      </p:sp>
      <p:sp>
        <p:nvSpPr>
          <p:cNvPr id="53258" name="AutoShape 13"/>
          <p:cNvSpPr>
            <a:spLocks noChangeArrowheads="1"/>
          </p:cNvSpPr>
          <p:nvPr/>
        </p:nvSpPr>
        <p:spPr bwMode="auto">
          <a:xfrm>
            <a:off x="2633557" y="2680970"/>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grpSp>
        <p:nvGrpSpPr>
          <p:cNvPr id="2" name="Group 19"/>
          <p:cNvGrpSpPr>
            <a:grpSpLocks/>
          </p:cNvGrpSpPr>
          <p:nvPr/>
        </p:nvGrpSpPr>
        <p:grpSpPr bwMode="auto">
          <a:xfrm>
            <a:off x="3456543" y="2532027"/>
            <a:ext cx="822987" cy="521300"/>
            <a:chOff x="2016" y="960"/>
            <a:chExt cx="528" cy="480"/>
          </a:xfrm>
        </p:grpSpPr>
        <p:sp>
          <p:nvSpPr>
            <p:cNvPr id="35856" name="Cloud"/>
            <p:cNvSpPr>
              <a:spLocks noChangeAspect="1" noEditPoints="1" noChangeArrowheads="1"/>
            </p:cNvSpPr>
            <p:nvPr/>
          </p:nvSpPr>
          <p:spPr bwMode="auto">
            <a:xfrm>
              <a:off x="2016" y="960"/>
              <a:ext cx="528" cy="3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53290" name="AutoShape 15"/>
            <p:cNvSpPr>
              <a:spLocks noChangeArrowheads="1"/>
            </p:cNvSpPr>
            <p:nvPr/>
          </p:nvSpPr>
          <p:spPr bwMode="auto">
            <a:xfrm>
              <a:off x="2256" y="1152"/>
              <a:ext cx="192" cy="28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53260" name="Text Box 17"/>
          <p:cNvSpPr txBox="1">
            <a:spLocks noChangeArrowheads="1"/>
          </p:cNvSpPr>
          <p:nvPr/>
        </p:nvSpPr>
        <p:spPr bwMode="auto">
          <a:xfrm>
            <a:off x="2616411" y="1875749"/>
            <a:ext cx="646331" cy="369332"/>
          </a:xfrm>
          <a:prstGeom prst="rect">
            <a:avLst/>
          </a:prstGeom>
          <a:noFill/>
          <a:ln w="9525">
            <a:noFill/>
            <a:miter lim="800000"/>
            <a:headEnd/>
            <a:tailEnd/>
          </a:ln>
        </p:spPr>
        <p:txBody>
          <a:bodyPr wrap="none">
            <a:spAutoFit/>
          </a:bodyPr>
          <a:lstStyle/>
          <a:p>
            <a:r>
              <a:rPr lang="en-US" sz="1800">
                <a:latin typeface="Arial" charset="0"/>
              </a:rPr>
              <a:t>60%</a:t>
            </a:r>
          </a:p>
        </p:txBody>
      </p:sp>
      <p:sp>
        <p:nvSpPr>
          <p:cNvPr id="53261" name="Text Box 18"/>
          <p:cNvSpPr txBox="1">
            <a:spLocks noChangeArrowheads="1"/>
          </p:cNvSpPr>
          <p:nvPr/>
        </p:nvSpPr>
        <p:spPr bwMode="auto">
          <a:xfrm>
            <a:off x="2633557" y="2383085"/>
            <a:ext cx="646331" cy="369332"/>
          </a:xfrm>
          <a:prstGeom prst="rect">
            <a:avLst/>
          </a:prstGeom>
          <a:noFill/>
          <a:ln w="9525">
            <a:noFill/>
            <a:miter lim="800000"/>
            <a:headEnd/>
            <a:tailEnd/>
          </a:ln>
        </p:spPr>
        <p:txBody>
          <a:bodyPr wrap="none">
            <a:spAutoFit/>
          </a:bodyPr>
          <a:lstStyle/>
          <a:p>
            <a:r>
              <a:rPr lang="en-US" sz="1800">
                <a:latin typeface="Arial" charset="0"/>
              </a:rPr>
              <a:t>40%</a:t>
            </a:r>
          </a:p>
        </p:txBody>
      </p:sp>
      <p:sp>
        <p:nvSpPr>
          <p:cNvPr id="53262" name="AutoShape 20"/>
          <p:cNvSpPr>
            <a:spLocks noChangeArrowheads="1"/>
          </p:cNvSpPr>
          <p:nvPr/>
        </p:nvSpPr>
        <p:spPr bwMode="auto">
          <a:xfrm>
            <a:off x="3456543" y="3798041"/>
            <a:ext cx="740688" cy="595771"/>
          </a:xfrm>
          <a:prstGeom prst="sun">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3263" name="AutoShape 21"/>
          <p:cNvSpPr>
            <a:spLocks noChangeArrowheads="1"/>
          </p:cNvSpPr>
          <p:nvPr/>
        </p:nvSpPr>
        <p:spPr bwMode="auto">
          <a:xfrm>
            <a:off x="2633557" y="4095926"/>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sp>
        <p:nvSpPr>
          <p:cNvPr id="53264" name="AutoShape 22"/>
          <p:cNvSpPr>
            <a:spLocks noChangeArrowheads="1"/>
          </p:cNvSpPr>
          <p:nvPr/>
        </p:nvSpPr>
        <p:spPr bwMode="auto">
          <a:xfrm>
            <a:off x="2633557" y="4617226"/>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grpSp>
        <p:nvGrpSpPr>
          <p:cNvPr id="3" name="Group 23"/>
          <p:cNvGrpSpPr>
            <a:grpSpLocks/>
          </p:cNvGrpSpPr>
          <p:nvPr/>
        </p:nvGrpSpPr>
        <p:grpSpPr bwMode="auto">
          <a:xfrm>
            <a:off x="3456543" y="4468283"/>
            <a:ext cx="822987" cy="521300"/>
            <a:chOff x="2016" y="960"/>
            <a:chExt cx="528" cy="480"/>
          </a:xfrm>
        </p:grpSpPr>
        <p:sp>
          <p:nvSpPr>
            <p:cNvPr id="35864" name="Cloud"/>
            <p:cNvSpPr>
              <a:spLocks noChangeAspect="1" noEditPoints="1" noChangeArrowheads="1"/>
            </p:cNvSpPr>
            <p:nvPr/>
          </p:nvSpPr>
          <p:spPr bwMode="auto">
            <a:xfrm>
              <a:off x="2016" y="960"/>
              <a:ext cx="528" cy="3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53288" name="AutoShape 25"/>
            <p:cNvSpPr>
              <a:spLocks noChangeArrowheads="1"/>
            </p:cNvSpPr>
            <p:nvPr/>
          </p:nvSpPr>
          <p:spPr bwMode="auto">
            <a:xfrm>
              <a:off x="2256" y="1152"/>
              <a:ext cx="192" cy="28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53266" name="Text Box 26"/>
          <p:cNvSpPr txBox="1">
            <a:spLocks noChangeArrowheads="1"/>
          </p:cNvSpPr>
          <p:nvPr/>
        </p:nvSpPr>
        <p:spPr bwMode="auto">
          <a:xfrm>
            <a:off x="2616411" y="3812005"/>
            <a:ext cx="646331" cy="369332"/>
          </a:xfrm>
          <a:prstGeom prst="rect">
            <a:avLst/>
          </a:prstGeom>
          <a:noFill/>
          <a:ln w="9525">
            <a:noFill/>
            <a:miter lim="800000"/>
            <a:headEnd/>
            <a:tailEnd/>
          </a:ln>
        </p:spPr>
        <p:txBody>
          <a:bodyPr wrap="none">
            <a:spAutoFit/>
          </a:bodyPr>
          <a:lstStyle/>
          <a:p>
            <a:r>
              <a:rPr lang="en-US" sz="1800">
                <a:latin typeface="Arial" charset="0"/>
              </a:rPr>
              <a:t>75%</a:t>
            </a:r>
          </a:p>
        </p:txBody>
      </p:sp>
      <p:sp>
        <p:nvSpPr>
          <p:cNvPr id="53267" name="Text Box 27"/>
          <p:cNvSpPr txBox="1">
            <a:spLocks noChangeArrowheads="1"/>
          </p:cNvSpPr>
          <p:nvPr/>
        </p:nvSpPr>
        <p:spPr bwMode="auto">
          <a:xfrm>
            <a:off x="2633557" y="4319341"/>
            <a:ext cx="646331" cy="369332"/>
          </a:xfrm>
          <a:prstGeom prst="rect">
            <a:avLst/>
          </a:prstGeom>
          <a:noFill/>
          <a:ln w="9525">
            <a:noFill/>
            <a:miter lim="800000"/>
            <a:headEnd/>
            <a:tailEnd/>
          </a:ln>
        </p:spPr>
        <p:txBody>
          <a:bodyPr wrap="none">
            <a:spAutoFit/>
          </a:bodyPr>
          <a:lstStyle/>
          <a:p>
            <a:r>
              <a:rPr lang="en-US" sz="1800">
                <a:latin typeface="Arial" charset="0"/>
              </a:rPr>
              <a:t>25%</a:t>
            </a:r>
          </a:p>
        </p:txBody>
      </p:sp>
      <p:sp>
        <p:nvSpPr>
          <p:cNvPr id="53268" name="AutoShape 28"/>
          <p:cNvSpPr>
            <a:spLocks noChangeArrowheads="1"/>
          </p:cNvSpPr>
          <p:nvPr/>
        </p:nvSpPr>
        <p:spPr bwMode="auto">
          <a:xfrm>
            <a:off x="5596308" y="2159670"/>
            <a:ext cx="411493" cy="446828"/>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en-US"/>
          </a:p>
        </p:txBody>
      </p:sp>
      <p:sp>
        <p:nvSpPr>
          <p:cNvPr id="53269" name="AutoShape 29"/>
          <p:cNvSpPr>
            <a:spLocks noChangeArrowheads="1"/>
          </p:cNvSpPr>
          <p:nvPr/>
        </p:nvSpPr>
        <p:spPr bwMode="auto">
          <a:xfrm>
            <a:off x="7324580" y="1818343"/>
            <a:ext cx="740688" cy="595771"/>
          </a:xfrm>
          <a:prstGeom prst="sun">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3270" name="AutoShape 30"/>
          <p:cNvSpPr>
            <a:spLocks noChangeArrowheads="1"/>
          </p:cNvSpPr>
          <p:nvPr/>
        </p:nvSpPr>
        <p:spPr bwMode="auto">
          <a:xfrm>
            <a:off x="6501593" y="2116229"/>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sp>
        <p:nvSpPr>
          <p:cNvPr id="53271" name="AutoShape 31"/>
          <p:cNvSpPr>
            <a:spLocks noChangeArrowheads="1"/>
          </p:cNvSpPr>
          <p:nvPr/>
        </p:nvSpPr>
        <p:spPr bwMode="auto">
          <a:xfrm>
            <a:off x="6501593" y="2637528"/>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grpSp>
        <p:nvGrpSpPr>
          <p:cNvPr id="4" name="Group 32"/>
          <p:cNvGrpSpPr>
            <a:grpSpLocks/>
          </p:cNvGrpSpPr>
          <p:nvPr/>
        </p:nvGrpSpPr>
        <p:grpSpPr bwMode="auto">
          <a:xfrm>
            <a:off x="7324580" y="2488585"/>
            <a:ext cx="822987" cy="521300"/>
            <a:chOff x="2016" y="960"/>
            <a:chExt cx="528" cy="480"/>
          </a:xfrm>
        </p:grpSpPr>
        <p:sp>
          <p:nvSpPr>
            <p:cNvPr id="35873" name="Cloud"/>
            <p:cNvSpPr>
              <a:spLocks noChangeAspect="1" noEditPoints="1" noChangeArrowheads="1"/>
            </p:cNvSpPr>
            <p:nvPr/>
          </p:nvSpPr>
          <p:spPr bwMode="auto">
            <a:xfrm>
              <a:off x="2016" y="960"/>
              <a:ext cx="528" cy="3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53286" name="AutoShape 34"/>
            <p:cNvSpPr>
              <a:spLocks noChangeArrowheads="1"/>
            </p:cNvSpPr>
            <p:nvPr/>
          </p:nvSpPr>
          <p:spPr bwMode="auto">
            <a:xfrm>
              <a:off x="2256" y="1152"/>
              <a:ext cx="192" cy="28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53273" name="Text Box 35"/>
          <p:cNvSpPr txBox="1">
            <a:spLocks noChangeArrowheads="1"/>
          </p:cNvSpPr>
          <p:nvPr/>
        </p:nvSpPr>
        <p:spPr bwMode="auto">
          <a:xfrm>
            <a:off x="6484448" y="1832307"/>
            <a:ext cx="646331" cy="369332"/>
          </a:xfrm>
          <a:prstGeom prst="rect">
            <a:avLst/>
          </a:prstGeom>
          <a:noFill/>
          <a:ln w="9525">
            <a:noFill/>
            <a:miter lim="800000"/>
            <a:headEnd/>
            <a:tailEnd/>
          </a:ln>
        </p:spPr>
        <p:txBody>
          <a:bodyPr wrap="none">
            <a:spAutoFit/>
          </a:bodyPr>
          <a:lstStyle/>
          <a:p>
            <a:r>
              <a:rPr lang="en-US" sz="1800">
                <a:latin typeface="Arial" charset="0"/>
              </a:rPr>
              <a:t>15%</a:t>
            </a:r>
          </a:p>
        </p:txBody>
      </p:sp>
      <p:sp>
        <p:nvSpPr>
          <p:cNvPr id="53274" name="Text Box 36"/>
          <p:cNvSpPr txBox="1">
            <a:spLocks noChangeArrowheads="1"/>
          </p:cNvSpPr>
          <p:nvPr/>
        </p:nvSpPr>
        <p:spPr bwMode="auto">
          <a:xfrm>
            <a:off x="6501594" y="2339643"/>
            <a:ext cx="646331" cy="369332"/>
          </a:xfrm>
          <a:prstGeom prst="rect">
            <a:avLst/>
          </a:prstGeom>
          <a:noFill/>
          <a:ln w="9525">
            <a:noFill/>
            <a:miter lim="800000"/>
            <a:headEnd/>
            <a:tailEnd/>
          </a:ln>
        </p:spPr>
        <p:txBody>
          <a:bodyPr wrap="none">
            <a:spAutoFit/>
          </a:bodyPr>
          <a:lstStyle/>
          <a:p>
            <a:r>
              <a:rPr lang="en-US" sz="1800">
                <a:latin typeface="Arial" charset="0"/>
              </a:rPr>
              <a:t>85%</a:t>
            </a:r>
          </a:p>
        </p:txBody>
      </p:sp>
      <p:sp>
        <p:nvSpPr>
          <p:cNvPr id="53275" name="AutoShape 37"/>
          <p:cNvSpPr>
            <a:spLocks noChangeArrowheads="1"/>
          </p:cNvSpPr>
          <p:nvPr/>
        </p:nvSpPr>
        <p:spPr bwMode="auto">
          <a:xfrm>
            <a:off x="7324580" y="3791835"/>
            <a:ext cx="740688" cy="595771"/>
          </a:xfrm>
          <a:prstGeom prst="sun">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3276" name="AutoShape 38"/>
          <p:cNvSpPr>
            <a:spLocks noChangeArrowheads="1"/>
          </p:cNvSpPr>
          <p:nvPr/>
        </p:nvSpPr>
        <p:spPr bwMode="auto">
          <a:xfrm>
            <a:off x="6501593" y="4089720"/>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sp>
        <p:nvSpPr>
          <p:cNvPr id="53277" name="AutoShape 39"/>
          <p:cNvSpPr>
            <a:spLocks noChangeArrowheads="1"/>
          </p:cNvSpPr>
          <p:nvPr/>
        </p:nvSpPr>
        <p:spPr bwMode="auto">
          <a:xfrm>
            <a:off x="6501593" y="4611020"/>
            <a:ext cx="658389" cy="148943"/>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p>
            <a:endParaRPr lang="en-US"/>
          </a:p>
        </p:txBody>
      </p:sp>
      <p:grpSp>
        <p:nvGrpSpPr>
          <p:cNvPr id="5" name="Group 40"/>
          <p:cNvGrpSpPr>
            <a:grpSpLocks/>
          </p:cNvGrpSpPr>
          <p:nvPr/>
        </p:nvGrpSpPr>
        <p:grpSpPr bwMode="auto">
          <a:xfrm>
            <a:off x="7324580" y="4462077"/>
            <a:ext cx="822987" cy="521300"/>
            <a:chOff x="2016" y="960"/>
            <a:chExt cx="528" cy="480"/>
          </a:xfrm>
        </p:grpSpPr>
        <p:sp>
          <p:nvSpPr>
            <p:cNvPr id="35881" name="Cloud"/>
            <p:cNvSpPr>
              <a:spLocks noChangeAspect="1" noEditPoints="1" noChangeArrowheads="1"/>
            </p:cNvSpPr>
            <p:nvPr/>
          </p:nvSpPr>
          <p:spPr bwMode="auto">
            <a:xfrm>
              <a:off x="2016" y="960"/>
              <a:ext cx="528" cy="3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53284" name="AutoShape 42"/>
            <p:cNvSpPr>
              <a:spLocks noChangeArrowheads="1"/>
            </p:cNvSpPr>
            <p:nvPr/>
          </p:nvSpPr>
          <p:spPr bwMode="auto">
            <a:xfrm>
              <a:off x="2256" y="1152"/>
              <a:ext cx="192" cy="28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53279" name="Text Box 43"/>
          <p:cNvSpPr txBox="1">
            <a:spLocks noChangeArrowheads="1"/>
          </p:cNvSpPr>
          <p:nvPr/>
        </p:nvSpPr>
        <p:spPr bwMode="auto">
          <a:xfrm>
            <a:off x="6484448" y="3805799"/>
            <a:ext cx="646331" cy="369332"/>
          </a:xfrm>
          <a:prstGeom prst="rect">
            <a:avLst/>
          </a:prstGeom>
          <a:noFill/>
          <a:ln w="9525">
            <a:noFill/>
            <a:miter lim="800000"/>
            <a:headEnd/>
            <a:tailEnd/>
          </a:ln>
        </p:spPr>
        <p:txBody>
          <a:bodyPr wrap="none">
            <a:spAutoFit/>
          </a:bodyPr>
          <a:lstStyle/>
          <a:p>
            <a:r>
              <a:rPr lang="en-US" sz="1800">
                <a:latin typeface="Arial" charset="0"/>
              </a:rPr>
              <a:t>30%</a:t>
            </a:r>
          </a:p>
        </p:txBody>
      </p:sp>
      <p:sp>
        <p:nvSpPr>
          <p:cNvPr id="53280" name="Text Box 44"/>
          <p:cNvSpPr txBox="1">
            <a:spLocks noChangeArrowheads="1"/>
          </p:cNvSpPr>
          <p:nvPr/>
        </p:nvSpPr>
        <p:spPr bwMode="auto">
          <a:xfrm>
            <a:off x="6501594" y="4313135"/>
            <a:ext cx="646331" cy="369332"/>
          </a:xfrm>
          <a:prstGeom prst="rect">
            <a:avLst/>
          </a:prstGeom>
          <a:noFill/>
          <a:ln w="9525">
            <a:noFill/>
            <a:miter lim="800000"/>
            <a:headEnd/>
            <a:tailEnd/>
          </a:ln>
        </p:spPr>
        <p:txBody>
          <a:bodyPr wrap="none">
            <a:spAutoFit/>
          </a:bodyPr>
          <a:lstStyle/>
          <a:p>
            <a:r>
              <a:rPr lang="en-US" sz="1800">
                <a:latin typeface="Arial" charset="0"/>
              </a:rPr>
              <a:t>70%</a:t>
            </a:r>
          </a:p>
        </p:txBody>
      </p:sp>
      <p:sp>
        <p:nvSpPr>
          <p:cNvPr id="53281" name="AutoShape 45"/>
          <p:cNvSpPr>
            <a:spLocks noChangeArrowheads="1"/>
          </p:cNvSpPr>
          <p:nvPr/>
        </p:nvSpPr>
        <p:spPr bwMode="auto">
          <a:xfrm>
            <a:off x="5562017" y="4108338"/>
            <a:ext cx="493792" cy="446828"/>
          </a:xfrm>
          <a:prstGeom prst="octagon">
            <a:avLst>
              <a:gd name="adj" fmla="val 29287"/>
            </a:avLst>
          </a:prstGeom>
          <a:solidFill>
            <a:srgbClr val="FF9900"/>
          </a:solidFill>
          <a:ln w="9525">
            <a:solidFill>
              <a:schemeClr val="tx1"/>
            </a:solidFill>
            <a:miter lim="800000"/>
            <a:headEnd/>
            <a:tailEnd/>
          </a:ln>
        </p:spPr>
        <p:txBody>
          <a:bodyPr wrap="none" anchor="ctr"/>
          <a:lstStyle/>
          <a:p>
            <a:endParaRPr lang="en-US"/>
          </a:p>
        </p:txBody>
      </p:sp>
      <p:sp>
        <p:nvSpPr>
          <p:cNvPr id="53282" name="Text Box 46"/>
          <p:cNvSpPr txBox="1">
            <a:spLocks noChangeArrowheads="1"/>
          </p:cNvSpPr>
          <p:nvPr/>
        </p:nvSpPr>
        <p:spPr bwMode="auto">
          <a:xfrm>
            <a:off x="2180914" y="446829"/>
            <a:ext cx="5514010" cy="584775"/>
          </a:xfrm>
          <a:prstGeom prst="rect">
            <a:avLst/>
          </a:prstGeom>
          <a:noFill/>
          <a:ln w="9525">
            <a:noFill/>
            <a:miter lim="800000"/>
            <a:headEnd/>
            <a:tailEnd/>
          </a:ln>
        </p:spPr>
        <p:txBody>
          <a:bodyPr>
            <a:spAutoFit/>
          </a:bodyPr>
          <a:lstStyle/>
          <a:p>
            <a:pPr>
              <a:spcBef>
                <a:spcPct val="50000"/>
              </a:spcBef>
            </a:pPr>
            <a:r>
              <a:rPr lang="en-US" b="1">
                <a:latin typeface="Arial" charset="0"/>
              </a:rPr>
              <a:t>Basal Ganglia Damage Impairs Probabilistic Classification Task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94519" y="227012"/>
            <a:ext cx="8805956" cy="2862322"/>
          </a:xfrm>
          <a:prstGeom prst="rect">
            <a:avLst/>
          </a:prstGeom>
          <a:solidFill>
            <a:schemeClr val="bg2"/>
          </a:solidFill>
          <a:ln w="9525">
            <a:noFill/>
            <a:miter lim="800000"/>
            <a:headEnd/>
            <a:tailEnd/>
          </a:ln>
        </p:spPr>
        <p:txBody>
          <a:bodyPr wrap="square">
            <a:spAutoFit/>
          </a:bodyPr>
          <a:lstStyle/>
          <a:p>
            <a:pPr algn="ctr"/>
            <a:r>
              <a:rPr lang="en-US" sz="3600" b="1" dirty="0" smtClean="0">
                <a:solidFill>
                  <a:srgbClr val="FFFF00"/>
                </a:solidFill>
                <a:latin typeface="Helvetica (PCL6)" pitchFamily="34" charset="0"/>
              </a:rPr>
              <a:t>Disorders </a:t>
            </a:r>
            <a:r>
              <a:rPr lang="en-US" sz="3600" b="1" dirty="0">
                <a:solidFill>
                  <a:srgbClr val="FFFF00"/>
                </a:solidFill>
                <a:latin typeface="Helvetica (PCL6)" pitchFamily="34" charset="0"/>
              </a:rPr>
              <a:t>of Basal Ganglia</a:t>
            </a:r>
            <a:endParaRPr lang="en-US" dirty="0">
              <a:solidFill>
                <a:srgbClr val="FFFF00"/>
              </a:solidFill>
              <a:latin typeface="Helvetica (PCL6)" pitchFamily="34" charset="0"/>
            </a:endParaRPr>
          </a:p>
          <a:p>
            <a:endParaRPr lang="en-US" dirty="0">
              <a:solidFill>
                <a:srgbClr val="FFFF00"/>
              </a:solidFill>
              <a:latin typeface="Helvetica (PCL6)" pitchFamily="34" charset="0"/>
            </a:endParaRPr>
          </a:p>
          <a:p>
            <a:endParaRPr lang="en-US" sz="2800" dirty="0" smtClean="0">
              <a:solidFill>
                <a:schemeClr val="bg1"/>
              </a:solidFill>
              <a:latin typeface="Helvetica (PCL6)" pitchFamily="34" charset="0"/>
            </a:endParaRPr>
          </a:p>
          <a:p>
            <a:r>
              <a:rPr lang="en-US" sz="2800" dirty="0" smtClean="0">
                <a:latin typeface="Helvetica (PCL6)" pitchFamily="34" charset="0"/>
              </a:rPr>
              <a:t>1</a:t>
            </a:r>
            <a:r>
              <a:rPr lang="en-US" sz="2800" dirty="0">
                <a:latin typeface="Helvetica (PCL6)" pitchFamily="34" charset="0"/>
              </a:rPr>
              <a:t>. Huntington’s Disease</a:t>
            </a:r>
          </a:p>
          <a:p>
            <a:endParaRPr lang="en-US" sz="2800" dirty="0">
              <a:latin typeface="Helvetica (PCL6)" pitchFamily="34" charset="0"/>
            </a:endParaRPr>
          </a:p>
          <a:p>
            <a:r>
              <a:rPr lang="en-US" sz="2800" dirty="0">
                <a:latin typeface="Helvetica (PCL6)" pitchFamily="34" charset="0"/>
              </a:rPr>
              <a:t>2. Parkinson’s Disease</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gure_07_42"/>
          <p:cNvPicPr>
            <a:picLocks noChangeAspect="1" noChangeArrowheads="1"/>
          </p:cNvPicPr>
          <p:nvPr/>
        </p:nvPicPr>
        <p:blipFill>
          <a:blip r:embed="rId3" cstate="print"/>
          <a:srcRect/>
          <a:stretch>
            <a:fillRect/>
          </a:stretch>
        </p:blipFill>
        <p:spPr bwMode="auto">
          <a:xfrm>
            <a:off x="1316779" y="372357"/>
            <a:ext cx="7240567"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_07_43a"/>
          <p:cNvPicPr>
            <a:picLocks noChangeAspect="1" noChangeArrowheads="1"/>
          </p:cNvPicPr>
          <p:nvPr/>
        </p:nvPicPr>
        <p:blipFill>
          <a:blip r:embed="rId3" cstate="print"/>
          <a:srcRect/>
          <a:stretch>
            <a:fillRect/>
          </a:stretch>
        </p:blipFill>
        <p:spPr bwMode="auto">
          <a:xfrm>
            <a:off x="329195" y="670243"/>
            <a:ext cx="9214020" cy="5366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gure_07_45"/>
          <p:cNvPicPr>
            <a:picLocks noChangeAspect="1" noChangeArrowheads="1"/>
          </p:cNvPicPr>
          <p:nvPr/>
        </p:nvPicPr>
        <p:blipFill>
          <a:blip r:embed="rId3" cstate="print"/>
          <a:srcRect/>
          <a:stretch>
            <a:fillRect/>
          </a:stretch>
        </p:blipFill>
        <p:spPr bwMode="auto">
          <a:xfrm>
            <a:off x="2482676" y="372357"/>
            <a:ext cx="4922489"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arkinsons"/>
          <p:cNvPicPr>
            <a:picLocks noChangeAspect="1" noChangeArrowheads="1"/>
          </p:cNvPicPr>
          <p:nvPr/>
        </p:nvPicPr>
        <p:blipFill>
          <a:blip r:embed="rId3" cstate="print"/>
          <a:srcRect/>
          <a:stretch>
            <a:fillRect/>
          </a:stretch>
        </p:blipFill>
        <p:spPr bwMode="auto">
          <a:xfrm>
            <a:off x="0" y="1490980"/>
            <a:ext cx="9875838" cy="3718914"/>
          </a:xfrm>
          <a:prstGeom prst="rect">
            <a:avLst/>
          </a:prstGeom>
          <a:noFill/>
          <a:ln w="9525">
            <a:noFill/>
            <a:miter lim="800000"/>
            <a:headEnd/>
            <a:tailEnd/>
          </a:ln>
        </p:spPr>
      </p:pic>
      <p:sp>
        <p:nvSpPr>
          <p:cNvPr id="57347" name="Text Box 4"/>
          <p:cNvSpPr txBox="1">
            <a:spLocks noChangeArrowheads="1"/>
          </p:cNvSpPr>
          <p:nvPr/>
        </p:nvSpPr>
        <p:spPr bwMode="auto">
          <a:xfrm>
            <a:off x="6583892" y="6255597"/>
            <a:ext cx="3127349" cy="461665"/>
          </a:xfrm>
          <a:prstGeom prst="rect">
            <a:avLst/>
          </a:prstGeom>
          <a:noFill/>
          <a:ln w="9525">
            <a:noFill/>
            <a:miter lim="800000"/>
            <a:headEnd/>
            <a:tailEnd/>
          </a:ln>
        </p:spPr>
        <p:txBody>
          <a:bodyPr>
            <a:spAutoFit/>
          </a:bodyPr>
          <a:lstStyle/>
          <a:p>
            <a:pPr>
              <a:spcBef>
                <a:spcPct val="50000"/>
              </a:spcBef>
            </a:pPr>
            <a:r>
              <a:rPr lang="en-US" sz="1200">
                <a:latin typeface="Helvetica" pitchFamily="-65" charset="0"/>
              </a:rPr>
              <a:t>From Kingsley RE (2000) </a:t>
            </a:r>
            <a:r>
              <a:rPr lang="en-US" sz="1200" i="1">
                <a:latin typeface="Helvetica" pitchFamily="-65" charset="0"/>
              </a:rPr>
              <a:t>Concise Text of Neuroscience, 2</a:t>
            </a:r>
            <a:r>
              <a:rPr lang="en-US" sz="1200" i="1" baseline="30000">
                <a:latin typeface="Helvetica" pitchFamily="-65" charset="0"/>
              </a:rPr>
              <a:t>nd</a:t>
            </a:r>
            <a:r>
              <a:rPr lang="en-US" sz="1200" i="1">
                <a:latin typeface="Helvetica" pitchFamily="-65" charset="0"/>
              </a:rPr>
              <a:t> 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_07_06"/>
          <p:cNvPicPr>
            <a:picLocks noChangeAspect="1" noChangeArrowheads="1"/>
          </p:cNvPicPr>
          <p:nvPr/>
        </p:nvPicPr>
        <p:blipFill>
          <a:blip r:embed="rId3" cstate="print"/>
          <a:srcRect/>
          <a:stretch>
            <a:fillRect/>
          </a:stretch>
        </p:blipFill>
        <p:spPr bwMode="auto">
          <a:xfrm>
            <a:off x="2537542" y="372357"/>
            <a:ext cx="4797325"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1299633" y="933996"/>
            <a:ext cx="184731" cy="338554"/>
          </a:xfrm>
          <a:prstGeom prst="rect">
            <a:avLst/>
          </a:prstGeom>
          <a:noFill/>
          <a:ln w="9525">
            <a:noFill/>
            <a:miter lim="800000"/>
            <a:headEnd/>
            <a:tailEnd/>
          </a:ln>
        </p:spPr>
        <p:txBody>
          <a:bodyPr wrap="none">
            <a:spAutoFit/>
          </a:bodyPr>
          <a:lstStyle/>
          <a:p>
            <a:endParaRPr lang="en-US"/>
          </a:p>
        </p:txBody>
      </p:sp>
      <p:sp>
        <p:nvSpPr>
          <p:cNvPr id="59395" name="Text Box 5"/>
          <p:cNvSpPr txBox="1">
            <a:spLocks noChangeArrowheads="1"/>
          </p:cNvSpPr>
          <p:nvPr/>
        </p:nvSpPr>
        <p:spPr bwMode="auto">
          <a:xfrm>
            <a:off x="2386661" y="223414"/>
            <a:ext cx="4655955" cy="646331"/>
          </a:xfrm>
          <a:prstGeom prst="rect">
            <a:avLst/>
          </a:prstGeom>
          <a:noFill/>
          <a:ln w="9525">
            <a:noFill/>
            <a:miter lim="800000"/>
            <a:headEnd/>
            <a:tailEnd/>
          </a:ln>
        </p:spPr>
        <p:txBody>
          <a:bodyPr wrap="none">
            <a:spAutoFit/>
          </a:bodyPr>
          <a:lstStyle/>
          <a:p>
            <a:r>
              <a:rPr lang="en-US" sz="3600" b="1" dirty="0">
                <a:solidFill>
                  <a:schemeClr val="tx2"/>
                </a:solidFill>
                <a:latin typeface="Helvetica (PCL6)" pitchFamily="34" charset="0"/>
              </a:rPr>
              <a:t>Parkinson’s Disease</a:t>
            </a:r>
            <a:endParaRPr lang="en-US" dirty="0">
              <a:solidFill>
                <a:schemeClr val="tx2"/>
              </a:solidFill>
            </a:endParaRPr>
          </a:p>
        </p:txBody>
      </p:sp>
      <p:pic>
        <p:nvPicPr>
          <p:cNvPr id="59396" name="Picture 10"/>
          <p:cNvPicPr>
            <a:picLocks noChangeAspect="1" noChangeArrowheads="1"/>
          </p:cNvPicPr>
          <p:nvPr/>
        </p:nvPicPr>
        <p:blipFill>
          <a:blip r:embed="rId3" cstate="print"/>
          <a:srcRect/>
          <a:stretch>
            <a:fillRect/>
          </a:stretch>
        </p:blipFill>
        <p:spPr bwMode="auto">
          <a:xfrm>
            <a:off x="1152181" y="968129"/>
            <a:ext cx="8581763" cy="5734296"/>
          </a:xfrm>
          <a:prstGeom prst="rect">
            <a:avLst/>
          </a:prstGeom>
          <a:noFill/>
          <a:ln w="9525">
            <a:noFill/>
            <a:miter lim="800000"/>
            <a:headEnd/>
            <a:tailEnd/>
          </a:ln>
        </p:spPr>
      </p:pic>
      <p:sp>
        <p:nvSpPr>
          <p:cNvPr id="59397" name="Rectangle 11"/>
          <p:cNvSpPr>
            <a:spLocks noChangeArrowheads="1"/>
          </p:cNvSpPr>
          <p:nvPr/>
        </p:nvSpPr>
        <p:spPr bwMode="auto">
          <a:xfrm>
            <a:off x="8312164" y="912812"/>
            <a:ext cx="1563674" cy="1861785"/>
          </a:xfrm>
          <a:prstGeom prst="rect">
            <a:avLst/>
          </a:prstGeom>
          <a:solidFill>
            <a:schemeClr val="tx1"/>
          </a:solidFill>
          <a:ln w="9525">
            <a:noFill/>
            <a:miter lim="800000"/>
            <a:headEnd/>
            <a:tailEnd/>
          </a:ln>
        </p:spPr>
        <p:txBody>
          <a:bodyPr wrap="none" anchor="ctr"/>
          <a:lstStyle/>
          <a:p>
            <a:endParaRPr lang="en-US"/>
          </a:p>
        </p:txBody>
      </p:sp>
      <p:sp>
        <p:nvSpPr>
          <p:cNvPr id="59398" name="Line 12"/>
          <p:cNvSpPr>
            <a:spLocks noChangeShapeType="1"/>
          </p:cNvSpPr>
          <p:nvPr/>
        </p:nvSpPr>
        <p:spPr bwMode="auto">
          <a:xfrm>
            <a:off x="4526426" y="3171240"/>
            <a:ext cx="164597" cy="74471"/>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299633" y="933996"/>
            <a:ext cx="184731" cy="338554"/>
          </a:xfrm>
          <a:prstGeom prst="rect">
            <a:avLst/>
          </a:prstGeom>
          <a:noFill/>
          <a:ln w="9525">
            <a:noFill/>
            <a:miter lim="800000"/>
            <a:headEnd/>
            <a:tailEnd/>
          </a:ln>
        </p:spPr>
        <p:txBody>
          <a:bodyPr wrap="none">
            <a:spAutoFit/>
          </a:bodyPr>
          <a:lstStyle/>
          <a:p>
            <a:endParaRPr lang="en-US"/>
          </a:p>
        </p:txBody>
      </p:sp>
      <p:sp>
        <p:nvSpPr>
          <p:cNvPr id="61443" name="Text Box 3"/>
          <p:cNvSpPr txBox="1">
            <a:spLocks noChangeArrowheads="1"/>
          </p:cNvSpPr>
          <p:nvPr/>
        </p:nvSpPr>
        <p:spPr bwMode="auto">
          <a:xfrm>
            <a:off x="2386661" y="223414"/>
            <a:ext cx="4655955" cy="646331"/>
          </a:xfrm>
          <a:prstGeom prst="rect">
            <a:avLst/>
          </a:prstGeom>
          <a:noFill/>
          <a:ln w="9525">
            <a:noFill/>
            <a:miter lim="800000"/>
            <a:headEnd/>
            <a:tailEnd/>
          </a:ln>
        </p:spPr>
        <p:txBody>
          <a:bodyPr wrap="none">
            <a:spAutoFit/>
          </a:bodyPr>
          <a:lstStyle/>
          <a:p>
            <a:r>
              <a:rPr lang="en-US" sz="3600" b="1" dirty="0">
                <a:solidFill>
                  <a:schemeClr val="tx2"/>
                </a:solidFill>
                <a:latin typeface="Helvetica (PCL6)" pitchFamily="34" charset="0"/>
              </a:rPr>
              <a:t>Parkinson’s Disease</a:t>
            </a:r>
            <a:endParaRPr lang="en-US" dirty="0">
              <a:solidFill>
                <a:schemeClr val="tx2"/>
              </a:solidFill>
            </a:endParaRPr>
          </a:p>
        </p:txBody>
      </p:sp>
      <p:pic>
        <p:nvPicPr>
          <p:cNvPr id="61444" name="Picture 5"/>
          <p:cNvPicPr>
            <a:picLocks noChangeAspect="1" noChangeArrowheads="1"/>
          </p:cNvPicPr>
          <p:nvPr/>
        </p:nvPicPr>
        <p:blipFill>
          <a:blip r:embed="rId3" cstate="print"/>
          <a:srcRect/>
          <a:stretch>
            <a:fillRect/>
          </a:stretch>
        </p:blipFill>
        <p:spPr bwMode="auto">
          <a:xfrm>
            <a:off x="1069883" y="837804"/>
            <a:ext cx="8592436" cy="5801159"/>
          </a:xfrm>
          <a:prstGeom prst="rect">
            <a:avLst/>
          </a:prstGeom>
          <a:noFill/>
          <a:ln w="9525">
            <a:noFill/>
            <a:miter lim="800000"/>
            <a:headEnd/>
            <a:tailEnd/>
          </a:ln>
        </p:spPr>
      </p:pic>
      <p:sp>
        <p:nvSpPr>
          <p:cNvPr id="61446" name="Line 7"/>
          <p:cNvSpPr>
            <a:spLocks noChangeShapeType="1"/>
          </p:cNvSpPr>
          <p:nvPr/>
        </p:nvSpPr>
        <p:spPr bwMode="auto">
          <a:xfrm>
            <a:off x="4562432" y="3127799"/>
            <a:ext cx="164597" cy="74471"/>
          </a:xfrm>
          <a:prstGeom prst="line">
            <a:avLst/>
          </a:prstGeom>
          <a:noFill/>
          <a:ln w="38100">
            <a:solidFill>
              <a:srgbClr val="FF0000"/>
            </a:solidFill>
            <a:round/>
            <a:headEnd/>
            <a:tailEnd/>
          </a:ln>
        </p:spPr>
        <p:txBody>
          <a:bodyPr/>
          <a:lstStyle/>
          <a:p>
            <a:endParaRPr lang="en-US"/>
          </a:p>
        </p:txBody>
      </p:sp>
      <p:sp>
        <p:nvSpPr>
          <p:cNvPr id="7" name="Rectangle 11"/>
          <p:cNvSpPr>
            <a:spLocks noChangeArrowheads="1"/>
          </p:cNvSpPr>
          <p:nvPr/>
        </p:nvSpPr>
        <p:spPr bwMode="auto">
          <a:xfrm>
            <a:off x="8312164" y="912812"/>
            <a:ext cx="1563674" cy="1861785"/>
          </a:xfrm>
          <a:prstGeom prst="rect">
            <a:avLst/>
          </a:prstGeom>
          <a:solidFill>
            <a:schemeClr val="tx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2468959" y="223414"/>
            <a:ext cx="4886787" cy="646331"/>
          </a:xfrm>
          <a:prstGeom prst="rect">
            <a:avLst/>
          </a:prstGeom>
          <a:noFill/>
          <a:ln w="9525">
            <a:noFill/>
            <a:miter lim="800000"/>
            <a:headEnd/>
            <a:tailEnd/>
          </a:ln>
        </p:spPr>
        <p:txBody>
          <a:bodyPr wrap="none">
            <a:spAutoFit/>
          </a:bodyPr>
          <a:lstStyle/>
          <a:p>
            <a:r>
              <a:rPr lang="en-US" sz="3600" b="1" dirty="0">
                <a:solidFill>
                  <a:schemeClr val="tx2"/>
                </a:solidFill>
                <a:latin typeface="Helvetica (PCL6)" pitchFamily="34" charset="0"/>
              </a:rPr>
              <a:t>Huntington’s Disease</a:t>
            </a:r>
            <a:endParaRPr lang="en-US" dirty="0">
              <a:solidFill>
                <a:schemeClr val="tx2"/>
              </a:solidFill>
            </a:endParaRPr>
          </a:p>
        </p:txBody>
      </p:sp>
      <p:pic>
        <p:nvPicPr>
          <p:cNvPr id="62467" name="Picture 8"/>
          <p:cNvPicPr>
            <a:picLocks noChangeAspect="1" noChangeArrowheads="1"/>
          </p:cNvPicPr>
          <p:nvPr/>
        </p:nvPicPr>
        <p:blipFill>
          <a:blip r:embed="rId3" cstate="print"/>
          <a:srcRect/>
          <a:stretch>
            <a:fillRect/>
          </a:stretch>
        </p:blipFill>
        <p:spPr bwMode="auto">
          <a:xfrm>
            <a:off x="0" y="912813"/>
            <a:ext cx="9610628" cy="5410200"/>
          </a:xfrm>
          <a:prstGeom prst="rect">
            <a:avLst/>
          </a:prstGeom>
          <a:noFill/>
          <a:ln w="9525">
            <a:noFill/>
            <a:miter lim="800000"/>
            <a:headEnd/>
            <a:tailEnd/>
          </a:ln>
        </p:spPr>
      </p:pic>
      <p:sp>
        <p:nvSpPr>
          <p:cNvPr id="62469" name="Line 10"/>
          <p:cNvSpPr>
            <a:spLocks noChangeShapeType="1"/>
          </p:cNvSpPr>
          <p:nvPr/>
        </p:nvSpPr>
        <p:spPr bwMode="auto">
          <a:xfrm>
            <a:off x="4430411" y="3320183"/>
            <a:ext cx="164597" cy="74471"/>
          </a:xfrm>
          <a:prstGeom prst="line">
            <a:avLst/>
          </a:prstGeom>
          <a:noFill/>
          <a:ln w="38100">
            <a:solidFill>
              <a:srgbClr val="FF0000"/>
            </a:solidFill>
            <a:round/>
            <a:headEnd/>
            <a:tailEnd/>
          </a:ln>
        </p:spPr>
        <p:txBody>
          <a:bodyPr/>
          <a:lstStyle/>
          <a:p>
            <a:endParaRPr lang="en-US"/>
          </a:p>
        </p:txBody>
      </p:sp>
      <p:sp>
        <p:nvSpPr>
          <p:cNvPr id="6" name="Rectangle 11"/>
          <p:cNvSpPr>
            <a:spLocks noChangeArrowheads="1"/>
          </p:cNvSpPr>
          <p:nvPr/>
        </p:nvSpPr>
        <p:spPr bwMode="auto">
          <a:xfrm>
            <a:off x="7071519" y="836612"/>
            <a:ext cx="2057400" cy="1861785"/>
          </a:xfrm>
          <a:prstGeom prst="rect">
            <a:avLst/>
          </a:prstGeom>
          <a:solidFill>
            <a:schemeClr val="tx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68959" y="223414"/>
            <a:ext cx="4886787" cy="646331"/>
          </a:xfrm>
          <a:prstGeom prst="rect">
            <a:avLst/>
          </a:prstGeom>
          <a:noFill/>
          <a:ln w="9525">
            <a:noFill/>
            <a:miter lim="800000"/>
            <a:headEnd/>
            <a:tailEnd/>
          </a:ln>
        </p:spPr>
        <p:txBody>
          <a:bodyPr wrap="none">
            <a:spAutoFit/>
          </a:bodyPr>
          <a:lstStyle/>
          <a:p>
            <a:r>
              <a:rPr lang="en-US" sz="3600" b="1" dirty="0">
                <a:solidFill>
                  <a:schemeClr val="tx2"/>
                </a:solidFill>
                <a:latin typeface="Helvetica (PCL6)" pitchFamily="34" charset="0"/>
              </a:rPr>
              <a:t>Huntington’s Disease</a:t>
            </a:r>
            <a:endParaRPr lang="en-US" dirty="0">
              <a:solidFill>
                <a:schemeClr val="tx2"/>
              </a:solidFill>
            </a:endParaRPr>
          </a:p>
        </p:txBody>
      </p:sp>
      <p:pic>
        <p:nvPicPr>
          <p:cNvPr id="64515" name="Picture 4"/>
          <p:cNvPicPr>
            <a:picLocks noChangeAspect="1" noChangeArrowheads="1"/>
          </p:cNvPicPr>
          <p:nvPr/>
        </p:nvPicPr>
        <p:blipFill>
          <a:blip r:embed="rId2" cstate="print"/>
          <a:srcRect/>
          <a:stretch>
            <a:fillRect/>
          </a:stretch>
        </p:blipFill>
        <p:spPr bwMode="auto">
          <a:xfrm>
            <a:off x="987584" y="1042599"/>
            <a:ext cx="8888254" cy="5003547"/>
          </a:xfrm>
          <a:prstGeom prst="rect">
            <a:avLst/>
          </a:prstGeom>
          <a:noFill/>
          <a:ln w="9525">
            <a:noFill/>
            <a:miter lim="800000"/>
            <a:headEnd/>
            <a:tailEnd/>
          </a:ln>
        </p:spPr>
      </p:pic>
      <p:sp>
        <p:nvSpPr>
          <p:cNvPr id="5" name="Rectangle 11"/>
          <p:cNvSpPr>
            <a:spLocks noChangeArrowheads="1"/>
          </p:cNvSpPr>
          <p:nvPr/>
        </p:nvSpPr>
        <p:spPr bwMode="auto">
          <a:xfrm>
            <a:off x="7604919" y="912812"/>
            <a:ext cx="2270919" cy="1861785"/>
          </a:xfrm>
          <a:prstGeom prst="rect">
            <a:avLst/>
          </a:prstGeom>
          <a:solidFill>
            <a:schemeClr val="tx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gure_07_42"/>
          <p:cNvPicPr>
            <a:picLocks noChangeAspect="1" noChangeArrowheads="1"/>
          </p:cNvPicPr>
          <p:nvPr/>
        </p:nvPicPr>
        <p:blipFill>
          <a:blip r:embed="rId3" cstate="print"/>
          <a:srcRect/>
          <a:stretch>
            <a:fillRect/>
          </a:stretch>
        </p:blipFill>
        <p:spPr bwMode="auto">
          <a:xfrm>
            <a:off x="1316779" y="372357"/>
            <a:ext cx="7240567"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_07_43a"/>
          <p:cNvPicPr>
            <a:picLocks noChangeAspect="1" noChangeArrowheads="1"/>
          </p:cNvPicPr>
          <p:nvPr/>
        </p:nvPicPr>
        <p:blipFill>
          <a:blip r:embed="rId3" cstate="print"/>
          <a:srcRect/>
          <a:stretch>
            <a:fillRect/>
          </a:stretch>
        </p:blipFill>
        <p:spPr bwMode="auto">
          <a:xfrm>
            <a:off x="329195" y="670243"/>
            <a:ext cx="9214020" cy="5366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gure_07_45"/>
          <p:cNvPicPr>
            <a:picLocks noChangeAspect="1" noChangeArrowheads="1"/>
          </p:cNvPicPr>
          <p:nvPr/>
        </p:nvPicPr>
        <p:blipFill>
          <a:blip r:embed="rId3" cstate="print"/>
          <a:srcRect/>
          <a:stretch>
            <a:fillRect/>
          </a:stretch>
        </p:blipFill>
        <p:spPr bwMode="auto">
          <a:xfrm>
            <a:off x="2482676" y="372357"/>
            <a:ext cx="4922489"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3"/>
          <p:cNvSpPr txBox="1">
            <a:spLocks noChangeArrowheads="1"/>
          </p:cNvSpPr>
          <p:nvPr/>
        </p:nvSpPr>
        <p:spPr bwMode="auto">
          <a:xfrm>
            <a:off x="551915" y="148944"/>
            <a:ext cx="8547404" cy="954107"/>
          </a:xfrm>
          <a:prstGeom prst="rect">
            <a:avLst/>
          </a:prstGeom>
          <a:noFill/>
          <a:ln w="9525">
            <a:noFill/>
            <a:miter lim="800000"/>
            <a:headEnd/>
            <a:tailEnd/>
          </a:ln>
        </p:spPr>
        <p:txBody>
          <a:bodyPr wrap="none">
            <a:spAutoFit/>
          </a:bodyPr>
          <a:lstStyle/>
          <a:p>
            <a:pPr algn="ctr"/>
            <a:r>
              <a:rPr lang="en-US" sz="2800" b="1"/>
              <a:t>Hierarchical Organization and Functional Segregation</a:t>
            </a:r>
          </a:p>
          <a:p>
            <a:pPr algn="ctr"/>
            <a:r>
              <a:rPr lang="en-US" sz="2800" b="1"/>
              <a:t>of Central Motor Structures</a:t>
            </a:r>
          </a:p>
        </p:txBody>
      </p:sp>
      <p:sp>
        <p:nvSpPr>
          <p:cNvPr id="6149" name="Text Box 2056"/>
          <p:cNvSpPr txBox="1">
            <a:spLocks noChangeArrowheads="1"/>
          </p:cNvSpPr>
          <p:nvPr/>
        </p:nvSpPr>
        <p:spPr bwMode="auto">
          <a:xfrm>
            <a:off x="822988" y="1340486"/>
            <a:ext cx="4278158" cy="448070"/>
          </a:xfrm>
          <a:prstGeom prst="rect">
            <a:avLst/>
          </a:prstGeom>
          <a:noFill/>
          <a:ln w="38100">
            <a:solidFill>
              <a:schemeClr val="tx1"/>
            </a:solidFill>
            <a:miter lim="800000"/>
            <a:headEnd/>
            <a:tailEnd/>
          </a:ln>
        </p:spPr>
        <p:txBody>
          <a:bodyPr/>
          <a:lstStyle/>
          <a:p>
            <a:pPr algn="ctr"/>
            <a:r>
              <a:rPr lang="en-US" sz="1600">
                <a:latin typeface="Arial" charset="0"/>
              </a:rPr>
              <a:t>Level 4: Association Cortex</a:t>
            </a:r>
            <a:endParaRPr lang="en-US"/>
          </a:p>
        </p:txBody>
      </p:sp>
      <p:sp>
        <p:nvSpPr>
          <p:cNvPr id="6150" name="Text Box 2057"/>
          <p:cNvSpPr txBox="1">
            <a:spLocks noChangeArrowheads="1"/>
          </p:cNvSpPr>
          <p:nvPr/>
        </p:nvSpPr>
        <p:spPr bwMode="auto">
          <a:xfrm>
            <a:off x="1810572" y="3798042"/>
            <a:ext cx="2715170" cy="1228157"/>
          </a:xfrm>
          <a:prstGeom prst="rect">
            <a:avLst/>
          </a:prstGeom>
          <a:noFill/>
          <a:ln w="38100">
            <a:solidFill>
              <a:schemeClr val="tx1"/>
            </a:solidFill>
            <a:miter lim="800000"/>
            <a:headEnd/>
            <a:tailEnd/>
          </a:ln>
        </p:spPr>
        <p:txBody>
          <a:bodyPr/>
          <a:lstStyle/>
          <a:p>
            <a:pPr algn="ctr"/>
            <a:r>
              <a:rPr lang="en-US" sz="1600">
                <a:latin typeface="Arial" charset="0"/>
              </a:rPr>
              <a:t>Level 2: Brain Stem</a:t>
            </a:r>
          </a:p>
          <a:p>
            <a:pPr algn="ctr"/>
            <a:r>
              <a:rPr lang="en-US" sz="1600">
                <a:latin typeface="Arial" charset="0"/>
              </a:rPr>
              <a:t> </a:t>
            </a:r>
          </a:p>
          <a:p>
            <a:pPr algn="ctr"/>
            <a:r>
              <a:rPr lang="en-US" sz="1200">
                <a:latin typeface="Arial" charset="0"/>
              </a:rPr>
              <a:t>(Red Nucleus, Reticular Formation, Vestibular Nuclei, Tectum, Pontine Nuclei, Inferior Olive)</a:t>
            </a:r>
            <a:endParaRPr lang="en-US"/>
          </a:p>
        </p:txBody>
      </p:sp>
      <p:sp>
        <p:nvSpPr>
          <p:cNvPr id="6151" name="Text Box 2058"/>
          <p:cNvSpPr txBox="1">
            <a:spLocks noChangeArrowheads="1"/>
          </p:cNvSpPr>
          <p:nvPr/>
        </p:nvSpPr>
        <p:spPr bwMode="auto">
          <a:xfrm>
            <a:off x="1317465" y="5585355"/>
            <a:ext cx="3702754" cy="449311"/>
          </a:xfrm>
          <a:prstGeom prst="rect">
            <a:avLst/>
          </a:prstGeom>
          <a:noFill/>
          <a:ln w="38100">
            <a:solidFill>
              <a:schemeClr val="tx1"/>
            </a:solidFill>
            <a:miter lim="800000"/>
            <a:headEnd/>
            <a:tailEnd/>
          </a:ln>
        </p:spPr>
        <p:txBody>
          <a:bodyPr/>
          <a:lstStyle/>
          <a:p>
            <a:pPr algn="ctr"/>
            <a:r>
              <a:rPr lang="en-US" sz="1600">
                <a:latin typeface="Arial" charset="0"/>
              </a:rPr>
              <a:t>Level 1: Spinal Cord</a:t>
            </a:r>
            <a:endParaRPr lang="en-US"/>
          </a:p>
        </p:txBody>
      </p:sp>
      <p:sp>
        <p:nvSpPr>
          <p:cNvPr id="6152" name="Text Box 2059"/>
          <p:cNvSpPr txBox="1">
            <a:spLocks noChangeArrowheads="1"/>
          </p:cNvSpPr>
          <p:nvPr/>
        </p:nvSpPr>
        <p:spPr bwMode="auto">
          <a:xfrm>
            <a:off x="822988" y="2122436"/>
            <a:ext cx="3621141" cy="445587"/>
          </a:xfrm>
          <a:prstGeom prst="rect">
            <a:avLst/>
          </a:prstGeom>
          <a:noFill/>
          <a:ln w="38100">
            <a:solidFill>
              <a:schemeClr val="tx1"/>
            </a:solidFill>
            <a:miter lim="800000"/>
            <a:headEnd/>
            <a:tailEnd/>
          </a:ln>
        </p:spPr>
        <p:txBody>
          <a:bodyPr/>
          <a:lstStyle/>
          <a:p>
            <a:pPr algn="ctr"/>
            <a:r>
              <a:rPr lang="en-US" sz="1600">
                <a:latin typeface="Arial" charset="0"/>
              </a:rPr>
              <a:t>Level 3: Motor Cortex</a:t>
            </a:r>
            <a:endParaRPr lang="en-US"/>
          </a:p>
        </p:txBody>
      </p:sp>
      <p:sp>
        <p:nvSpPr>
          <p:cNvPr id="6153" name="Line 2060"/>
          <p:cNvSpPr>
            <a:spLocks noChangeShapeType="1"/>
          </p:cNvSpPr>
          <p:nvPr/>
        </p:nvSpPr>
        <p:spPr bwMode="auto">
          <a:xfrm>
            <a:off x="1645974" y="2568643"/>
            <a:ext cx="1372" cy="3017332"/>
          </a:xfrm>
          <a:prstGeom prst="line">
            <a:avLst/>
          </a:prstGeom>
          <a:noFill/>
          <a:ln w="9525">
            <a:solidFill>
              <a:schemeClr val="tx1"/>
            </a:solidFill>
            <a:round/>
            <a:headEnd/>
            <a:tailEnd type="triangle" w="med" len="med"/>
          </a:ln>
        </p:spPr>
        <p:txBody>
          <a:bodyPr/>
          <a:lstStyle/>
          <a:p>
            <a:endParaRPr lang="en-US"/>
          </a:p>
        </p:txBody>
      </p:sp>
      <p:sp>
        <p:nvSpPr>
          <p:cNvPr id="6154" name="Line 2061"/>
          <p:cNvSpPr>
            <a:spLocks noChangeShapeType="1"/>
          </p:cNvSpPr>
          <p:nvPr/>
        </p:nvSpPr>
        <p:spPr bwMode="auto">
          <a:xfrm flipH="1">
            <a:off x="2962067" y="2568643"/>
            <a:ext cx="1372" cy="1228778"/>
          </a:xfrm>
          <a:prstGeom prst="line">
            <a:avLst/>
          </a:prstGeom>
          <a:noFill/>
          <a:ln w="9525">
            <a:solidFill>
              <a:schemeClr val="tx1"/>
            </a:solidFill>
            <a:round/>
            <a:headEnd/>
            <a:tailEnd type="triangle" w="med" len="med"/>
          </a:ln>
        </p:spPr>
        <p:txBody>
          <a:bodyPr/>
          <a:lstStyle/>
          <a:p>
            <a:endParaRPr lang="en-US"/>
          </a:p>
        </p:txBody>
      </p:sp>
      <p:sp>
        <p:nvSpPr>
          <p:cNvPr id="6155" name="Line 2062"/>
          <p:cNvSpPr>
            <a:spLocks noChangeShapeType="1"/>
          </p:cNvSpPr>
          <p:nvPr/>
        </p:nvSpPr>
        <p:spPr bwMode="auto">
          <a:xfrm flipH="1" flipV="1">
            <a:off x="2962067"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6" name="Line 2063"/>
          <p:cNvSpPr>
            <a:spLocks noChangeShapeType="1"/>
          </p:cNvSpPr>
          <p:nvPr/>
        </p:nvSpPr>
        <p:spPr bwMode="auto">
          <a:xfrm>
            <a:off x="3456545"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7" name="Line 2064"/>
          <p:cNvSpPr>
            <a:spLocks noChangeShapeType="1"/>
          </p:cNvSpPr>
          <p:nvPr/>
        </p:nvSpPr>
        <p:spPr bwMode="auto">
          <a:xfrm>
            <a:off x="4114934" y="3574628"/>
            <a:ext cx="1234480" cy="1241"/>
          </a:xfrm>
          <a:prstGeom prst="line">
            <a:avLst/>
          </a:prstGeom>
          <a:noFill/>
          <a:ln w="9525">
            <a:solidFill>
              <a:schemeClr val="tx1"/>
            </a:solidFill>
            <a:round/>
            <a:headEnd/>
            <a:tailEnd/>
          </a:ln>
        </p:spPr>
        <p:txBody>
          <a:bodyPr/>
          <a:lstStyle/>
          <a:p>
            <a:endParaRPr lang="en-US"/>
          </a:p>
        </p:txBody>
      </p:sp>
      <p:sp>
        <p:nvSpPr>
          <p:cNvPr id="6158" name="Line 2065"/>
          <p:cNvSpPr>
            <a:spLocks noChangeShapeType="1"/>
          </p:cNvSpPr>
          <p:nvPr/>
        </p:nvSpPr>
        <p:spPr bwMode="auto">
          <a:xfrm flipH="1" flipV="1">
            <a:off x="4114934" y="2568643"/>
            <a:ext cx="1372" cy="1005984"/>
          </a:xfrm>
          <a:prstGeom prst="line">
            <a:avLst/>
          </a:prstGeom>
          <a:noFill/>
          <a:ln w="9525">
            <a:solidFill>
              <a:schemeClr val="tx1"/>
            </a:solidFill>
            <a:round/>
            <a:headEnd/>
            <a:tailEnd type="triangle" w="med" len="med"/>
          </a:ln>
        </p:spPr>
        <p:txBody>
          <a:bodyPr/>
          <a:lstStyle/>
          <a:p>
            <a:endParaRPr lang="en-US"/>
          </a:p>
        </p:txBody>
      </p:sp>
      <p:sp>
        <p:nvSpPr>
          <p:cNvPr id="6159" name="Line 2066"/>
          <p:cNvSpPr>
            <a:spLocks noChangeShapeType="1"/>
          </p:cNvSpPr>
          <p:nvPr/>
        </p:nvSpPr>
        <p:spPr bwMode="auto">
          <a:xfrm>
            <a:off x="3950337" y="2568643"/>
            <a:ext cx="686" cy="1117691"/>
          </a:xfrm>
          <a:prstGeom prst="line">
            <a:avLst/>
          </a:prstGeom>
          <a:noFill/>
          <a:ln w="9525">
            <a:solidFill>
              <a:schemeClr val="tx1"/>
            </a:solidFill>
            <a:round/>
            <a:headEnd/>
            <a:tailEnd/>
          </a:ln>
        </p:spPr>
        <p:txBody>
          <a:bodyPr/>
          <a:lstStyle/>
          <a:p>
            <a:endParaRPr lang="en-US"/>
          </a:p>
        </p:txBody>
      </p:sp>
      <p:sp>
        <p:nvSpPr>
          <p:cNvPr id="6160" name="Line 2067"/>
          <p:cNvSpPr>
            <a:spLocks noChangeShapeType="1"/>
          </p:cNvSpPr>
          <p:nvPr/>
        </p:nvSpPr>
        <p:spPr bwMode="auto">
          <a:xfrm flipV="1">
            <a:off x="2963439" y="1787314"/>
            <a:ext cx="686" cy="335121"/>
          </a:xfrm>
          <a:prstGeom prst="line">
            <a:avLst/>
          </a:prstGeom>
          <a:noFill/>
          <a:ln w="9525">
            <a:solidFill>
              <a:schemeClr val="tx1"/>
            </a:solidFill>
            <a:round/>
            <a:headEnd/>
            <a:tailEnd type="triangle" w="med" len="med"/>
          </a:ln>
        </p:spPr>
        <p:txBody>
          <a:bodyPr/>
          <a:lstStyle/>
          <a:p>
            <a:endParaRPr lang="en-US"/>
          </a:p>
        </p:txBody>
      </p:sp>
      <p:sp>
        <p:nvSpPr>
          <p:cNvPr id="6161" name="Line 2068"/>
          <p:cNvSpPr>
            <a:spLocks noChangeShapeType="1"/>
          </p:cNvSpPr>
          <p:nvPr/>
        </p:nvSpPr>
        <p:spPr bwMode="auto">
          <a:xfrm>
            <a:off x="3456545" y="1787314"/>
            <a:ext cx="686" cy="335121"/>
          </a:xfrm>
          <a:prstGeom prst="line">
            <a:avLst/>
          </a:prstGeom>
          <a:noFill/>
          <a:ln w="9525">
            <a:solidFill>
              <a:schemeClr val="tx1"/>
            </a:solidFill>
            <a:round/>
            <a:headEnd/>
            <a:tailEnd type="triangle" w="med" len="med"/>
          </a:ln>
        </p:spPr>
        <p:txBody>
          <a:bodyPr/>
          <a:lstStyle/>
          <a:p>
            <a:endParaRPr lang="en-US"/>
          </a:p>
        </p:txBody>
      </p:sp>
      <p:sp>
        <p:nvSpPr>
          <p:cNvPr id="6162" name="Line 2069"/>
          <p:cNvSpPr>
            <a:spLocks noChangeShapeType="1"/>
          </p:cNvSpPr>
          <p:nvPr/>
        </p:nvSpPr>
        <p:spPr bwMode="auto">
          <a:xfrm flipV="1">
            <a:off x="5267115" y="2792678"/>
            <a:ext cx="1069882" cy="621"/>
          </a:xfrm>
          <a:prstGeom prst="line">
            <a:avLst/>
          </a:prstGeom>
          <a:noFill/>
          <a:ln w="9525">
            <a:solidFill>
              <a:schemeClr val="tx1"/>
            </a:solidFill>
            <a:round/>
            <a:headEnd/>
            <a:tailEnd/>
          </a:ln>
        </p:spPr>
        <p:txBody>
          <a:bodyPr/>
          <a:lstStyle/>
          <a:p>
            <a:endParaRPr lang="en-US"/>
          </a:p>
        </p:txBody>
      </p:sp>
      <p:sp>
        <p:nvSpPr>
          <p:cNvPr id="6163" name="Freeform 2070"/>
          <p:cNvSpPr>
            <a:spLocks/>
          </p:cNvSpPr>
          <p:nvPr/>
        </p:nvSpPr>
        <p:spPr bwMode="auto">
          <a:xfrm>
            <a:off x="4691024" y="2680971"/>
            <a:ext cx="576091" cy="111707"/>
          </a:xfrm>
          <a:custGeom>
            <a:avLst/>
            <a:gdLst>
              <a:gd name="T0" fmla="*/ 0 w 480"/>
              <a:gd name="T1" fmla="*/ 180 h 180"/>
              <a:gd name="T2" fmla="*/ 420 w 480"/>
              <a:gd name="T3" fmla="*/ 0 h 180"/>
              <a:gd name="T4" fmla="*/ 840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64" name="Line 2071"/>
          <p:cNvSpPr>
            <a:spLocks noChangeShapeType="1"/>
          </p:cNvSpPr>
          <p:nvPr/>
        </p:nvSpPr>
        <p:spPr bwMode="auto">
          <a:xfrm>
            <a:off x="3539529" y="2792678"/>
            <a:ext cx="245524" cy="621"/>
          </a:xfrm>
          <a:prstGeom prst="line">
            <a:avLst/>
          </a:prstGeom>
          <a:noFill/>
          <a:ln w="9525">
            <a:solidFill>
              <a:schemeClr val="tx1"/>
            </a:solidFill>
            <a:round/>
            <a:headEnd/>
            <a:tailEnd/>
          </a:ln>
        </p:spPr>
        <p:txBody>
          <a:bodyPr/>
          <a:lstStyle/>
          <a:p>
            <a:endParaRPr lang="en-US"/>
          </a:p>
        </p:txBody>
      </p:sp>
      <p:sp>
        <p:nvSpPr>
          <p:cNvPr id="6165" name="Line 2072"/>
          <p:cNvSpPr>
            <a:spLocks noChangeShapeType="1"/>
          </p:cNvSpPr>
          <p:nvPr/>
        </p:nvSpPr>
        <p:spPr bwMode="auto">
          <a:xfrm flipH="1">
            <a:off x="3539529" y="2792678"/>
            <a:ext cx="686" cy="1004743"/>
          </a:xfrm>
          <a:prstGeom prst="line">
            <a:avLst/>
          </a:prstGeom>
          <a:noFill/>
          <a:ln w="9525">
            <a:solidFill>
              <a:schemeClr val="tx1"/>
            </a:solidFill>
            <a:round/>
            <a:headEnd/>
            <a:tailEnd type="triangle" w="med" len="med"/>
          </a:ln>
        </p:spPr>
        <p:txBody>
          <a:bodyPr/>
          <a:lstStyle/>
          <a:p>
            <a:endParaRPr lang="en-US"/>
          </a:p>
        </p:txBody>
      </p:sp>
      <p:sp>
        <p:nvSpPr>
          <p:cNvPr id="6166" name="Freeform 2073"/>
          <p:cNvSpPr>
            <a:spLocks/>
          </p:cNvSpPr>
          <p:nvPr/>
        </p:nvSpPr>
        <p:spPr bwMode="auto">
          <a:xfrm>
            <a:off x="5020219" y="2234143"/>
            <a:ext cx="82984" cy="223414"/>
          </a:xfrm>
          <a:custGeom>
            <a:avLst/>
            <a:gdLst>
              <a:gd name="T0" fmla="*/ 0 w 240"/>
              <a:gd name="T1" fmla="*/ 0 h 360"/>
              <a:gd name="T2" fmla="*/ 121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67" name="Text Box 2074"/>
          <p:cNvSpPr txBox="1">
            <a:spLocks noChangeArrowheads="1"/>
          </p:cNvSpPr>
          <p:nvPr/>
        </p:nvSpPr>
        <p:spPr bwMode="auto">
          <a:xfrm>
            <a:off x="6336997" y="1563900"/>
            <a:ext cx="2798154" cy="1341106"/>
          </a:xfrm>
          <a:prstGeom prst="rect">
            <a:avLst/>
          </a:prstGeom>
          <a:noFill/>
          <a:ln w="38100">
            <a:solidFill>
              <a:schemeClr val="tx1"/>
            </a:solidFill>
            <a:miter lim="800000"/>
            <a:headEnd/>
            <a:tailEnd/>
          </a:ln>
        </p:spPr>
        <p:txBody>
          <a:bodyPr/>
          <a:lstStyle/>
          <a:p>
            <a:pPr algn="ctr"/>
            <a:r>
              <a:rPr lang="en-US" sz="1600" dirty="0">
                <a:latin typeface="Arial" charset="0"/>
              </a:rPr>
              <a:t>Side Loop 1:</a:t>
            </a:r>
          </a:p>
          <a:p>
            <a:pPr algn="ctr"/>
            <a:r>
              <a:rPr lang="en-US" sz="1600" dirty="0">
                <a:latin typeface="Arial" charset="0"/>
              </a:rPr>
              <a:t>Basal Ganglia</a:t>
            </a:r>
          </a:p>
          <a:p>
            <a:pPr algn="ctr"/>
            <a:endParaRPr lang="en-US" sz="1600" dirty="0">
              <a:latin typeface="Arial" charset="0"/>
            </a:endParaRPr>
          </a:p>
          <a:p>
            <a:pPr algn="ctr"/>
            <a:r>
              <a:rPr lang="en-US" sz="1200" dirty="0">
                <a:latin typeface="Arial" charset="0"/>
              </a:rPr>
              <a:t>(Caudate Nucleus, </a:t>
            </a:r>
            <a:r>
              <a:rPr lang="en-US" sz="1200" dirty="0" err="1">
                <a:latin typeface="Arial" charset="0"/>
              </a:rPr>
              <a:t>Putamen</a:t>
            </a:r>
            <a:r>
              <a:rPr lang="en-US" sz="1200" dirty="0">
                <a:latin typeface="Arial" charset="0"/>
              </a:rPr>
              <a:t>, </a:t>
            </a:r>
            <a:r>
              <a:rPr lang="en-US" sz="1200" dirty="0" err="1">
                <a:latin typeface="Arial" charset="0"/>
              </a:rPr>
              <a:t>Globus</a:t>
            </a:r>
            <a:r>
              <a:rPr lang="en-US" sz="1200" dirty="0">
                <a:latin typeface="Arial" charset="0"/>
              </a:rPr>
              <a:t> </a:t>
            </a:r>
            <a:r>
              <a:rPr lang="en-US" sz="1200" dirty="0" err="1">
                <a:latin typeface="Arial" charset="0"/>
              </a:rPr>
              <a:t>Pallidus</a:t>
            </a:r>
            <a:r>
              <a:rPr lang="en-US" sz="1200" dirty="0">
                <a:latin typeface="Arial" charset="0"/>
              </a:rPr>
              <a:t>, </a:t>
            </a:r>
            <a:r>
              <a:rPr lang="en-US" sz="1200" dirty="0" err="1">
                <a:latin typeface="Arial" charset="0"/>
              </a:rPr>
              <a:t>Substantia</a:t>
            </a:r>
            <a:r>
              <a:rPr lang="en-US" sz="1200" dirty="0">
                <a:latin typeface="Arial" charset="0"/>
              </a:rPr>
              <a:t> </a:t>
            </a:r>
            <a:r>
              <a:rPr lang="en-US" sz="1200" dirty="0" err="1">
                <a:latin typeface="Arial" charset="0"/>
              </a:rPr>
              <a:t>Nigra</a:t>
            </a:r>
            <a:r>
              <a:rPr lang="en-US" sz="1200" dirty="0">
                <a:latin typeface="Arial" charset="0"/>
              </a:rPr>
              <a:t>, </a:t>
            </a:r>
            <a:r>
              <a:rPr lang="en-US" sz="1200" dirty="0" err="1">
                <a:latin typeface="Arial" charset="0"/>
              </a:rPr>
              <a:t>Subthalamic</a:t>
            </a:r>
            <a:r>
              <a:rPr lang="en-US" sz="1200" dirty="0">
                <a:latin typeface="Arial" charset="0"/>
              </a:rPr>
              <a:t> Nucleus)</a:t>
            </a:r>
            <a:endParaRPr lang="en-US" dirty="0"/>
          </a:p>
        </p:txBody>
      </p:sp>
      <p:sp>
        <p:nvSpPr>
          <p:cNvPr id="6168" name="Text Box 2075"/>
          <p:cNvSpPr txBox="1">
            <a:spLocks noChangeArrowheads="1"/>
          </p:cNvSpPr>
          <p:nvPr/>
        </p:nvSpPr>
        <p:spPr bwMode="auto">
          <a:xfrm>
            <a:off x="5349414" y="3127799"/>
            <a:ext cx="1728272" cy="1004743"/>
          </a:xfrm>
          <a:prstGeom prst="rect">
            <a:avLst/>
          </a:prstGeom>
          <a:noFill/>
          <a:ln w="38100">
            <a:solidFill>
              <a:schemeClr val="tx1"/>
            </a:solidFill>
            <a:miter lim="800000"/>
            <a:headEnd/>
            <a:tailEnd/>
          </a:ln>
        </p:spPr>
        <p:txBody>
          <a:bodyPr/>
          <a:lstStyle/>
          <a:p>
            <a:pPr algn="ctr"/>
            <a:endParaRPr lang="en-US" sz="1600">
              <a:latin typeface="Arial" charset="0"/>
            </a:endParaRPr>
          </a:p>
          <a:p>
            <a:pPr algn="ctr"/>
            <a:r>
              <a:rPr lang="en-US" sz="1600">
                <a:latin typeface="Arial" charset="0"/>
              </a:rPr>
              <a:t>Thalamus</a:t>
            </a:r>
          </a:p>
          <a:p>
            <a:pPr algn="ctr"/>
            <a:endParaRPr lang="en-US" sz="1600">
              <a:latin typeface="Arial" charset="0"/>
            </a:endParaRPr>
          </a:p>
          <a:p>
            <a:pPr algn="ctr"/>
            <a:r>
              <a:rPr lang="en-US" sz="1200">
                <a:latin typeface="Arial" charset="0"/>
              </a:rPr>
              <a:t>(VA,VL,CM)</a:t>
            </a:r>
            <a:endParaRPr lang="en-US"/>
          </a:p>
        </p:txBody>
      </p:sp>
      <p:sp>
        <p:nvSpPr>
          <p:cNvPr id="6169" name="Text Box 2076"/>
          <p:cNvSpPr txBox="1">
            <a:spLocks noChangeArrowheads="1"/>
          </p:cNvSpPr>
          <p:nvPr/>
        </p:nvSpPr>
        <p:spPr bwMode="auto">
          <a:xfrm>
            <a:off x="6666192" y="4356577"/>
            <a:ext cx="2385975" cy="669622"/>
          </a:xfrm>
          <a:prstGeom prst="rect">
            <a:avLst/>
          </a:prstGeom>
          <a:noFill/>
          <a:ln w="38100">
            <a:solidFill>
              <a:schemeClr val="tx1"/>
            </a:solidFill>
            <a:miter lim="800000"/>
            <a:headEnd/>
            <a:tailEnd/>
          </a:ln>
        </p:spPr>
        <p:txBody>
          <a:bodyPr/>
          <a:lstStyle/>
          <a:p>
            <a:pPr algn="ctr"/>
            <a:r>
              <a:rPr lang="en-US" sz="1600">
                <a:latin typeface="Arial" charset="0"/>
              </a:rPr>
              <a:t>Side Loop 2: Cerebellum</a:t>
            </a:r>
            <a:endParaRPr lang="en-US"/>
          </a:p>
        </p:txBody>
      </p:sp>
      <p:sp>
        <p:nvSpPr>
          <p:cNvPr id="6170" name="Line 2077"/>
          <p:cNvSpPr>
            <a:spLocks noChangeShapeType="1"/>
          </p:cNvSpPr>
          <p:nvPr/>
        </p:nvSpPr>
        <p:spPr bwMode="auto">
          <a:xfrm>
            <a:off x="5102518" y="1674987"/>
            <a:ext cx="1234480" cy="621"/>
          </a:xfrm>
          <a:prstGeom prst="line">
            <a:avLst/>
          </a:prstGeom>
          <a:noFill/>
          <a:ln w="9525">
            <a:solidFill>
              <a:schemeClr val="tx1"/>
            </a:solidFill>
            <a:round/>
            <a:headEnd/>
            <a:tailEnd type="triangle" w="med" len="med"/>
          </a:ln>
        </p:spPr>
        <p:txBody>
          <a:bodyPr/>
          <a:lstStyle/>
          <a:p>
            <a:endParaRPr lang="en-US"/>
          </a:p>
        </p:txBody>
      </p:sp>
      <p:sp>
        <p:nvSpPr>
          <p:cNvPr id="6171" name="Line 2078"/>
          <p:cNvSpPr>
            <a:spLocks noChangeShapeType="1"/>
          </p:cNvSpPr>
          <p:nvPr/>
        </p:nvSpPr>
        <p:spPr bwMode="auto">
          <a:xfrm>
            <a:off x="4444128" y="2345850"/>
            <a:ext cx="1892869" cy="621"/>
          </a:xfrm>
          <a:prstGeom prst="line">
            <a:avLst/>
          </a:prstGeom>
          <a:noFill/>
          <a:ln w="9525">
            <a:solidFill>
              <a:schemeClr val="tx1"/>
            </a:solidFill>
            <a:round/>
            <a:headEnd/>
            <a:tailEnd type="triangle" w="med" len="med"/>
          </a:ln>
        </p:spPr>
        <p:txBody>
          <a:bodyPr/>
          <a:lstStyle/>
          <a:p>
            <a:endParaRPr lang="en-US"/>
          </a:p>
        </p:txBody>
      </p:sp>
      <p:sp>
        <p:nvSpPr>
          <p:cNvPr id="6172" name="Freeform 2079"/>
          <p:cNvSpPr>
            <a:spLocks/>
          </p:cNvSpPr>
          <p:nvPr/>
        </p:nvSpPr>
        <p:spPr bwMode="auto">
          <a:xfrm>
            <a:off x="4855622" y="2234143"/>
            <a:ext cx="80241" cy="223414"/>
          </a:xfrm>
          <a:custGeom>
            <a:avLst/>
            <a:gdLst>
              <a:gd name="T0" fmla="*/ 0 w 240"/>
              <a:gd name="T1" fmla="*/ 0 h 360"/>
              <a:gd name="T2" fmla="*/ 117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73" name="Line 2080"/>
          <p:cNvSpPr>
            <a:spLocks noChangeShapeType="1"/>
          </p:cNvSpPr>
          <p:nvPr/>
        </p:nvSpPr>
        <p:spPr bwMode="auto">
          <a:xfrm>
            <a:off x="5020219" y="2457557"/>
            <a:ext cx="686" cy="782570"/>
          </a:xfrm>
          <a:prstGeom prst="line">
            <a:avLst/>
          </a:prstGeom>
          <a:noFill/>
          <a:ln w="9525">
            <a:solidFill>
              <a:schemeClr val="tx1"/>
            </a:solidFill>
            <a:round/>
            <a:headEnd/>
            <a:tailEnd/>
          </a:ln>
        </p:spPr>
        <p:txBody>
          <a:bodyPr/>
          <a:lstStyle/>
          <a:p>
            <a:endParaRPr lang="en-US"/>
          </a:p>
        </p:txBody>
      </p:sp>
      <p:sp>
        <p:nvSpPr>
          <p:cNvPr id="6174" name="Line 2081"/>
          <p:cNvSpPr>
            <a:spLocks noChangeShapeType="1"/>
          </p:cNvSpPr>
          <p:nvPr/>
        </p:nvSpPr>
        <p:spPr bwMode="auto">
          <a:xfrm>
            <a:off x="4855622" y="2457557"/>
            <a:ext cx="686" cy="893657"/>
          </a:xfrm>
          <a:prstGeom prst="line">
            <a:avLst/>
          </a:prstGeom>
          <a:noFill/>
          <a:ln w="9525">
            <a:solidFill>
              <a:schemeClr val="tx1"/>
            </a:solidFill>
            <a:round/>
            <a:headEnd/>
            <a:tailEnd/>
          </a:ln>
        </p:spPr>
        <p:txBody>
          <a:bodyPr/>
          <a:lstStyle/>
          <a:p>
            <a:endParaRPr lang="en-US"/>
          </a:p>
        </p:txBody>
      </p:sp>
      <p:sp>
        <p:nvSpPr>
          <p:cNvPr id="6175" name="Line 2082"/>
          <p:cNvSpPr>
            <a:spLocks noChangeShapeType="1"/>
          </p:cNvSpPr>
          <p:nvPr/>
        </p:nvSpPr>
        <p:spPr bwMode="auto">
          <a:xfrm>
            <a:off x="4855622" y="1787314"/>
            <a:ext cx="686" cy="447449"/>
          </a:xfrm>
          <a:prstGeom prst="line">
            <a:avLst/>
          </a:prstGeom>
          <a:noFill/>
          <a:ln w="9525">
            <a:solidFill>
              <a:schemeClr val="tx1"/>
            </a:solidFill>
            <a:round/>
            <a:headEnd/>
            <a:tailEnd/>
          </a:ln>
        </p:spPr>
        <p:txBody>
          <a:bodyPr/>
          <a:lstStyle/>
          <a:p>
            <a:endParaRPr lang="en-US"/>
          </a:p>
        </p:txBody>
      </p:sp>
      <p:sp>
        <p:nvSpPr>
          <p:cNvPr id="6176" name="Line 2083"/>
          <p:cNvSpPr>
            <a:spLocks noChangeShapeType="1"/>
          </p:cNvSpPr>
          <p:nvPr/>
        </p:nvSpPr>
        <p:spPr bwMode="auto">
          <a:xfrm flipV="1">
            <a:off x="5020219" y="1787314"/>
            <a:ext cx="686" cy="446828"/>
          </a:xfrm>
          <a:prstGeom prst="line">
            <a:avLst/>
          </a:prstGeom>
          <a:noFill/>
          <a:ln w="9525">
            <a:solidFill>
              <a:schemeClr val="tx1"/>
            </a:solidFill>
            <a:round/>
            <a:headEnd/>
            <a:tailEnd type="triangle" w="med" len="med"/>
          </a:ln>
        </p:spPr>
        <p:txBody>
          <a:bodyPr/>
          <a:lstStyle/>
          <a:p>
            <a:endParaRPr lang="en-US"/>
          </a:p>
        </p:txBody>
      </p:sp>
      <p:sp>
        <p:nvSpPr>
          <p:cNvPr id="6177" name="Line 2084"/>
          <p:cNvSpPr>
            <a:spLocks noChangeShapeType="1"/>
          </p:cNvSpPr>
          <p:nvPr/>
        </p:nvSpPr>
        <p:spPr bwMode="auto">
          <a:xfrm>
            <a:off x="4855622" y="3351214"/>
            <a:ext cx="493792" cy="621"/>
          </a:xfrm>
          <a:prstGeom prst="line">
            <a:avLst/>
          </a:prstGeom>
          <a:noFill/>
          <a:ln w="9525">
            <a:solidFill>
              <a:schemeClr val="tx1"/>
            </a:solidFill>
            <a:round/>
            <a:headEnd/>
            <a:tailEnd type="triangle" w="med" len="med"/>
          </a:ln>
        </p:spPr>
        <p:txBody>
          <a:bodyPr/>
          <a:lstStyle/>
          <a:p>
            <a:endParaRPr lang="en-US"/>
          </a:p>
        </p:txBody>
      </p:sp>
      <p:sp>
        <p:nvSpPr>
          <p:cNvPr id="6178" name="Line 2085"/>
          <p:cNvSpPr>
            <a:spLocks noChangeShapeType="1"/>
          </p:cNvSpPr>
          <p:nvPr/>
        </p:nvSpPr>
        <p:spPr bwMode="auto">
          <a:xfrm>
            <a:off x="5020219" y="3240127"/>
            <a:ext cx="329195" cy="621"/>
          </a:xfrm>
          <a:prstGeom prst="line">
            <a:avLst/>
          </a:prstGeom>
          <a:noFill/>
          <a:ln w="9525">
            <a:solidFill>
              <a:schemeClr val="tx1"/>
            </a:solidFill>
            <a:round/>
            <a:headEnd/>
            <a:tailEnd/>
          </a:ln>
        </p:spPr>
        <p:txBody>
          <a:bodyPr/>
          <a:lstStyle/>
          <a:p>
            <a:endParaRPr lang="en-US"/>
          </a:p>
        </p:txBody>
      </p:sp>
      <p:sp>
        <p:nvSpPr>
          <p:cNvPr id="6179" name="Line 2086"/>
          <p:cNvSpPr>
            <a:spLocks noChangeShapeType="1"/>
          </p:cNvSpPr>
          <p:nvPr/>
        </p:nvSpPr>
        <p:spPr bwMode="auto">
          <a:xfrm>
            <a:off x="3950337" y="3686335"/>
            <a:ext cx="1399077" cy="1241"/>
          </a:xfrm>
          <a:prstGeom prst="line">
            <a:avLst/>
          </a:prstGeom>
          <a:noFill/>
          <a:ln w="9525">
            <a:solidFill>
              <a:schemeClr val="tx1"/>
            </a:solidFill>
            <a:round/>
            <a:headEnd/>
            <a:tailEnd type="triangle" w="med" len="med"/>
          </a:ln>
        </p:spPr>
        <p:txBody>
          <a:bodyPr/>
          <a:lstStyle/>
          <a:p>
            <a:endParaRPr lang="en-US"/>
          </a:p>
        </p:txBody>
      </p:sp>
      <p:sp>
        <p:nvSpPr>
          <p:cNvPr id="6180" name="Line 2087"/>
          <p:cNvSpPr>
            <a:spLocks noChangeShapeType="1"/>
          </p:cNvSpPr>
          <p:nvPr/>
        </p:nvSpPr>
        <p:spPr bwMode="auto">
          <a:xfrm>
            <a:off x="7571477" y="2905006"/>
            <a:ext cx="686" cy="446208"/>
          </a:xfrm>
          <a:prstGeom prst="line">
            <a:avLst/>
          </a:prstGeom>
          <a:noFill/>
          <a:ln w="9525">
            <a:solidFill>
              <a:schemeClr val="tx1"/>
            </a:solidFill>
            <a:round/>
            <a:headEnd/>
            <a:tailEnd/>
          </a:ln>
        </p:spPr>
        <p:txBody>
          <a:bodyPr/>
          <a:lstStyle/>
          <a:p>
            <a:endParaRPr lang="en-US"/>
          </a:p>
        </p:txBody>
      </p:sp>
      <p:sp>
        <p:nvSpPr>
          <p:cNvPr id="6181" name="Line 2088"/>
          <p:cNvSpPr>
            <a:spLocks noChangeShapeType="1"/>
          </p:cNvSpPr>
          <p:nvPr/>
        </p:nvSpPr>
        <p:spPr bwMode="auto">
          <a:xfrm flipH="1">
            <a:off x="7077685" y="3351214"/>
            <a:ext cx="493792" cy="621"/>
          </a:xfrm>
          <a:prstGeom prst="line">
            <a:avLst/>
          </a:prstGeom>
          <a:noFill/>
          <a:ln w="9525">
            <a:solidFill>
              <a:schemeClr val="tx1"/>
            </a:solidFill>
            <a:round/>
            <a:headEnd/>
            <a:tailEnd type="triangle" w="med" len="med"/>
          </a:ln>
        </p:spPr>
        <p:txBody>
          <a:bodyPr/>
          <a:lstStyle/>
          <a:p>
            <a:endParaRPr lang="en-US"/>
          </a:p>
        </p:txBody>
      </p:sp>
      <p:sp>
        <p:nvSpPr>
          <p:cNvPr id="6182" name="Line 2089"/>
          <p:cNvSpPr>
            <a:spLocks noChangeShapeType="1"/>
          </p:cNvSpPr>
          <p:nvPr/>
        </p:nvSpPr>
        <p:spPr bwMode="auto">
          <a:xfrm>
            <a:off x="7077685" y="3462921"/>
            <a:ext cx="658389" cy="621"/>
          </a:xfrm>
          <a:prstGeom prst="line">
            <a:avLst/>
          </a:prstGeom>
          <a:noFill/>
          <a:ln w="9525">
            <a:solidFill>
              <a:schemeClr val="tx1"/>
            </a:solidFill>
            <a:round/>
            <a:headEnd/>
            <a:tailEnd/>
          </a:ln>
        </p:spPr>
        <p:txBody>
          <a:bodyPr/>
          <a:lstStyle/>
          <a:p>
            <a:endParaRPr lang="en-US"/>
          </a:p>
        </p:txBody>
      </p:sp>
      <p:sp>
        <p:nvSpPr>
          <p:cNvPr id="6183" name="Line 2090"/>
          <p:cNvSpPr>
            <a:spLocks noChangeShapeType="1"/>
          </p:cNvSpPr>
          <p:nvPr/>
        </p:nvSpPr>
        <p:spPr bwMode="auto">
          <a:xfrm flipV="1">
            <a:off x="7736075" y="2905006"/>
            <a:ext cx="1372" cy="557915"/>
          </a:xfrm>
          <a:prstGeom prst="line">
            <a:avLst/>
          </a:prstGeom>
          <a:noFill/>
          <a:ln w="9525">
            <a:solidFill>
              <a:schemeClr val="tx1"/>
            </a:solidFill>
            <a:round/>
            <a:headEnd/>
            <a:tailEnd type="triangle" w="med" len="med"/>
          </a:ln>
        </p:spPr>
        <p:txBody>
          <a:bodyPr/>
          <a:lstStyle/>
          <a:p>
            <a:endParaRPr lang="en-US"/>
          </a:p>
        </p:txBody>
      </p:sp>
      <p:sp>
        <p:nvSpPr>
          <p:cNvPr id="6184" name="Line 2091"/>
          <p:cNvSpPr>
            <a:spLocks noChangeShapeType="1"/>
          </p:cNvSpPr>
          <p:nvPr/>
        </p:nvSpPr>
        <p:spPr bwMode="auto">
          <a:xfrm flipV="1">
            <a:off x="7653090" y="3909749"/>
            <a:ext cx="1372" cy="446828"/>
          </a:xfrm>
          <a:prstGeom prst="line">
            <a:avLst/>
          </a:prstGeom>
          <a:noFill/>
          <a:ln w="9525">
            <a:solidFill>
              <a:schemeClr val="tx1"/>
            </a:solidFill>
            <a:round/>
            <a:headEnd/>
            <a:tailEnd/>
          </a:ln>
        </p:spPr>
        <p:txBody>
          <a:bodyPr/>
          <a:lstStyle/>
          <a:p>
            <a:endParaRPr lang="en-US"/>
          </a:p>
        </p:txBody>
      </p:sp>
      <p:sp>
        <p:nvSpPr>
          <p:cNvPr id="6185" name="Line 2092"/>
          <p:cNvSpPr>
            <a:spLocks noChangeShapeType="1"/>
          </p:cNvSpPr>
          <p:nvPr/>
        </p:nvSpPr>
        <p:spPr bwMode="auto">
          <a:xfrm flipH="1">
            <a:off x="7077685" y="3909749"/>
            <a:ext cx="575405" cy="1241"/>
          </a:xfrm>
          <a:prstGeom prst="line">
            <a:avLst/>
          </a:prstGeom>
          <a:noFill/>
          <a:ln w="9525">
            <a:solidFill>
              <a:schemeClr val="tx1"/>
            </a:solidFill>
            <a:round/>
            <a:headEnd/>
            <a:tailEnd type="triangle" w="med" len="med"/>
          </a:ln>
        </p:spPr>
        <p:txBody>
          <a:bodyPr/>
          <a:lstStyle/>
          <a:p>
            <a:endParaRPr lang="en-US"/>
          </a:p>
        </p:txBody>
      </p:sp>
      <p:sp>
        <p:nvSpPr>
          <p:cNvPr id="6186" name="Line 2093"/>
          <p:cNvSpPr>
            <a:spLocks noChangeShapeType="1"/>
          </p:cNvSpPr>
          <p:nvPr/>
        </p:nvSpPr>
        <p:spPr bwMode="auto">
          <a:xfrm>
            <a:off x="5020219" y="5808769"/>
            <a:ext cx="2633557" cy="621"/>
          </a:xfrm>
          <a:prstGeom prst="line">
            <a:avLst/>
          </a:prstGeom>
          <a:noFill/>
          <a:ln w="9525">
            <a:solidFill>
              <a:schemeClr val="tx1"/>
            </a:solidFill>
            <a:round/>
            <a:headEnd/>
            <a:tailEnd/>
          </a:ln>
        </p:spPr>
        <p:txBody>
          <a:bodyPr/>
          <a:lstStyle/>
          <a:p>
            <a:endParaRPr lang="en-US"/>
          </a:p>
        </p:txBody>
      </p:sp>
      <p:sp>
        <p:nvSpPr>
          <p:cNvPr id="6187" name="Line 2094"/>
          <p:cNvSpPr>
            <a:spLocks noChangeShapeType="1"/>
          </p:cNvSpPr>
          <p:nvPr/>
        </p:nvSpPr>
        <p:spPr bwMode="auto">
          <a:xfrm flipV="1">
            <a:off x="7653776" y="5026820"/>
            <a:ext cx="686" cy="782570"/>
          </a:xfrm>
          <a:prstGeom prst="line">
            <a:avLst/>
          </a:prstGeom>
          <a:noFill/>
          <a:ln w="9525">
            <a:solidFill>
              <a:schemeClr val="tx1"/>
            </a:solidFill>
            <a:round/>
            <a:headEnd/>
            <a:tailEnd type="triangle" w="med" len="med"/>
          </a:ln>
        </p:spPr>
        <p:txBody>
          <a:bodyPr/>
          <a:lstStyle/>
          <a:p>
            <a:endParaRPr lang="en-US"/>
          </a:p>
        </p:txBody>
      </p:sp>
      <p:sp>
        <p:nvSpPr>
          <p:cNvPr id="6188" name="Line 2095"/>
          <p:cNvSpPr>
            <a:spLocks noChangeShapeType="1"/>
          </p:cNvSpPr>
          <p:nvPr/>
        </p:nvSpPr>
        <p:spPr bwMode="auto">
          <a:xfrm flipH="1">
            <a:off x="4526427" y="4579991"/>
            <a:ext cx="2139765" cy="621"/>
          </a:xfrm>
          <a:prstGeom prst="line">
            <a:avLst/>
          </a:prstGeom>
          <a:noFill/>
          <a:ln w="9525">
            <a:solidFill>
              <a:schemeClr val="tx1"/>
            </a:solidFill>
            <a:round/>
            <a:headEnd/>
            <a:tailEnd type="triangle" w="med" len="med"/>
          </a:ln>
        </p:spPr>
        <p:txBody>
          <a:bodyPr/>
          <a:lstStyle/>
          <a:p>
            <a:endParaRPr lang="en-US"/>
          </a:p>
        </p:txBody>
      </p:sp>
      <p:sp>
        <p:nvSpPr>
          <p:cNvPr id="6189" name="Line 2096"/>
          <p:cNvSpPr>
            <a:spLocks noChangeShapeType="1"/>
          </p:cNvSpPr>
          <p:nvPr/>
        </p:nvSpPr>
        <p:spPr bwMode="auto">
          <a:xfrm>
            <a:off x="4526427" y="4803406"/>
            <a:ext cx="2139765" cy="621"/>
          </a:xfrm>
          <a:prstGeom prst="line">
            <a:avLst/>
          </a:prstGeom>
          <a:noFill/>
          <a:ln w="9525">
            <a:solidFill>
              <a:schemeClr val="tx1"/>
            </a:solidFill>
            <a:round/>
            <a:headEnd/>
            <a:tailEnd type="triangle" w="med" len="med"/>
          </a:ln>
        </p:spPr>
        <p:txBody>
          <a:bodyPr/>
          <a:lstStyle/>
          <a:p>
            <a:endParaRPr lang="en-US"/>
          </a:p>
        </p:txBody>
      </p:sp>
      <p:sp>
        <p:nvSpPr>
          <p:cNvPr id="6190" name="Freeform 2097"/>
          <p:cNvSpPr>
            <a:spLocks/>
          </p:cNvSpPr>
          <p:nvPr/>
        </p:nvSpPr>
        <p:spPr bwMode="auto">
          <a:xfrm>
            <a:off x="3785053" y="2680971"/>
            <a:ext cx="577462" cy="111707"/>
          </a:xfrm>
          <a:custGeom>
            <a:avLst/>
            <a:gdLst>
              <a:gd name="T0" fmla="*/ 0 w 480"/>
              <a:gd name="T1" fmla="*/ 180 h 180"/>
              <a:gd name="T2" fmla="*/ 421 w 480"/>
              <a:gd name="T3" fmla="*/ 0 h 180"/>
              <a:gd name="T4" fmla="*/ 842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91" name="Line 2098"/>
          <p:cNvSpPr>
            <a:spLocks noChangeShapeType="1"/>
          </p:cNvSpPr>
          <p:nvPr/>
        </p:nvSpPr>
        <p:spPr bwMode="auto">
          <a:xfrm>
            <a:off x="4362516" y="2792678"/>
            <a:ext cx="328509" cy="621"/>
          </a:xfrm>
          <a:prstGeom prst="line">
            <a:avLst/>
          </a:prstGeom>
          <a:noFill/>
          <a:ln w="9525">
            <a:solidFill>
              <a:schemeClr val="tx1"/>
            </a:solidFill>
            <a:round/>
            <a:headEnd/>
            <a:tailEnd/>
          </a:ln>
        </p:spPr>
        <p:txBody>
          <a:bodyPr/>
          <a:lstStyle/>
          <a:p>
            <a:endParaRPr lang="en-US"/>
          </a:p>
        </p:txBody>
      </p:sp>
      <p:sp>
        <p:nvSpPr>
          <p:cNvPr id="6192" name="Line 2099"/>
          <p:cNvSpPr>
            <a:spLocks noChangeShapeType="1"/>
          </p:cNvSpPr>
          <p:nvPr/>
        </p:nvSpPr>
        <p:spPr bwMode="auto">
          <a:xfrm>
            <a:off x="5020219" y="5697062"/>
            <a:ext cx="576091" cy="0"/>
          </a:xfrm>
          <a:prstGeom prst="line">
            <a:avLst/>
          </a:prstGeom>
          <a:noFill/>
          <a:ln w="9525">
            <a:solidFill>
              <a:schemeClr val="tx1"/>
            </a:solidFill>
            <a:round/>
            <a:headEnd/>
            <a:tailEnd/>
          </a:ln>
        </p:spPr>
        <p:txBody>
          <a:bodyPr/>
          <a:lstStyle/>
          <a:p>
            <a:endParaRPr lang="en-US"/>
          </a:p>
        </p:txBody>
      </p:sp>
      <p:sp>
        <p:nvSpPr>
          <p:cNvPr id="6193" name="Line 2100"/>
          <p:cNvSpPr>
            <a:spLocks noChangeShapeType="1"/>
          </p:cNvSpPr>
          <p:nvPr/>
        </p:nvSpPr>
        <p:spPr bwMode="auto">
          <a:xfrm flipV="1">
            <a:off x="5596310" y="4915113"/>
            <a:ext cx="0" cy="781950"/>
          </a:xfrm>
          <a:prstGeom prst="line">
            <a:avLst/>
          </a:prstGeom>
          <a:noFill/>
          <a:ln w="9525">
            <a:solidFill>
              <a:schemeClr val="tx1"/>
            </a:solidFill>
            <a:round/>
            <a:headEnd/>
            <a:tailEnd/>
          </a:ln>
        </p:spPr>
        <p:txBody>
          <a:bodyPr/>
          <a:lstStyle/>
          <a:p>
            <a:endParaRPr lang="en-US"/>
          </a:p>
        </p:txBody>
      </p:sp>
      <p:sp>
        <p:nvSpPr>
          <p:cNvPr id="6194" name="Freeform 2101"/>
          <p:cNvSpPr>
            <a:spLocks/>
          </p:cNvSpPr>
          <p:nvPr/>
        </p:nvSpPr>
        <p:spPr bwMode="auto">
          <a:xfrm>
            <a:off x="5596310" y="4468284"/>
            <a:ext cx="164597" cy="446828"/>
          </a:xfrm>
          <a:custGeom>
            <a:avLst/>
            <a:gdLst>
              <a:gd name="T0" fmla="*/ 0 w 240"/>
              <a:gd name="T1" fmla="*/ 0 h 360"/>
              <a:gd name="T2" fmla="*/ 240 w 240"/>
              <a:gd name="T3" fmla="*/ 360 h 360"/>
              <a:gd name="T4" fmla="*/ 0 w 240"/>
              <a:gd name="T5" fmla="*/ 72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95" name="Line 2102"/>
          <p:cNvSpPr>
            <a:spLocks noChangeShapeType="1"/>
          </p:cNvSpPr>
          <p:nvPr/>
        </p:nvSpPr>
        <p:spPr bwMode="auto">
          <a:xfrm flipV="1">
            <a:off x="5596310" y="4133163"/>
            <a:ext cx="0" cy="335121"/>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p:cNvPicPr>
            <a:picLocks noChangeAspect="1" noChangeArrowheads="1"/>
          </p:cNvPicPr>
          <p:nvPr/>
        </p:nvPicPr>
        <p:blipFill>
          <a:blip r:embed="rId2" cstate="print"/>
          <a:srcRect/>
          <a:stretch>
            <a:fillRect/>
          </a:stretch>
        </p:blipFill>
        <p:spPr bwMode="auto">
          <a:xfrm>
            <a:off x="1204119" y="760412"/>
            <a:ext cx="6276779" cy="5646738"/>
          </a:xfrm>
          <a:prstGeom prst="rect">
            <a:avLst/>
          </a:prstGeom>
          <a:noFill/>
          <a:ln w="9525">
            <a:noFill/>
            <a:miter lim="800000"/>
            <a:headEnd/>
            <a:tailEnd/>
          </a:ln>
        </p:spPr>
      </p:pic>
      <p:sp>
        <p:nvSpPr>
          <p:cNvPr id="3" name="Text Box 4"/>
          <p:cNvSpPr txBox="1">
            <a:spLocks noChangeArrowheads="1"/>
          </p:cNvSpPr>
          <p:nvPr/>
        </p:nvSpPr>
        <p:spPr bwMode="auto">
          <a:xfrm>
            <a:off x="7528719" y="5691326"/>
            <a:ext cx="2321469" cy="707886"/>
          </a:xfrm>
          <a:prstGeom prst="rect">
            <a:avLst/>
          </a:prstGeom>
          <a:noFill/>
          <a:ln w="9525">
            <a:noFill/>
            <a:miter lim="800000"/>
            <a:headEnd/>
            <a:tailEnd/>
          </a:ln>
        </p:spPr>
        <p:txBody>
          <a:bodyPr wrap="none">
            <a:spAutoFit/>
          </a:bodyPr>
          <a:lstStyle/>
          <a:p>
            <a:r>
              <a:rPr lang="en-US" sz="2000" dirty="0" err="1" smtClean="0">
                <a:latin typeface="Arial" charset="0"/>
              </a:rPr>
              <a:t>Aflalo</a:t>
            </a:r>
            <a:r>
              <a:rPr lang="en-US" sz="2000" dirty="0" smtClean="0">
                <a:latin typeface="Arial" charset="0"/>
              </a:rPr>
              <a:t> &amp; </a:t>
            </a:r>
            <a:r>
              <a:rPr lang="en-US" sz="2000" dirty="0" err="1" smtClean="0">
                <a:latin typeface="Arial" charset="0"/>
              </a:rPr>
              <a:t>Graziano</a:t>
            </a:r>
            <a:r>
              <a:rPr lang="en-US" sz="2000" dirty="0" smtClean="0">
                <a:latin typeface="Arial" charset="0"/>
              </a:rPr>
              <a:t>, </a:t>
            </a:r>
            <a:endParaRPr lang="en-US" sz="2000" dirty="0">
              <a:latin typeface="Arial" charset="0"/>
            </a:endParaRPr>
          </a:p>
          <a:p>
            <a:r>
              <a:rPr lang="en-US" sz="2000" i="1" dirty="0">
                <a:latin typeface="Arial" charset="0"/>
              </a:rPr>
              <a:t>Neuron,</a:t>
            </a:r>
            <a:r>
              <a:rPr lang="en-US" sz="2000" dirty="0">
                <a:latin typeface="Arial" charset="0"/>
              </a:rPr>
              <a:t> </a:t>
            </a:r>
            <a:r>
              <a:rPr lang="en-US" sz="2000" dirty="0" smtClean="0">
                <a:latin typeface="Arial" charset="0"/>
              </a:rPr>
              <a:t>2007</a:t>
            </a:r>
            <a:endParaRPr lang="en-US" sz="2000" dirty="0"/>
          </a:p>
        </p:txBody>
      </p:sp>
      <p:sp>
        <p:nvSpPr>
          <p:cNvPr id="4" name="Text Box 6"/>
          <p:cNvSpPr txBox="1">
            <a:spLocks noChangeArrowheads="1"/>
          </p:cNvSpPr>
          <p:nvPr/>
        </p:nvSpPr>
        <p:spPr bwMode="auto">
          <a:xfrm>
            <a:off x="2270919" y="227013"/>
            <a:ext cx="3810000" cy="461665"/>
          </a:xfrm>
          <a:prstGeom prst="rect">
            <a:avLst/>
          </a:prstGeom>
          <a:noFill/>
          <a:ln w="9525">
            <a:noFill/>
            <a:miter lim="800000"/>
            <a:headEnd/>
            <a:tailEnd/>
          </a:ln>
        </p:spPr>
        <p:txBody>
          <a:bodyPr wrap="square">
            <a:spAutoFit/>
          </a:bodyPr>
          <a:lstStyle/>
          <a:p>
            <a:r>
              <a:rPr lang="en-US" sz="2400" dirty="0" smtClean="0">
                <a:solidFill>
                  <a:schemeClr val="tx2"/>
                </a:solidFill>
                <a:latin typeface="Arial" charset="0"/>
              </a:rPr>
              <a:t>Action Zones</a:t>
            </a:r>
            <a:endParaRPr lang="en-US" sz="2400" dirty="0">
              <a:solidFill>
                <a:schemeClr val="tx2"/>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ure_07_41"/>
          <p:cNvPicPr>
            <a:picLocks noChangeAspect="1" noChangeArrowheads="1"/>
          </p:cNvPicPr>
          <p:nvPr/>
        </p:nvPicPr>
        <p:blipFill>
          <a:blip r:embed="rId3" cstate="print"/>
          <a:srcRect/>
          <a:stretch>
            <a:fillRect/>
          </a:stretch>
        </p:blipFill>
        <p:spPr bwMode="auto">
          <a:xfrm>
            <a:off x="329195" y="1725254"/>
            <a:ext cx="9214020" cy="3245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_07_05"/>
          <p:cNvPicPr>
            <a:picLocks noChangeAspect="1" noChangeArrowheads="1"/>
          </p:cNvPicPr>
          <p:nvPr/>
        </p:nvPicPr>
        <p:blipFill>
          <a:blip r:embed="rId3" cstate="print"/>
          <a:srcRect/>
          <a:stretch>
            <a:fillRect/>
          </a:stretch>
        </p:blipFill>
        <p:spPr bwMode="auto">
          <a:xfrm>
            <a:off x="1234480" y="372357"/>
            <a:ext cx="7410308" cy="595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triatum"/>
          <p:cNvPicPr>
            <a:picLocks noChangeAspect="1" noChangeArrowheads="1"/>
          </p:cNvPicPr>
          <p:nvPr/>
        </p:nvPicPr>
        <p:blipFill>
          <a:blip r:embed="rId3" cstate="print"/>
          <a:srcRect/>
          <a:stretch>
            <a:fillRect/>
          </a:stretch>
        </p:blipFill>
        <p:spPr bwMode="auto">
          <a:xfrm>
            <a:off x="740688" y="18618"/>
            <a:ext cx="7736073" cy="6140787"/>
          </a:xfrm>
          <a:prstGeom prst="rect">
            <a:avLst/>
          </a:prstGeom>
          <a:noFill/>
          <a:ln w="9525">
            <a:noFill/>
            <a:miter lim="800000"/>
            <a:headEnd/>
            <a:tailEnd/>
          </a:ln>
        </p:spPr>
      </p:pic>
      <p:sp>
        <p:nvSpPr>
          <p:cNvPr id="17411" name="Text Box 3"/>
          <p:cNvSpPr txBox="1">
            <a:spLocks noChangeArrowheads="1"/>
          </p:cNvSpPr>
          <p:nvPr/>
        </p:nvSpPr>
        <p:spPr bwMode="auto">
          <a:xfrm>
            <a:off x="7159983" y="6181125"/>
            <a:ext cx="2715855" cy="461665"/>
          </a:xfrm>
          <a:prstGeom prst="rect">
            <a:avLst/>
          </a:prstGeom>
          <a:noFill/>
          <a:ln w="9525">
            <a:noFill/>
            <a:miter lim="800000"/>
            <a:headEnd/>
            <a:tailEnd/>
          </a:ln>
        </p:spPr>
        <p:txBody>
          <a:bodyPr>
            <a:spAutoFit/>
          </a:bodyPr>
          <a:lstStyle/>
          <a:p>
            <a:pPr>
              <a:spcBef>
                <a:spcPct val="50000"/>
              </a:spcBef>
            </a:pPr>
            <a:r>
              <a:rPr lang="en-US" sz="1200">
                <a:latin typeface="Helvetica" pitchFamily="-65" charset="0"/>
              </a:rPr>
              <a:t>From J. Nolte (2002) </a:t>
            </a:r>
            <a:r>
              <a:rPr lang="en-US" sz="1200" i="1">
                <a:latin typeface="Helvetica" pitchFamily="-65" charset="0"/>
              </a:rPr>
              <a:t>The Human Brain, 5</a:t>
            </a:r>
            <a:r>
              <a:rPr lang="en-US" sz="1200" i="1" baseline="30000">
                <a:latin typeface="Helvetica" pitchFamily="-65" charset="0"/>
              </a:rPr>
              <a:t>th</a:t>
            </a:r>
            <a:r>
              <a:rPr lang="en-US" sz="1200" i="1">
                <a:latin typeface="Helvetica" pitchFamily="-65" charset="0"/>
              </a:rPr>
              <a:t> Edition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8" descr="BG"/>
          <p:cNvPicPr>
            <a:picLocks noChangeAspect="1" noChangeArrowheads="1"/>
          </p:cNvPicPr>
          <p:nvPr/>
        </p:nvPicPr>
        <p:blipFill>
          <a:blip r:embed="rId3" cstate="print"/>
          <a:srcRect/>
          <a:stretch>
            <a:fillRect/>
          </a:stretch>
        </p:blipFill>
        <p:spPr bwMode="auto">
          <a:xfrm>
            <a:off x="164598" y="595772"/>
            <a:ext cx="9546643" cy="3523428"/>
          </a:xfrm>
          <a:prstGeom prst="rect">
            <a:avLst/>
          </a:prstGeom>
          <a:noFill/>
          <a:ln w="9525">
            <a:noFill/>
            <a:miter lim="800000"/>
            <a:headEnd/>
            <a:tailEnd/>
          </a:ln>
        </p:spPr>
      </p:pic>
      <p:sp>
        <p:nvSpPr>
          <p:cNvPr id="19460" name="Text Box 1041"/>
          <p:cNvSpPr txBox="1">
            <a:spLocks noChangeArrowheads="1"/>
          </p:cNvSpPr>
          <p:nvPr/>
        </p:nvSpPr>
        <p:spPr bwMode="auto">
          <a:xfrm>
            <a:off x="3621141" y="0"/>
            <a:ext cx="2746265" cy="584775"/>
          </a:xfrm>
          <a:prstGeom prst="rect">
            <a:avLst/>
          </a:prstGeom>
          <a:noFill/>
          <a:ln w="9525">
            <a:noFill/>
            <a:miter lim="800000"/>
            <a:headEnd/>
            <a:tailEnd/>
          </a:ln>
        </p:spPr>
        <p:txBody>
          <a:bodyPr wrap="none">
            <a:spAutoFit/>
          </a:bodyPr>
          <a:lstStyle/>
          <a:p>
            <a:r>
              <a:rPr lang="en-US" sz="3200" b="1" dirty="0">
                <a:solidFill>
                  <a:schemeClr val="tx2"/>
                </a:solidFill>
                <a:latin typeface="Arial Unicode MS" pitchFamily="-65" charset="0"/>
              </a:rPr>
              <a:t>Basal Ganglia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mbossds">
  <a:themeElements>
    <a:clrScheme name="">
      <a:dk1>
        <a:srgbClr val="000000"/>
      </a:dk1>
      <a:lt1>
        <a:srgbClr val="FFFFFF"/>
      </a:lt1>
      <a:dk2>
        <a:srgbClr val="063DE8"/>
      </a:dk2>
      <a:lt2>
        <a:srgbClr val="FAFD00"/>
      </a:lt2>
      <a:accent1>
        <a:srgbClr val="FF5008"/>
      </a:accent1>
      <a:accent2>
        <a:srgbClr val="FE9B03"/>
      </a:accent2>
      <a:accent3>
        <a:srgbClr val="AAAFF2"/>
      </a:accent3>
      <a:accent4>
        <a:srgbClr val="DADADA"/>
      </a:accent4>
      <a:accent5>
        <a:srgbClr val="FFB3AA"/>
      </a:accent5>
      <a:accent6>
        <a:srgbClr val="E68C02"/>
      </a:accent6>
      <a:hlink>
        <a:srgbClr val="EAEC5E"/>
      </a:hlink>
      <a:folHlink>
        <a:srgbClr val="8CF4EA"/>
      </a:folHlink>
    </a:clrScheme>
    <a:fontScheme name="embossd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boss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oss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oss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oss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oss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oss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oss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c:\msoffice\powerpnt\template\sldshow\embossds.ppt</Template>
  <TotalTime>14006</TotalTime>
  <Pages>64</Pages>
  <Words>3510</Words>
  <Application>Microsoft Office PowerPoint</Application>
  <PresentationFormat>Custom</PresentationFormat>
  <Paragraphs>409</Paragraphs>
  <Slides>47</Slides>
  <Notes>43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embossds</vt:lpstr>
      <vt:lpstr>Motor Systems: Lecture 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Functions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U Post Doc Talk, 14/4/96</dc:title>
  <dc:subject/>
  <dc:creator/>
  <cp:keywords/>
  <dc:description>for talk notes, see wunotes.doc</dc:description>
  <cp:lastModifiedBy>Reviewer</cp:lastModifiedBy>
  <cp:revision>927</cp:revision>
  <cp:lastPrinted>1998-10-05T21:43:25Z</cp:lastPrinted>
  <dcterms:created xsi:type="dcterms:W3CDTF">2008-11-10T20:41:34Z</dcterms:created>
  <dcterms:modified xsi:type="dcterms:W3CDTF">2010-03-19T22:28:08Z</dcterms:modified>
</cp:coreProperties>
</file>