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1"/>
  </p:notesMasterIdLst>
  <p:handoutMasterIdLst>
    <p:handoutMasterId r:id="rId42"/>
  </p:handoutMasterIdLst>
  <p:sldIdLst>
    <p:sldId id="1296" r:id="rId2"/>
    <p:sldId id="1375" r:id="rId3"/>
    <p:sldId id="1485" r:id="rId4"/>
    <p:sldId id="1486" r:id="rId5"/>
    <p:sldId id="1487" r:id="rId6"/>
    <p:sldId id="1488" r:id="rId7"/>
    <p:sldId id="1489" r:id="rId8"/>
    <p:sldId id="1490" r:id="rId9"/>
    <p:sldId id="1491" r:id="rId10"/>
    <p:sldId id="1492" r:id="rId11"/>
    <p:sldId id="1520" r:id="rId12"/>
    <p:sldId id="1494" r:id="rId13"/>
    <p:sldId id="1519" r:id="rId14"/>
    <p:sldId id="1496" r:id="rId15"/>
    <p:sldId id="1497" r:id="rId16"/>
    <p:sldId id="1498" r:id="rId17"/>
    <p:sldId id="1499" r:id="rId18"/>
    <p:sldId id="1500" r:id="rId19"/>
    <p:sldId id="1501" r:id="rId20"/>
    <p:sldId id="1502" r:id="rId21"/>
    <p:sldId id="1503" r:id="rId22"/>
    <p:sldId id="1526" r:id="rId23"/>
    <p:sldId id="1504" r:id="rId24"/>
    <p:sldId id="1505" r:id="rId25"/>
    <p:sldId id="1506" r:id="rId26"/>
    <p:sldId id="1523" r:id="rId27"/>
    <p:sldId id="1507" r:id="rId28"/>
    <p:sldId id="1522" r:id="rId29"/>
    <p:sldId id="1521" r:id="rId30"/>
    <p:sldId id="1524" r:id="rId31"/>
    <p:sldId id="1509" r:id="rId32"/>
    <p:sldId id="1510" r:id="rId33"/>
    <p:sldId id="1525" r:id="rId34"/>
    <p:sldId id="1511" r:id="rId35"/>
    <p:sldId id="1513" r:id="rId36"/>
    <p:sldId id="1514" r:id="rId37"/>
    <p:sldId id="1515" r:id="rId38"/>
    <p:sldId id="1517" r:id="rId39"/>
    <p:sldId id="1518" r:id="rId40"/>
  </p:sldIdLst>
  <p:sldSz cx="9875838" cy="6702425"/>
  <p:notesSz cx="6858000" cy="91440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16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6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6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6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600" kern="1200">
        <a:solidFill>
          <a:schemeClr val="tx1"/>
        </a:solidFill>
        <a:latin typeface="Times New Roman" pitchFamily="18" charset="0"/>
        <a:ea typeface="+mn-ea"/>
        <a:cs typeface="+mn-cs"/>
      </a:defRPr>
    </a:lvl5pPr>
    <a:lvl6pPr marL="2286000" algn="l" defTabSz="914400" rtl="0" eaLnBrk="1" latinLnBrk="0" hangingPunct="1">
      <a:defRPr sz="1600" kern="1200">
        <a:solidFill>
          <a:schemeClr val="tx1"/>
        </a:solidFill>
        <a:latin typeface="Times New Roman" pitchFamily="18" charset="0"/>
        <a:ea typeface="+mn-ea"/>
        <a:cs typeface="+mn-cs"/>
      </a:defRPr>
    </a:lvl6pPr>
    <a:lvl7pPr marL="2743200" algn="l" defTabSz="914400" rtl="0" eaLnBrk="1" latinLnBrk="0" hangingPunct="1">
      <a:defRPr sz="1600" kern="1200">
        <a:solidFill>
          <a:schemeClr val="tx1"/>
        </a:solidFill>
        <a:latin typeface="Times New Roman" pitchFamily="18" charset="0"/>
        <a:ea typeface="+mn-ea"/>
        <a:cs typeface="+mn-cs"/>
      </a:defRPr>
    </a:lvl7pPr>
    <a:lvl8pPr marL="3200400" algn="l" defTabSz="914400" rtl="0" eaLnBrk="1" latinLnBrk="0" hangingPunct="1">
      <a:defRPr sz="1600" kern="1200">
        <a:solidFill>
          <a:schemeClr val="tx1"/>
        </a:solidFill>
        <a:latin typeface="Times New Roman" pitchFamily="18" charset="0"/>
        <a:ea typeface="+mn-ea"/>
        <a:cs typeface="+mn-cs"/>
      </a:defRPr>
    </a:lvl8pPr>
    <a:lvl9pPr marL="3657600" algn="l" defTabSz="914400" rtl="0" eaLnBrk="1" latinLnBrk="0" hangingPunct="1">
      <a:defRPr sz="16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EAEAEA"/>
    <a:srgbClr val="384BD4"/>
    <a:srgbClr val="524CC0"/>
    <a:srgbClr val="2E3BDE"/>
    <a:srgbClr val="FC010B"/>
    <a:srgbClr val="0000FF"/>
    <a:srgbClr val="FD0B39"/>
    <a:srgbClr val="969696"/>
    <a:srgbClr val="003E00"/>
    <a:srgbClr val="47474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81" autoAdjust="0"/>
    <p:restoredTop sz="44585" autoAdjust="0"/>
  </p:normalViewPr>
  <p:slideViewPr>
    <p:cSldViewPr>
      <p:cViewPr>
        <p:scale>
          <a:sx n="50" d="100"/>
          <a:sy n="50" d="100"/>
        </p:scale>
        <p:origin x="-1110" y="-132"/>
      </p:cViewPr>
      <p:guideLst>
        <p:guide orient="horz" pos="2111"/>
        <p:guide pos="3110"/>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66" d="100"/>
          <a:sy n="66" d="100"/>
        </p:scale>
        <p:origin x="-1608" y="-4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2813" y="2428875"/>
            <a:ext cx="5032375" cy="6029325"/>
          </a:xfrm>
          <a:prstGeom prst="rect">
            <a:avLst/>
          </a:prstGeom>
          <a:noFill/>
          <a:ln w="12700">
            <a:noFill/>
            <a:miter lim="800000"/>
            <a:headEnd/>
            <a:tailEnd/>
          </a:ln>
          <a:effectLst/>
        </p:spPr>
        <p:txBody>
          <a:bodyPr vert="horz" wrap="square" lIns="90411" tIns="44412" rIns="90411" bIns="44412" numCol="1" anchor="t" anchorCtr="0" compatLnSpc="1">
            <a:prstTxWarp prst="textNoShape">
              <a:avLst/>
            </a:prstTxWarp>
          </a:bodyPr>
          <a:lstStyle/>
          <a:p>
            <a:pPr lvl="0"/>
            <a:r>
              <a:rPr lang="en-US" noProof="0" smtClean="0"/>
              <a:t>Click to edit Master notes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7891" name="Rectangle 3"/>
          <p:cNvSpPr>
            <a:spLocks noGrp="1" noRot="1" noChangeAspect="1" noChangeArrowheads="1" noTextEdit="1"/>
          </p:cNvSpPr>
          <p:nvPr>
            <p:ph type="sldImg" idx="2"/>
          </p:nvPr>
        </p:nvSpPr>
        <p:spPr bwMode="auto">
          <a:xfrm>
            <a:off x="61913" y="177800"/>
            <a:ext cx="3217862" cy="2184400"/>
          </a:xfrm>
          <a:prstGeom prst="rect">
            <a:avLst/>
          </a:prstGeom>
          <a:noFill/>
          <a:ln w="12700">
            <a:solidFill>
              <a:schemeClr val="tx1"/>
            </a:solidFill>
            <a:miter lim="800000"/>
            <a:headEnd/>
            <a:tailEnd/>
          </a:ln>
        </p:spPr>
      </p:sp>
      <p:sp>
        <p:nvSpPr>
          <p:cNvPr id="2052" name="Rectangle 4"/>
          <p:cNvSpPr>
            <a:spLocks noChangeArrowheads="1"/>
          </p:cNvSpPr>
          <p:nvPr/>
        </p:nvSpPr>
        <p:spPr bwMode="auto">
          <a:xfrm>
            <a:off x="4117975" y="609600"/>
            <a:ext cx="1062038" cy="454025"/>
          </a:xfrm>
          <a:prstGeom prst="rect">
            <a:avLst/>
          </a:prstGeom>
          <a:noFill/>
          <a:ln w="12700">
            <a:noFill/>
            <a:miter lim="800000"/>
            <a:headEnd/>
            <a:tailEnd/>
          </a:ln>
          <a:effectLst/>
        </p:spPr>
        <p:txBody>
          <a:bodyPr lIns="90411" tIns="44412" rIns="90411" bIns="44412">
            <a:spAutoFit/>
          </a:bodyPr>
          <a:lstStyle/>
          <a:p>
            <a:pPr defTabSz="912813">
              <a:defRPr/>
            </a:pPr>
            <a:fld id="{DD139407-347F-48FF-8A03-345690252B75}" type="slidenum">
              <a:rPr lang="en-US" sz="2400"/>
              <a:pPr defTabSz="912813">
                <a:defRPr/>
              </a:pPr>
              <a:t>‹#›</a:t>
            </a:fld>
            <a:endParaRPr lang="en-US" sz="240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body" idx="1"/>
          </p:nvPr>
        </p:nvSpPr>
        <p:spPr>
          <a:xfrm>
            <a:off x="914400" y="2428875"/>
            <a:ext cx="5029200" cy="6029325"/>
          </a:xfrm>
          <a:noFill/>
          <a:ln w="9525"/>
        </p:spPr>
        <p:txBody>
          <a:bodyPr lIns="90482" tIns="44447" rIns="90482" bIns="44447"/>
          <a:lstStyle/>
          <a:p>
            <a:r>
              <a:rPr lang="en-US" sz="1400" kern="1200" dirty="0" smtClean="0">
                <a:solidFill>
                  <a:schemeClr val="tx1"/>
                </a:solidFill>
                <a:latin typeface="Times New Roman" pitchFamily="18" charset="0"/>
                <a:ea typeface="+mn-ea"/>
                <a:cs typeface="+mn-cs"/>
              </a:rPr>
              <a:t/>
            </a:r>
            <a:br>
              <a:rPr lang="en-US" sz="1400" kern="1200" dirty="0" smtClean="0">
                <a:solidFill>
                  <a:schemeClr val="tx1"/>
                </a:solidFill>
                <a:latin typeface="Times New Roman" pitchFamily="18" charset="0"/>
                <a:ea typeface="+mn-ea"/>
                <a:cs typeface="+mn-cs"/>
              </a:rPr>
            </a:br>
            <a:endParaRPr lang="en-US" dirty="0" smtClean="0"/>
          </a:p>
        </p:txBody>
      </p:sp>
      <p:sp>
        <p:nvSpPr>
          <p:cNvPr id="38915" name="Rectangle 3"/>
          <p:cNvSpPr>
            <a:spLocks noGrp="1" noRot="1" noChangeAspect="1" noChangeArrowheads="1" noTextEdit="1"/>
          </p:cNvSpPr>
          <p:nvPr>
            <p:ph type="sldImg"/>
          </p:nvPr>
        </p:nvSpPr>
        <p:spPr>
          <a:xfrm>
            <a:off x="63500" y="179388"/>
            <a:ext cx="3214688" cy="2181225"/>
          </a:xfrm>
          <a:ln cap="flat"/>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baseline="0" dirty="0" smtClean="0"/>
              <a:t>Its excitatory input comes from sensory regions of cortex and the vestibular nuclei and projects back to vestibular nuclei and reticular formation.</a:t>
            </a:r>
          </a:p>
          <a:p>
            <a:pPr>
              <a:spcBef>
                <a:spcPct val="0"/>
              </a:spcBef>
            </a:pPr>
            <a:r>
              <a:rPr lang="en-US" baseline="0" dirty="0" smtClean="0"/>
              <a:t>(trace green lines on diagram) </a:t>
            </a:r>
          </a:p>
          <a:p>
            <a:pPr>
              <a:spcBef>
                <a:spcPct val="0"/>
              </a:spcBef>
            </a:pPr>
            <a:endParaRPr lang="en-US" dirty="0" smtClean="0"/>
          </a:p>
          <a:p>
            <a:pPr>
              <a:spcBef>
                <a:spcPct val="0"/>
              </a:spcBef>
            </a:pPr>
            <a:r>
              <a:rPr lang="en-US" dirty="0" smtClean="0"/>
              <a:t>Go over one lateral, we find the</a:t>
            </a:r>
            <a:r>
              <a:rPr lang="en-US" baseline="0" dirty="0" smtClean="0"/>
              <a:t> interposed nuclei.</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a:p>
            <a:pPr>
              <a:spcBef>
                <a:spcPct val="0"/>
              </a:spcBef>
            </a:pPr>
            <a:r>
              <a:rPr lang="en-US" dirty="0" smtClean="0"/>
              <a:t>The interposed nuclei excites</a:t>
            </a:r>
            <a:r>
              <a:rPr lang="en-US" baseline="0" dirty="0" smtClean="0"/>
              <a:t> inhibitory input from the intermediate zone of the </a:t>
            </a:r>
            <a:r>
              <a:rPr lang="en-US" baseline="0" dirty="0" err="1" smtClean="0"/>
              <a:t>cerebellar</a:t>
            </a:r>
            <a:r>
              <a:rPr lang="en-US" baseline="0" dirty="0" smtClean="0"/>
              <a:t> cortex. </a:t>
            </a:r>
          </a:p>
          <a:p>
            <a:pPr>
              <a:spcBef>
                <a:spcPct val="0"/>
              </a:spcBef>
            </a:pPr>
            <a:r>
              <a:rPr lang="en-US" baseline="0" dirty="0" smtClean="0"/>
              <a:t>Then it gets excitatory input from spinal cord, also sensory.</a:t>
            </a:r>
          </a:p>
          <a:p>
            <a:pPr>
              <a:spcBef>
                <a:spcPct val="0"/>
              </a:spcBef>
            </a:pPr>
            <a:r>
              <a:rPr lang="en-US" baseline="0" dirty="0" smtClean="0"/>
              <a:t>Very similar inputs to </a:t>
            </a:r>
            <a:r>
              <a:rPr lang="en-US" baseline="0" dirty="0" err="1" smtClean="0"/>
              <a:t>fastigial</a:t>
            </a:r>
            <a:r>
              <a:rPr lang="en-US" baseline="0" dirty="0" smtClean="0"/>
              <a:t> pathway.</a:t>
            </a:r>
          </a:p>
          <a:p>
            <a:pPr>
              <a:spcBef>
                <a:spcPct val="0"/>
              </a:spcBef>
            </a:pPr>
            <a:r>
              <a:rPr lang="en-US" baseline="0" dirty="0" smtClean="0"/>
              <a:t>Projects to contralateral red nucleus.  </a:t>
            </a:r>
            <a:endParaRPr lang="en-US" dirty="0" smtClean="0"/>
          </a:p>
          <a:p>
            <a:pPr>
              <a:spcBef>
                <a:spcPct val="0"/>
              </a:spcBef>
            </a:pPr>
            <a:r>
              <a:rPr lang="en-US" dirty="0" smtClean="0"/>
              <a:t>Vestibular nuclei excites </a:t>
            </a:r>
            <a:r>
              <a:rPr lang="en-US" dirty="0" err="1" smtClean="0"/>
              <a:t>fastigial</a:t>
            </a:r>
            <a:r>
              <a:rPr lang="en-US" dirty="0" smtClean="0"/>
              <a:t>, inhibits via </a:t>
            </a:r>
            <a:r>
              <a:rPr lang="en-US" dirty="0" err="1" smtClean="0"/>
              <a:t>vermis</a:t>
            </a:r>
            <a:endParaRPr lang="en-US" dirty="0" smtClean="0"/>
          </a:p>
          <a:p>
            <a:endParaRPr lang="en-US" dirty="0" smtClean="0"/>
          </a:p>
          <a:p>
            <a:pPr>
              <a:spcBef>
                <a:spcPct val="0"/>
              </a:spcBef>
            </a:pPr>
            <a:endParaRPr lang="en-US" dirty="0" smtClean="0"/>
          </a:p>
          <a:p>
            <a:pPr>
              <a:spcBef>
                <a:spcPct val="0"/>
              </a:spcBef>
            </a:pPr>
            <a:endParaRPr lang="en-US" dirty="0" smtClean="0"/>
          </a:p>
        </p:txBody>
      </p:sp>
      <p:sp>
        <p:nvSpPr>
          <p:cNvPr id="48132" name="Slide Number Placeholder 3"/>
          <p:cNvSpPr>
            <a:spLocks noGrp="1"/>
          </p:cNvSpPr>
          <p:nvPr>
            <p:ph type="sldNum" sz="quarter" idx="5"/>
          </p:nvPr>
        </p:nvSpPr>
        <p:spPr bwMode="auto">
          <a:xfrm>
            <a:off x="3885051" y="8685856"/>
            <a:ext cx="2971382" cy="456570"/>
          </a:xfrm>
          <a:prstGeom prst="rect">
            <a:avLst/>
          </a:prstGeom>
          <a:noFill/>
          <a:ln>
            <a:miter lim="800000"/>
            <a:headEnd/>
            <a:tailEnd/>
          </a:ln>
        </p:spPr>
        <p:txBody>
          <a:bodyPr wrap="square" lIns="90498" tIns="45249" rIns="90498" bIns="45249" numCol="1" anchorCtr="0" compatLnSpc="1">
            <a:prstTxWarp prst="textNoShape">
              <a:avLst/>
            </a:prstTxWarp>
          </a:bodyPr>
          <a:lstStyle/>
          <a:p>
            <a:fld id="{060C7A0B-D26F-445D-8197-B3CA2C9773AC}" type="slidenum">
              <a:rPr lang="en-US"/>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spcBef>
                <a:spcPct val="0"/>
              </a:spcBef>
            </a:pPr>
            <a:r>
              <a:rPr lang="en-US" dirty="0" smtClean="0"/>
              <a:t>Follow blue lines</a:t>
            </a:r>
            <a:r>
              <a:rPr lang="en-US" baseline="0" dirty="0" smtClean="0"/>
              <a:t> showing connections of t</a:t>
            </a:r>
            <a:r>
              <a:rPr lang="en-US" dirty="0" smtClean="0"/>
              <a:t>he interposed nuclei.</a:t>
            </a:r>
          </a:p>
          <a:p>
            <a:pPr>
              <a:spcBef>
                <a:spcPct val="0"/>
              </a:spcBef>
            </a:pPr>
            <a:r>
              <a:rPr lang="en-US" dirty="0" smtClean="0"/>
              <a:t>Indirect pathway, two short lines</a:t>
            </a:r>
          </a:p>
          <a:p>
            <a:pPr>
              <a:spcBef>
                <a:spcPct val="0"/>
              </a:spcBef>
            </a:pPr>
            <a:r>
              <a:rPr lang="en-US" dirty="0" smtClean="0"/>
              <a:t>Direct pathway,</a:t>
            </a:r>
            <a:r>
              <a:rPr lang="en-US" baseline="0" dirty="0" smtClean="0"/>
              <a:t> one long line</a:t>
            </a:r>
          </a:p>
          <a:p>
            <a:pPr>
              <a:spcBef>
                <a:spcPct val="0"/>
              </a:spcBef>
            </a:pPr>
            <a:endParaRPr lang="en-US" baseline="0" dirty="0" smtClean="0"/>
          </a:p>
          <a:p>
            <a:pPr>
              <a:spcBef>
                <a:spcPct val="0"/>
              </a:spcBef>
            </a:pPr>
            <a:r>
              <a:rPr lang="en-US" baseline="0" dirty="0" smtClean="0"/>
              <a:t>Output blue line projects to contralateral red nucleus.  </a:t>
            </a:r>
            <a:endParaRPr lang="en-US" dirty="0" smtClean="0"/>
          </a:p>
          <a:p>
            <a:pPr>
              <a:spcBef>
                <a:spcPct val="0"/>
              </a:spcBef>
            </a:pPr>
            <a:endParaRPr lang="en-US" dirty="0" smtClean="0"/>
          </a:p>
          <a:p>
            <a:pPr>
              <a:spcBef>
                <a:spcPct val="0"/>
              </a:spcBef>
            </a:pPr>
            <a:r>
              <a:rPr lang="en-US" dirty="0" smtClean="0"/>
              <a:t>Of course, red nucleus,</a:t>
            </a:r>
            <a:r>
              <a:rPr lang="en-US" baseline="0" dirty="0" smtClean="0"/>
              <a:t> has an output that again cross the midline to lateral descending tracts.</a:t>
            </a:r>
          </a:p>
          <a:p>
            <a:pPr>
              <a:spcBef>
                <a:spcPct val="0"/>
              </a:spcBef>
            </a:pPr>
            <a:r>
              <a:rPr lang="en-US" baseline="0" dirty="0" smtClean="0"/>
              <a:t>Notice this double crossing—</a:t>
            </a:r>
          </a:p>
          <a:p>
            <a:pPr>
              <a:spcBef>
                <a:spcPct val="0"/>
              </a:spcBef>
            </a:pPr>
            <a:r>
              <a:rPr lang="en-US" dirty="0" smtClean="0"/>
              <a:t>Like all </a:t>
            </a:r>
            <a:r>
              <a:rPr lang="en-US" dirty="0" err="1" smtClean="0"/>
              <a:t>cerebellar</a:t>
            </a:r>
            <a:r>
              <a:rPr lang="en-US" dirty="0" smtClean="0"/>
              <a:t> processes, it controls the ipsilateral side of the body</a:t>
            </a:r>
          </a:p>
          <a:p>
            <a:pPr>
              <a:spcBef>
                <a:spcPct val="0"/>
              </a:spcBef>
            </a:pPr>
            <a:r>
              <a:rPr lang="en-US" dirty="0" smtClean="0"/>
              <a:t>(as opposed to cerebral cortex, where right hemisphere controls the left side of the body and vice-versa)</a:t>
            </a:r>
          </a:p>
          <a:p>
            <a:pPr>
              <a:spcBef>
                <a:spcPct val="0"/>
              </a:spcBef>
            </a:pPr>
            <a:r>
              <a:rPr lang="en-US" dirty="0" smtClean="0"/>
              <a:t>But the cerebellum has ipsilateral organization, the left </a:t>
            </a:r>
            <a:r>
              <a:rPr lang="en-US" dirty="0" err="1" smtClean="0"/>
              <a:t>halff</a:t>
            </a:r>
            <a:r>
              <a:rPr lang="en-US" dirty="0" smtClean="0"/>
              <a:t> of the cerebellum </a:t>
            </a:r>
            <a:r>
              <a:rPr lang="en-US" dirty="0" err="1" smtClean="0"/>
              <a:t>conrols</a:t>
            </a:r>
            <a:r>
              <a:rPr lang="en-US" dirty="0" smtClean="0"/>
              <a:t> the left half of the body.</a:t>
            </a:r>
          </a:p>
          <a:p>
            <a:pPr>
              <a:spcBef>
                <a:spcPct val="0"/>
              </a:spcBef>
            </a:pPr>
            <a:endParaRPr lang="en-US" dirty="0" smtClean="0"/>
          </a:p>
          <a:p>
            <a:pPr>
              <a:spcBef>
                <a:spcPct val="0"/>
              </a:spcBef>
            </a:pPr>
            <a:r>
              <a:rPr lang="en-US" dirty="0" smtClean="0"/>
              <a:t>Next, we move to the next</a:t>
            </a:r>
            <a:r>
              <a:rPr lang="en-US" baseline="0" dirty="0" smtClean="0"/>
              <a:t> nucleus, the most lateral nucleus, the dentate nucleus.</a:t>
            </a:r>
          </a:p>
          <a:p>
            <a:pPr>
              <a:spcBef>
                <a:spcPct val="0"/>
              </a:spcBef>
            </a:pPr>
            <a:endParaRPr lang="en-US" dirty="0" smtClean="0"/>
          </a:p>
          <a:p>
            <a:pPr>
              <a:spcBef>
                <a:spcPct val="0"/>
              </a:spcBef>
            </a:pPr>
            <a:endParaRPr lang="en-US" dirty="0" smtClean="0"/>
          </a:p>
          <a:p>
            <a:endParaRPr lang="en-US" dirty="0" smtClean="0"/>
          </a:p>
          <a:p>
            <a:pPr>
              <a:spcBef>
                <a:spcPct val="0"/>
              </a:spcBef>
            </a:pPr>
            <a:endParaRPr lang="en-US" dirty="0" smtClean="0"/>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a:p>
            <a:pPr>
              <a:spcBef>
                <a:spcPct val="0"/>
              </a:spcBef>
            </a:pPr>
            <a:endParaRPr lang="en-US" dirty="0" smtClean="0"/>
          </a:p>
          <a:p>
            <a:pPr>
              <a:spcBef>
                <a:spcPct val="0"/>
              </a:spcBef>
            </a:pPr>
            <a:r>
              <a:rPr lang="en-US" dirty="0" smtClean="0"/>
              <a:t>The dentate nucleus</a:t>
            </a:r>
            <a:r>
              <a:rPr lang="en-US" baseline="0" dirty="0" smtClean="0"/>
              <a:t> gets inhibitory input from the lateral hemisphere of the </a:t>
            </a:r>
            <a:r>
              <a:rPr lang="en-US" baseline="0" dirty="0" err="1" smtClean="0"/>
              <a:t>cerebellar</a:t>
            </a:r>
            <a:r>
              <a:rPr lang="en-US" baseline="0" dirty="0" smtClean="0"/>
              <a:t> cortex. Its excitatory input comes from the cerebral cortex via the </a:t>
            </a:r>
            <a:r>
              <a:rPr lang="en-US" baseline="0" dirty="0" err="1" smtClean="0"/>
              <a:t>pontine</a:t>
            </a:r>
            <a:r>
              <a:rPr lang="en-US" baseline="0" dirty="0" smtClean="0"/>
              <a:t> nuclei.</a:t>
            </a:r>
          </a:p>
          <a:p>
            <a:pPr>
              <a:spcBef>
                <a:spcPct val="0"/>
              </a:spcBef>
            </a:pPr>
            <a:endParaRPr lang="en-US" baseline="0" dirty="0" smtClean="0"/>
          </a:p>
          <a:p>
            <a:pPr>
              <a:spcBef>
                <a:spcPct val="0"/>
              </a:spcBef>
            </a:pPr>
            <a:r>
              <a:rPr lang="en-US" baseline="0" dirty="0" smtClean="0"/>
              <a:t>The output goes to red nucleus, Ventrolateral nucleus of the thalamus.</a:t>
            </a:r>
          </a:p>
          <a:p>
            <a:pPr>
              <a:spcBef>
                <a:spcPct val="0"/>
              </a:spcBef>
            </a:pPr>
            <a:endParaRPr lang="en-US" dirty="0" smtClean="0"/>
          </a:p>
        </p:txBody>
      </p:sp>
      <p:sp>
        <p:nvSpPr>
          <p:cNvPr id="48132" name="Slide Number Placeholder 3"/>
          <p:cNvSpPr>
            <a:spLocks noGrp="1"/>
          </p:cNvSpPr>
          <p:nvPr>
            <p:ph type="sldNum" sz="quarter" idx="5"/>
          </p:nvPr>
        </p:nvSpPr>
        <p:spPr bwMode="auto">
          <a:xfrm>
            <a:off x="3885051" y="8685856"/>
            <a:ext cx="2971382" cy="456570"/>
          </a:xfrm>
          <a:prstGeom prst="rect">
            <a:avLst/>
          </a:prstGeom>
          <a:noFill/>
          <a:ln>
            <a:miter lim="800000"/>
            <a:headEnd/>
            <a:tailEnd/>
          </a:ln>
        </p:spPr>
        <p:txBody>
          <a:bodyPr wrap="square" lIns="90498" tIns="45249" rIns="90498" bIns="45249" numCol="1" anchorCtr="0" compatLnSpc="1">
            <a:prstTxWarp prst="textNoShape">
              <a:avLst/>
            </a:prstTxWarp>
          </a:bodyPr>
          <a:lstStyle/>
          <a:p>
            <a:fld id="{060C7A0B-D26F-445D-8197-B3CA2C9773AC}" type="slidenum">
              <a:rPr lang="en-US"/>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Anatomically, here we see</a:t>
            </a:r>
            <a:r>
              <a:rPr lang="en-US" baseline="0" dirty="0" smtClean="0"/>
              <a:t> the dentate nucleus lying under the </a:t>
            </a:r>
            <a:r>
              <a:rPr lang="en-US" baseline="0" dirty="0" err="1" smtClean="0"/>
              <a:t>cerebellar</a:t>
            </a:r>
            <a:r>
              <a:rPr lang="en-US" baseline="0" dirty="0" smtClean="0"/>
              <a:t> cortex. It is the only nucleus that we can see in the gross brain specimen.</a:t>
            </a:r>
          </a:p>
          <a:p>
            <a:endParaRPr lang="en-US" baseline="0" dirty="0" smtClean="0"/>
          </a:p>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a:p>
            <a:pPr>
              <a:spcBef>
                <a:spcPct val="0"/>
              </a:spcBef>
            </a:pPr>
            <a:r>
              <a:rPr lang="en-US" dirty="0" smtClean="0"/>
              <a:t>So the indirect pathway is input from the cerebral cortex to the </a:t>
            </a:r>
            <a:r>
              <a:rPr lang="en-US" dirty="0" err="1" smtClean="0"/>
              <a:t>pontine</a:t>
            </a:r>
            <a:r>
              <a:rPr lang="en-US" dirty="0" smtClean="0"/>
              <a:t> nuclei (all those cranial</a:t>
            </a:r>
            <a:r>
              <a:rPr lang="en-US" baseline="0" dirty="0" smtClean="0"/>
              <a:t> nerve nuclei)  up into the lateral </a:t>
            </a:r>
            <a:r>
              <a:rPr lang="en-US" baseline="0" dirty="0" err="1" smtClean="0"/>
              <a:t>cerebellar</a:t>
            </a:r>
            <a:r>
              <a:rPr lang="en-US" baseline="0" dirty="0" smtClean="0"/>
              <a:t> cortex and then down to the dentate nucleus.</a:t>
            </a:r>
          </a:p>
          <a:p>
            <a:pPr>
              <a:spcBef>
                <a:spcPct val="0"/>
              </a:spcBef>
            </a:pPr>
            <a:r>
              <a:rPr lang="en-US" baseline="0" dirty="0" smtClean="0"/>
              <a:t>The indirect pathway is directly from the </a:t>
            </a:r>
            <a:r>
              <a:rPr lang="en-US" baseline="0" dirty="0" err="1" smtClean="0"/>
              <a:t>pontine</a:t>
            </a:r>
            <a:r>
              <a:rPr lang="en-US" baseline="0" dirty="0" smtClean="0"/>
              <a:t> nuclei to the dentate nucleus.</a:t>
            </a:r>
          </a:p>
          <a:p>
            <a:pPr>
              <a:spcBef>
                <a:spcPct val="0"/>
              </a:spcBef>
            </a:pPr>
            <a:r>
              <a:rPr lang="en-US" baseline="0" dirty="0" smtClean="0"/>
              <a:t>The output goes back to the VL thalamus, which then goes back to cortex.</a:t>
            </a:r>
          </a:p>
          <a:p>
            <a:pPr>
              <a:spcBef>
                <a:spcPct val="0"/>
              </a:spcBef>
            </a:pPr>
            <a:r>
              <a:rPr lang="en-US" dirty="0" smtClean="0"/>
              <a:t>Feedback loop—to VL thalamus and back to cortex</a:t>
            </a:r>
          </a:p>
          <a:p>
            <a:pPr>
              <a:spcBef>
                <a:spcPct val="0"/>
              </a:spcBef>
            </a:pPr>
            <a:r>
              <a:rPr lang="en-US" dirty="0" smtClean="0"/>
              <a:t>That’s the basic connectivity pattern of these nuclei.</a:t>
            </a:r>
          </a:p>
          <a:p>
            <a:pPr>
              <a:spcBef>
                <a:spcPct val="0"/>
              </a:spcBef>
            </a:pPr>
            <a:r>
              <a:rPr lang="en-US" dirty="0" smtClean="0"/>
              <a:t>Next, we consider the vestibular nuclei.</a:t>
            </a:r>
          </a:p>
          <a:p>
            <a:pPr>
              <a:spcBef>
                <a:spcPct val="0"/>
              </a:spcBef>
            </a:pPr>
            <a:r>
              <a:rPr lang="en-US" dirty="0" smtClean="0"/>
              <a:t>Although</a:t>
            </a:r>
            <a:r>
              <a:rPr lang="en-US" baseline="0" dirty="0" smtClean="0"/>
              <a:t> the vestibular nuclei are not physically present in the cerebellum, they form close connections with the same type of circuitry as these other deep nuclei, so we consider them functionally equivalent to </a:t>
            </a:r>
            <a:r>
              <a:rPr lang="en-US" baseline="0" dirty="0" err="1" smtClean="0"/>
              <a:t>cerebellar</a:t>
            </a:r>
            <a:r>
              <a:rPr lang="en-US" baseline="0" dirty="0" smtClean="0"/>
              <a:t> nuclei.</a:t>
            </a:r>
          </a:p>
          <a:p>
            <a:pPr>
              <a:spcBef>
                <a:spcPct val="0"/>
              </a:spcBef>
            </a:pPr>
            <a:endParaRPr lang="en-US" dirty="0" smtClean="0"/>
          </a:p>
        </p:txBody>
      </p:sp>
      <p:sp>
        <p:nvSpPr>
          <p:cNvPr id="47108" name="Slide Number Placeholder 3"/>
          <p:cNvSpPr>
            <a:spLocks noGrp="1"/>
          </p:cNvSpPr>
          <p:nvPr>
            <p:ph type="sldNum" sz="quarter" idx="5"/>
          </p:nvPr>
        </p:nvSpPr>
        <p:spPr bwMode="auto">
          <a:xfrm>
            <a:off x="3885051" y="8685856"/>
            <a:ext cx="2971382" cy="456570"/>
          </a:xfrm>
          <a:prstGeom prst="rect">
            <a:avLst/>
          </a:prstGeom>
          <a:noFill/>
          <a:ln>
            <a:miter lim="800000"/>
            <a:headEnd/>
            <a:tailEnd/>
          </a:ln>
        </p:spPr>
        <p:txBody>
          <a:bodyPr wrap="square" lIns="90498" tIns="45249" rIns="90498" bIns="45249" numCol="1" anchorCtr="0" compatLnSpc="1">
            <a:prstTxWarp prst="textNoShape">
              <a:avLst/>
            </a:prstTxWarp>
          </a:bodyPr>
          <a:lstStyle/>
          <a:p>
            <a:fld id="{883C472C-0C7D-4708-B05B-5E8F4701B438}" type="slidenum">
              <a:rPr lang="en-US"/>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Vestibular nuclei are not physically in the cerebellum, but they are connected exactly the same way so we consider them as part of the Cerebellum—one of the deep </a:t>
            </a:r>
            <a:r>
              <a:rPr lang="en-US" dirty="0" err="1" smtClean="0"/>
              <a:t>cerebellar</a:t>
            </a:r>
            <a:r>
              <a:rPr lang="en-US" dirty="0" smtClean="0"/>
              <a:t> nuclei</a:t>
            </a:r>
          </a:p>
          <a:p>
            <a:pPr>
              <a:spcBef>
                <a:spcPct val="0"/>
              </a:spcBef>
            </a:pPr>
            <a:r>
              <a:rPr lang="en-US" dirty="0" smtClean="0"/>
              <a:t>Input from </a:t>
            </a:r>
            <a:r>
              <a:rPr lang="en-US" dirty="0" err="1" smtClean="0"/>
              <a:t>flocculo-nodulus</a:t>
            </a:r>
            <a:endParaRPr lang="en-US" dirty="0" smtClean="0"/>
          </a:p>
          <a:p>
            <a:pPr>
              <a:spcBef>
                <a:spcPct val="0"/>
              </a:spcBef>
            </a:pPr>
            <a:endParaRPr lang="en-US" dirty="0" smtClean="0"/>
          </a:p>
          <a:p>
            <a:pPr>
              <a:spcBef>
                <a:spcPct val="0"/>
              </a:spcBef>
            </a:pPr>
            <a:endParaRPr lang="en-US" dirty="0" smtClean="0"/>
          </a:p>
          <a:p>
            <a:pPr>
              <a:spcBef>
                <a:spcPct val="0"/>
              </a:spcBef>
            </a:pPr>
            <a:endParaRPr lang="en-US" dirty="0" smtClean="0"/>
          </a:p>
        </p:txBody>
      </p:sp>
      <p:sp>
        <p:nvSpPr>
          <p:cNvPr id="48132" name="Slide Number Placeholder 3"/>
          <p:cNvSpPr>
            <a:spLocks noGrp="1"/>
          </p:cNvSpPr>
          <p:nvPr>
            <p:ph type="sldNum" sz="quarter" idx="5"/>
          </p:nvPr>
        </p:nvSpPr>
        <p:spPr bwMode="auto">
          <a:xfrm>
            <a:off x="3885051" y="8685856"/>
            <a:ext cx="2971382" cy="456570"/>
          </a:xfrm>
          <a:prstGeom prst="rect">
            <a:avLst/>
          </a:prstGeom>
          <a:noFill/>
          <a:ln>
            <a:miter lim="800000"/>
            <a:headEnd/>
            <a:tailEnd/>
          </a:ln>
        </p:spPr>
        <p:txBody>
          <a:bodyPr wrap="square" lIns="90498" tIns="45249" rIns="90498" bIns="45249" numCol="1" anchorCtr="0" compatLnSpc="1">
            <a:prstTxWarp prst="textNoShape">
              <a:avLst/>
            </a:prstTxWarp>
          </a:bodyPr>
          <a:lstStyle/>
          <a:p>
            <a:fld id="{060C7A0B-D26F-445D-8197-B3CA2C9773AC}" type="slidenum">
              <a:rPr lang="en-US"/>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Show connections with yellow lines. Input</a:t>
            </a:r>
            <a:r>
              <a:rPr lang="en-US" baseline="0" dirty="0" smtClean="0"/>
              <a:t> from vestibular labyrinth.</a:t>
            </a:r>
          </a:p>
          <a:p>
            <a:r>
              <a:rPr lang="en-US" baseline="0" dirty="0" smtClean="0"/>
              <a:t>Send information to </a:t>
            </a:r>
            <a:r>
              <a:rPr lang="en-US" baseline="0" dirty="0" err="1" smtClean="0"/>
              <a:t>flocculo</a:t>
            </a:r>
            <a:r>
              <a:rPr lang="en-US" baseline="0" dirty="0" smtClean="0"/>
              <a:t>-nodular lobe, which processes the information, sends inhibitory output back to vestibular nuclei, which then passes it down the </a:t>
            </a:r>
            <a:r>
              <a:rPr lang="en-US" baseline="0" dirty="0" err="1" smtClean="0"/>
              <a:t>vestibulospinal</a:t>
            </a:r>
            <a:r>
              <a:rPr lang="en-US" baseline="0" dirty="0" smtClean="0"/>
              <a:t> tracts.</a:t>
            </a:r>
          </a:p>
          <a:p>
            <a:endParaRPr lang="en-US" baseline="0" dirty="0" smtClean="0"/>
          </a:p>
          <a:p>
            <a:endParaRPr lang="en-US" baseline="0" dirty="0" smtClean="0"/>
          </a:p>
          <a:p>
            <a:r>
              <a:rPr lang="en-US" baseline="0" dirty="0" smtClean="0"/>
              <a:t>To summarize, the same pattern of connectivity in each of these output nuclei, with indirect inhibitory pathways and direct excitatory pathways.</a:t>
            </a:r>
          </a:p>
          <a:p>
            <a:r>
              <a:rPr lang="en-US" baseline="0" dirty="0" smtClean="0"/>
              <a:t>Remember the medial to lateral organization.</a:t>
            </a:r>
          </a:p>
          <a:p>
            <a:r>
              <a:rPr lang="en-US" baseline="0" dirty="0" smtClean="0"/>
              <a:t>Anatomically, it is important to understand how these input and output arrive and leave the cerebellum.</a:t>
            </a:r>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a:t>
            </a:r>
            <a:r>
              <a:rPr lang="en-US" dirty="0" err="1" smtClean="0"/>
              <a:t>cerebellar</a:t>
            </a:r>
            <a:r>
              <a:rPr lang="en-US" dirty="0" smtClean="0"/>
              <a:t> peduncles are the</a:t>
            </a:r>
            <a:r>
              <a:rPr lang="en-US" baseline="0" dirty="0" smtClean="0"/>
              <a:t> feet that connect the cerebellum to the rest of the brain. These</a:t>
            </a:r>
            <a:r>
              <a:rPr lang="en-US" dirty="0" smtClean="0"/>
              <a:t> are the input and output tracts of the cerebellum</a:t>
            </a:r>
          </a:p>
          <a:p>
            <a:pPr>
              <a:spcBef>
                <a:spcPct val="0"/>
              </a:spcBef>
            </a:pPr>
            <a:endParaRPr lang="en-US" dirty="0" smtClean="0"/>
          </a:p>
          <a:p>
            <a:pPr>
              <a:spcBef>
                <a:spcPct val="0"/>
              </a:spcBef>
            </a:pPr>
            <a:r>
              <a:rPr lang="en-US" dirty="0" smtClean="0"/>
              <a:t>The inferior</a:t>
            </a:r>
            <a:r>
              <a:rPr lang="en-US" baseline="0" dirty="0" smtClean="0"/>
              <a:t> </a:t>
            </a:r>
            <a:r>
              <a:rPr lang="en-US" baseline="0" dirty="0" err="1" smtClean="0"/>
              <a:t>cerebellar</a:t>
            </a:r>
            <a:r>
              <a:rPr lang="en-US" baseline="0" dirty="0" smtClean="0"/>
              <a:t> peduncle get afferent fibers from medulla.</a:t>
            </a:r>
          </a:p>
          <a:p>
            <a:pPr>
              <a:spcBef>
                <a:spcPct val="0"/>
              </a:spcBef>
            </a:pPr>
            <a:endParaRPr lang="en-US" dirty="0" smtClean="0"/>
          </a:p>
          <a:p>
            <a:pPr>
              <a:spcBef>
                <a:spcPct val="0"/>
              </a:spcBef>
            </a:pPr>
            <a:r>
              <a:rPr lang="en-US" dirty="0" smtClean="0"/>
              <a:t>Middle </a:t>
            </a:r>
            <a:r>
              <a:rPr lang="en-US" dirty="0" err="1" smtClean="0"/>
              <a:t>cerebellar</a:t>
            </a:r>
            <a:r>
              <a:rPr lang="en-US" dirty="0" smtClean="0"/>
              <a:t> peduncle—the big one </a:t>
            </a:r>
          </a:p>
          <a:p>
            <a:pPr>
              <a:spcBef>
                <a:spcPct val="0"/>
              </a:spcBef>
            </a:pPr>
            <a:r>
              <a:rPr lang="en-US" dirty="0" smtClean="0"/>
              <a:t>All of the input from the </a:t>
            </a:r>
            <a:r>
              <a:rPr lang="en-US" dirty="0" err="1" smtClean="0"/>
              <a:t>pons</a:t>
            </a:r>
            <a:r>
              <a:rPr lang="en-US" dirty="0" smtClean="0"/>
              <a:t> comes through</a:t>
            </a:r>
            <a:r>
              <a:rPr lang="en-US" baseline="0" dirty="0" smtClean="0"/>
              <a:t> this peduncle.</a:t>
            </a:r>
            <a:endParaRPr lang="en-US" dirty="0" smtClean="0"/>
          </a:p>
          <a:p>
            <a:pPr>
              <a:spcBef>
                <a:spcPct val="0"/>
              </a:spcBef>
            </a:pPr>
            <a:endParaRPr lang="en-US" dirty="0" smtClean="0"/>
          </a:p>
          <a:p>
            <a:pPr>
              <a:spcBef>
                <a:spcPct val="0"/>
              </a:spcBef>
            </a:pPr>
            <a:r>
              <a:rPr lang="en-US" dirty="0" smtClean="0"/>
              <a:t>Superior—all of the efferent (or output) fibers from the </a:t>
            </a:r>
            <a:r>
              <a:rPr lang="en-US" dirty="0" err="1" smtClean="0"/>
              <a:t>cerebellar</a:t>
            </a:r>
            <a:r>
              <a:rPr lang="en-US" dirty="0" smtClean="0"/>
              <a:t> deep</a:t>
            </a:r>
            <a:r>
              <a:rPr lang="en-US" baseline="0" dirty="0" smtClean="0"/>
              <a:t> </a:t>
            </a:r>
            <a:r>
              <a:rPr lang="en-US" dirty="0" smtClean="0"/>
              <a:t>nuclei</a:t>
            </a:r>
          </a:p>
          <a:p>
            <a:pPr>
              <a:spcBef>
                <a:spcPct val="0"/>
              </a:spcBef>
            </a:pPr>
            <a:endParaRPr lang="en-US" dirty="0" smtClean="0"/>
          </a:p>
          <a:p>
            <a:pPr>
              <a:spcBef>
                <a:spcPct val="0"/>
              </a:spcBef>
            </a:pPr>
            <a:r>
              <a:rPr lang="en-US" dirty="0" smtClean="0"/>
              <a:t>Remember—ipsilateral </a:t>
            </a:r>
          </a:p>
          <a:p>
            <a:pPr>
              <a:spcBef>
                <a:spcPct val="0"/>
              </a:spcBef>
            </a:pPr>
            <a:r>
              <a:rPr lang="en-US" dirty="0" smtClean="0"/>
              <a:t>Through double-crossing</a:t>
            </a:r>
          </a:p>
          <a:p>
            <a:pPr>
              <a:spcBef>
                <a:spcPct val="0"/>
              </a:spcBef>
            </a:pPr>
            <a:r>
              <a:rPr lang="en-US" dirty="0" smtClean="0"/>
              <a:t>e.g. even ones that project to contra red nucleus, which then projects contra</a:t>
            </a:r>
          </a:p>
        </p:txBody>
      </p:sp>
      <p:sp>
        <p:nvSpPr>
          <p:cNvPr id="49156" name="Slide Number Placeholder 3"/>
          <p:cNvSpPr>
            <a:spLocks noGrp="1"/>
          </p:cNvSpPr>
          <p:nvPr>
            <p:ph type="sldNum" sz="quarter" idx="5"/>
          </p:nvPr>
        </p:nvSpPr>
        <p:spPr bwMode="auto">
          <a:xfrm>
            <a:off x="3885051" y="8685856"/>
            <a:ext cx="2971382" cy="456570"/>
          </a:xfrm>
          <a:prstGeom prst="rect">
            <a:avLst/>
          </a:prstGeom>
          <a:noFill/>
          <a:ln>
            <a:miter lim="800000"/>
            <a:headEnd/>
            <a:tailEnd/>
          </a:ln>
        </p:spPr>
        <p:txBody>
          <a:bodyPr wrap="square" lIns="90498" tIns="45249" rIns="90498" bIns="45249" numCol="1" anchorCtr="0" compatLnSpc="1">
            <a:prstTxWarp prst="textNoShape">
              <a:avLst/>
            </a:prstTxWarp>
          </a:bodyPr>
          <a:lstStyle/>
          <a:p>
            <a:fld id="{46751C0A-28BE-45EF-9163-B7FC13DE5801}" type="slidenum">
              <a:rPr lang="en-US"/>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These anatomical pathways</a:t>
            </a:r>
            <a:r>
              <a:rPr lang="en-US" baseline="0" dirty="0" smtClean="0"/>
              <a:t> </a:t>
            </a:r>
            <a:r>
              <a:rPr lang="en-US" dirty="0" smtClean="0"/>
              <a:t>are segregated because they have different functions</a:t>
            </a:r>
          </a:p>
          <a:p>
            <a:pPr>
              <a:spcBef>
                <a:spcPct val="0"/>
              </a:spcBef>
            </a:pPr>
            <a:endParaRPr lang="en-US" dirty="0" smtClean="0"/>
          </a:p>
          <a:p>
            <a:pPr>
              <a:spcBef>
                <a:spcPct val="0"/>
              </a:spcBef>
            </a:pPr>
            <a:r>
              <a:rPr lang="en-US" dirty="0" smtClean="0"/>
              <a:t>For instance, the </a:t>
            </a:r>
            <a:r>
              <a:rPr lang="en-US" dirty="0" err="1" smtClean="0"/>
              <a:t>vestibulocerebellum</a:t>
            </a:r>
            <a:r>
              <a:rPr lang="en-US" dirty="0" smtClean="0"/>
              <a:t> comprises the </a:t>
            </a:r>
            <a:r>
              <a:rPr lang="en-US" dirty="0" err="1" smtClean="0"/>
              <a:t>flocculonodular</a:t>
            </a:r>
            <a:r>
              <a:rPr lang="en-US" dirty="0" smtClean="0"/>
              <a:t> lobe and the lateral vestibular</a:t>
            </a:r>
            <a:r>
              <a:rPr lang="en-US" baseline="0" dirty="0" smtClean="0"/>
              <a:t> nuclei.</a:t>
            </a:r>
          </a:p>
          <a:p>
            <a:pPr>
              <a:spcBef>
                <a:spcPct val="0"/>
              </a:spcBef>
            </a:pPr>
            <a:endParaRPr lang="en-US" dirty="0" smtClean="0"/>
          </a:p>
          <a:p>
            <a:pPr>
              <a:spcBef>
                <a:spcPct val="0"/>
              </a:spcBef>
            </a:pPr>
            <a:r>
              <a:rPr lang="en-US" dirty="0" smtClean="0"/>
              <a:t>This</a:t>
            </a:r>
            <a:r>
              <a:rPr lang="en-US" baseline="0" dirty="0" smtClean="0"/>
              <a:t> is the </a:t>
            </a:r>
            <a:r>
              <a:rPr lang="en-US" dirty="0" smtClean="0"/>
              <a:t>Oldest part of the cerebellum—all animals have it.</a:t>
            </a:r>
          </a:p>
          <a:p>
            <a:pPr>
              <a:spcBef>
                <a:spcPct val="0"/>
              </a:spcBef>
            </a:pPr>
            <a:r>
              <a:rPr lang="en-US" dirty="0" err="1" smtClean="0"/>
              <a:t>Inovlved</a:t>
            </a:r>
            <a:r>
              <a:rPr lang="en-US" dirty="0" smtClean="0"/>
              <a:t> in postural and vestibular</a:t>
            </a:r>
            <a:r>
              <a:rPr lang="en-US" baseline="0" dirty="0" smtClean="0"/>
              <a:t> reflexes.</a:t>
            </a:r>
            <a:endParaRPr lang="en-US" dirty="0" smtClean="0"/>
          </a:p>
          <a:p>
            <a:pPr>
              <a:spcBef>
                <a:spcPct val="0"/>
              </a:spcBef>
            </a:pPr>
            <a:endParaRPr lang="en-US" dirty="0" smtClean="0"/>
          </a:p>
          <a:p>
            <a:pPr>
              <a:spcBef>
                <a:spcPct val="0"/>
              </a:spcBef>
            </a:pPr>
            <a:r>
              <a:rPr lang="en-US" dirty="0" err="1" smtClean="0"/>
              <a:t>Spinocerebellum</a:t>
            </a:r>
            <a:r>
              <a:rPr lang="en-US" dirty="0" smtClean="0"/>
              <a:t>—midline parts the </a:t>
            </a:r>
            <a:r>
              <a:rPr lang="en-US" dirty="0" err="1" smtClean="0"/>
              <a:t>vermis</a:t>
            </a:r>
            <a:r>
              <a:rPr lang="en-US" dirty="0" smtClean="0"/>
              <a:t> and the intermediate</a:t>
            </a:r>
            <a:r>
              <a:rPr lang="en-US" baseline="0" dirty="0" smtClean="0"/>
              <a:t> zone</a:t>
            </a:r>
          </a:p>
          <a:p>
            <a:pPr>
              <a:spcBef>
                <a:spcPct val="0"/>
              </a:spcBef>
            </a:pPr>
            <a:r>
              <a:rPr lang="en-US" baseline="0" dirty="0" smtClean="0"/>
              <a:t>That’s important for motor coordination.</a:t>
            </a:r>
            <a:endParaRPr lang="en-US" dirty="0" smtClean="0"/>
          </a:p>
          <a:p>
            <a:pPr>
              <a:spcBef>
                <a:spcPct val="0"/>
              </a:spcBef>
            </a:pPr>
            <a:endParaRPr lang="en-US" dirty="0" smtClean="0"/>
          </a:p>
          <a:p>
            <a:pPr>
              <a:spcBef>
                <a:spcPct val="0"/>
              </a:spcBef>
            </a:pPr>
            <a:r>
              <a:rPr lang="en-US" dirty="0" smtClean="0"/>
              <a:t>Finally, the </a:t>
            </a:r>
            <a:r>
              <a:rPr lang="en-US" dirty="0" err="1" smtClean="0"/>
              <a:t>cerebrocerebellum</a:t>
            </a:r>
            <a:r>
              <a:rPr lang="en-US" dirty="0" smtClean="0"/>
              <a:t> the includes the lateral hemispheres and the dentate nuclei.</a:t>
            </a:r>
          </a:p>
          <a:p>
            <a:pPr>
              <a:spcBef>
                <a:spcPct val="0"/>
              </a:spcBef>
            </a:pPr>
            <a:r>
              <a:rPr lang="en-US" dirty="0" smtClean="0"/>
              <a:t>Involved in planning and timing of movements</a:t>
            </a:r>
          </a:p>
          <a:p>
            <a:pPr>
              <a:spcBef>
                <a:spcPct val="0"/>
              </a:spcBef>
            </a:pPr>
            <a:r>
              <a:rPr lang="en-US" dirty="0" smtClean="0"/>
              <a:t>Connections with cerebral cortex, allowing for planning</a:t>
            </a:r>
            <a:r>
              <a:rPr lang="en-US" baseline="0" dirty="0" smtClean="0"/>
              <a:t> and timing of movements.</a:t>
            </a:r>
          </a:p>
          <a:p>
            <a:pPr>
              <a:spcBef>
                <a:spcPct val="0"/>
              </a:spcBef>
            </a:pPr>
            <a:r>
              <a:rPr lang="en-US" baseline="0" dirty="0" smtClean="0"/>
              <a:t>Much bigger in us than in other animals, like mice.</a:t>
            </a:r>
            <a:endParaRPr lang="en-US" dirty="0" smtClean="0"/>
          </a:p>
          <a:p>
            <a:pPr>
              <a:spcBef>
                <a:spcPct val="0"/>
              </a:spcBef>
            </a:pPr>
            <a:endParaRPr lang="en-US" dirty="0" smtClean="0"/>
          </a:p>
          <a:p>
            <a:pPr>
              <a:spcBef>
                <a:spcPct val="0"/>
              </a:spcBef>
            </a:pPr>
            <a:r>
              <a:rPr lang="en-US" dirty="0" smtClean="0"/>
              <a:t>We color these in different colors on the next slide</a:t>
            </a:r>
          </a:p>
        </p:txBody>
      </p:sp>
      <p:sp>
        <p:nvSpPr>
          <p:cNvPr id="50180" name="Slide Number Placeholder 3"/>
          <p:cNvSpPr>
            <a:spLocks noGrp="1"/>
          </p:cNvSpPr>
          <p:nvPr>
            <p:ph type="sldNum" sz="quarter" idx="5"/>
          </p:nvPr>
        </p:nvSpPr>
        <p:spPr bwMode="auto">
          <a:xfrm>
            <a:off x="3885051" y="8685856"/>
            <a:ext cx="2971382" cy="456570"/>
          </a:xfrm>
          <a:prstGeom prst="rect">
            <a:avLst/>
          </a:prstGeom>
          <a:noFill/>
          <a:ln>
            <a:miter lim="800000"/>
            <a:headEnd/>
            <a:tailEnd/>
          </a:ln>
        </p:spPr>
        <p:txBody>
          <a:bodyPr wrap="square" lIns="90498" tIns="45249" rIns="90498" bIns="45249" numCol="1" anchorCtr="0" compatLnSpc="1">
            <a:prstTxWarp prst="textNoShape">
              <a:avLst/>
            </a:prstTxWarp>
          </a:bodyPr>
          <a:lstStyle/>
          <a:p>
            <a:fld id="{D2C2E4E5-B7F0-42E3-B7D5-690801795DB6}" type="slidenum">
              <a:rPr lang="en-US"/>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xfrm>
            <a:off x="903288" y="685800"/>
            <a:ext cx="5051425" cy="3429000"/>
          </a:xfrm>
          <a:ln/>
        </p:spPr>
      </p:sp>
      <p:sp>
        <p:nvSpPr>
          <p:cNvPr id="38915" name="Notes Placeholder 2"/>
          <p:cNvSpPr>
            <a:spLocks noGrp="1"/>
          </p:cNvSpPr>
          <p:nvPr>
            <p:ph type="body" idx="1"/>
          </p:nvPr>
        </p:nvSpPr>
        <p:spPr>
          <a:noFill/>
          <a:ln/>
        </p:spPr>
        <p:txBody>
          <a:bodyPr/>
          <a:lstStyle/>
          <a:p>
            <a:r>
              <a:rPr lang="en-US" dirty="0" smtClean="0"/>
              <a:t>We gone through</a:t>
            </a:r>
            <a:r>
              <a:rPr lang="en-US" baseline="0" dirty="0" smtClean="0"/>
              <a:t> the whole motor loop.</a:t>
            </a:r>
          </a:p>
          <a:p>
            <a:r>
              <a:rPr lang="en-US" dirty="0" smtClean="0"/>
              <a:t>Today</a:t>
            </a:r>
            <a:r>
              <a:rPr lang="en-US" baseline="0" dirty="0" smtClean="0"/>
              <a:t> we’ll talk about another side loop, the cerebellum</a:t>
            </a:r>
          </a:p>
          <a:p>
            <a:r>
              <a:rPr lang="en-US" baseline="0" dirty="0" smtClean="0"/>
              <a:t>Like the basal ganglia, it influence the motor cortex through projections back to the thalamus. But unlike the basal ganglia, it directly effect motor output and receives sensory input through the </a:t>
            </a:r>
            <a:r>
              <a:rPr lang="en-US" baseline="0" dirty="0" err="1" smtClean="0"/>
              <a:t>spinocerebellar</a:t>
            </a:r>
            <a:r>
              <a:rPr lang="en-US" baseline="0" dirty="0" smtClean="0"/>
              <a:t> tracts.</a:t>
            </a:r>
          </a:p>
          <a:p>
            <a:endParaRPr lang="en-US" baseline="0" dirty="0" smtClean="0"/>
          </a:p>
          <a:p>
            <a:endParaRPr lang="en-US" dirty="0" smtClean="0"/>
          </a:p>
        </p:txBody>
      </p:sp>
      <p:sp>
        <p:nvSpPr>
          <p:cNvPr id="38916" name="Slide Number Placeholder 3"/>
          <p:cNvSpPr>
            <a:spLocks noGrp="1"/>
          </p:cNvSpPr>
          <p:nvPr>
            <p:ph type="sldNum" sz="quarter" idx="5"/>
          </p:nvPr>
        </p:nvSpPr>
        <p:spPr>
          <a:xfrm>
            <a:off x="3885051" y="8685856"/>
            <a:ext cx="2971382" cy="456570"/>
          </a:xfrm>
          <a:prstGeom prst="rect">
            <a:avLst/>
          </a:prstGeom>
          <a:noFill/>
        </p:spPr>
        <p:txBody>
          <a:bodyPr lIns="90498" tIns="45249" rIns="90498" bIns="45249"/>
          <a:lstStyle/>
          <a:p>
            <a:fld id="{6419E6C6-CC6E-43AD-8236-030519CAD04B}" type="slidenum">
              <a:rPr lang="en-US"/>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a:t>
            </a:r>
            <a:r>
              <a:rPr lang="en-US" dirty="0" err="1" smtClean="0"/>
              <a:t>vesetibulocerellum</a:t>
            </a:r>
            <a:r>
              <a:rPr lang="en-US" baseline="0" dirty="0" smtClean="0"/>
              <a:t> is the yellow pathway.</a:t>
            </a:r>
          </a:p>
          <a:p>
            <a:pPr>
              <a:spcBef>
                <a:spcPct val="0"/>
              </a:spcBef>
            </a:pPr>
            <a:r>
              <a:rPr lang="en-US" baseline="0" dirty="0" smtClean="0"/>
              <a:t>The </a:t>
            </a:r>
            <a:r>
              <a:rPr lang="en-US" baseline="0" dirty="0" err="1" smtClean="0"/>
              <a:t>spinocerebellar</a:t>
            </a:r>
            <a:r>
              <a:rPr lang="en-US" baseline="0" dirty="0" smtClean="0"/>
              <a:t> is the green and blue pathway.</a:t>
            </a:r>
          </a:p>
          <a:p>
            <a:pPr>
              <a:spcBef>
                <a:spcPct val="0"/>
              </a:spcBef>
            </a:pPr>
            <a:r>
              <a:rPr lang="en-US" baseline="0" dirty="0" smtClean="0"/>
              <a:t>And the </a:t>
            </a:r>
            <a:r>
              <a:rPr lang="en-US" baseline="0" dirty="0" err="1" smtClean="0"/>
              <a:t>cerebrocerebellar</a:t>
            </a:r>
            <a:r>
              <a:rPr lang="en-US" baseline="0" dirty="0" smtClean="0"/>
              <a:t> pathway is in red.</a:t>
            </a:r>
          </a:p>
          <a:p>
            <a:pPr>
              <a:spcBef>
                <a:spcPct val="0"/>
              </a:spcBef>
            </a:pPr>
            <a:endParaRPr lang="en-US" dirty="0" smtClean="0"/>
          </a:p>
          <a:p>
            <a:pPr>
              <a:spcBef>
                <a:spcPct val="0"/>
              </a:spcBef>
            </a:pPr>
            <a:endParaRPr lang="en-US" dirty="0" smtClean="0"/>
          </a:p>
          <a:p>
            <a:pPr>
              <a:spcBef>
                <a:spcPct val="0"/>
              </a:spcBef>
            </a:pPr>
            <a:r>
              <a:rPr lang="en-US" dirty="0" smtClean="0"/>
              <a:t>Inferior</a:t>
            </a:r>
            <a:r>
              <a:rPr lang="en-US" baseline="0" dirty="0" smtClean="0"/>
              <a:t> </a:t>
            </a:r>
            <a:r>
              <a:rPr lang="en-US" baseline="0" dirty="0" err="1" smtClean="0"/>
              <a:t>cerebellar</a:t>
            </a:r>
            <a:r>
              <a:rPr lang="en-US" baseline="0" dirty="0" smtClean="0"/>
              <a:t> peduncle—input from medullar</a:t>
            </a:r>
          </a:p>
          <a:p>
            <a:pPr>
              <a:spcBef>
                <a:spcPct val="0"/>
              </a:spcBef>
            </a:pPr>
            <a:r>
              <a:rPr lang="en-US" baseline="0" dirty="0" smtClean="0"/>
              <a:t>Middle </a:t>
            </a:r>
            <a:r>
              <a:rPr lang="en-US" baseline="0" dirty="0" err="1" smtClean="0"/>
              <a:t>cer</a:t>
            </a:r>
            <a:r>
              <a:rPr lang="en-US" baseline="0" dirty="0" smtClean="0"/>
              <a:t> </a:t>
            </a:r>
            <a:r>
              <a:rPr lang="en-US" baseline="0" dirty="0" err="1" smtClean="0"/>
              <a:t>ped</a:t>
            </a:r>
            <a:r>
              <a:rPr lang="en-US" baseline="0" dirty="0" smtClean="0"/>
              <a:t>—input to </a:t>
            </a:r>
            <a:r>
              <a:rPr lang="en-US" baseline="0" dirty="0" err="1" smtClean="0"/>
              <a:t>cerebellar</a:t>
            </a:r>
            <a:endParaRPr lang="en-US" dirty="0" smtClean="0"/>
          </a:p>
          <a:p>
            <a:pPr>
              <a:spcBef>
                <a:spcPct val="0"/>
              </a:spcBef>
            </a:pPr>
            <a:r>
              <a:rPr lang="en-US" dirty="0" smtClean="0"/>
              <a:t>See why middle </a:t>
            </a:r>
            <a:r>
              <a:rPr lang="en-US" dirty="0" err="1" smtClean="0"/>
              <a:t>cerebellar</a:t>
            </a:r>
            <a:r>
              <a:rPr lang="en-US" dirty="0" smtClean="0"/>
              <a:t> peduncle is so huge</a:t>
            </a:r>
          </a:p>
          <a:p>
            <a:pPr>
              <a:spcBef>
                <a:spcPct val="0"/>
              </a:spcBef>
            </a:pPr>
            <a:r>
              <a:rPr lang="en-US" dirty="0" smtClean="0"/>
              <a:t>Because it carries inputs to the largest part of the cerebellum</a:t>
            </a:r>
          </a:p>
          <a:p>
            <a:pPr>
              <a:spcBef>
                <a:spcPct val="0"/>
              </a:spcBef>
            </a:pPr>
            <a:endParaRPr lang="en-US" dirty="0" smtClean="0"/>
          </a:p>
          <a:p>
            <a:pPr>
              <a:spcBef>
                <a:spcPct val="0"/>
              </a:spcBef>
            </a:pPr>
            <a:r>
              <a:rPr lang="en-US" dirty="0" smtClean="0"/>
              <a:t>Outputs through sup  </a:t>
            </a:r>
            <a:r>
              <a:rPr lang="en-US" dirty="0" err="1" smtClean="0"/>
              <a:t>cere</a:t>
            </a:r>
            <a:r>
              <a:rPr lang="en-US" dirty="0" smtClean="0"/>
              <a:t> </a:t>
            </a:r>
            <a:r>
              <a:rPr lang="en-US" dirty="0" err="1" smtClean="0"/>
              <a:t>ped</a:t>
            </a:r>
            <a:r>
              <a:rPr lang="en-US" dirty="0" smtClean="0"/>
              <a:t> (point).</a:t>
            </a:r>
          </a:p>
          <a:p>
            <a:pPr>
              <a:spcBef>
                <a:spcPct val="0"/>
              </a:spcBef>
            </a:pPr>
            <a:endParaRPr lang="en-US" dirty="0" smtClean="0"/>
          </a:p>
        </p:txBody>
      </p:sp>
      <p:sp>
        <p:nvSpPr>
          <p:cNvPr id="51204" name="Slide Number Placeholder 3"/>
          <p:cNvSpPr>
            <a:spLocks noGrp="1"/>
          </p:cNvSpPr>
          <p:nvPr>
            <p:ph type="sldNum" sz="quarter" idx="5"/>
          </p:nvPr>
        </p:nvSpPr>
        <p:spPr bwMode="auto">
          <a:xfrm>
            <a:off x="3885051" y="8685856"/>
            <a:ext cx="2971382" cy="456570"/>
          </a:xfrm>
          <a:prstGeom prst="rect">
            <a:avLst/>
          </a:prstGeom>
          <a:noFill/>
          <a:ln>
            <a:miter lim="800000"/>
            <a:headEnd/>
            <a:tailEnd/>
          </a:ln>
        </p:spPr>
        <p:txBody>
          <a:bodyPr wrap="square" lIns="90498" tIns="45249" rIns="90498" bIns="45249" numCol="1" anchorCtr="0" compatLnSpc="1">
            <a:prstTxWarp prst="textNoShape">
              <a:avLst/>
            </a:prstTxWarp>
          </a:bodyPr>
          <a:lstStyle/>
          <a:p>
            <a:fld id="{594BE661-392F-476A-AD77-105659D8CDE4}" type="slidenum">
              <a:rPr lang="en-US"/>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fontAlgn="auto">
              <a:spcBef>
                <a:spcPts val="0"/>
              </a:spcBef>
              <a:spcAft>
                <a:spcPts val="0"/>
              </a:spcAft>
              <a:defRPr/>
            </a:pPr>
            <a:r>
              <a:rPr lang="en-US" dirty="0" smtClean="0"/>
              <a:t>Next, we look at what is the internal circuitry of the cerebellum?</a:t>
            </a:r>
          </a:p>
          <a:p>
            <a:pPr fontAlgn="auto">
              <a:spcBef>
                <a:spcPts val="0"/>
              </a:spcBef>
              <a:spcAft>
                <a:spcPts val="0"/>
              </a:spcAft>
              <a:defRPr/>
            </a:pPr>
            <a:r>
              <a:rPr lang="en-US" dirty="0" smtClean="0"/>
              <a:t>Looks complicated but not that bad—</a:t>
            </a:r>
          </a:p>
          <a:p>
            <a:pPr fontAlgn="auto">
              <a:spcBef>
                <a:spcPts val="0"/>
              </a:spcBef>
              <a:spcAft>
                <a:spcPts val="0"/>
              </a:spcAft>
              <a:defRPr/>
            </a:pPr>
            <a:r>
              <a:rPr lang="en-US" dirty="0" smtClean="0"/>
              <a:t>The same circuit gets repeated over and over again through the whole expanse of the cerebellum.</a:t>
            </a:r>
          </a:p>
          <a:p>
            <a:pPr fontAlgn="auto">
              <a:spcBef>
                <a:spcPts val="0"/>
              </a:spcBef>
              <a:spcAft>
                <a:spcPts val="0"/>
              </a:spcAft>
              <a:defRPr/>
            </a:pPr>
            <a:r>
              <a:rPr lang="en-US" dirty="0" smtClean="0"/>
              <a:t>So if we understand it once, we should be able to figure out the cerebellum</a:t>
            </a:r>
          </a:p>
          <a:p>
            <a:pPr fontAlgn="auto">
              <a:spcBef>
                <a:spcPts val="0"/>
              </a:spcBef>
              <a:spcAft>
                <a:spcPts val="0"/>
              </a:spcAft>
              <a:defRPr/>
            </a:pPr>
            <a:r>
              <a:rPr lang="en-US" dirty="0" smtClean="0"/>
              <a:t>(although we</a:t>
            </a:r>
            <a:r>
              <a:rPr lang="en-US" baseline="0" dirty="0" smtClean="0"/>
              <a:t> still don’t really understand what it does).</a:t>
            </a:r>
            <a:endParaRPr lang="en-US" dirty="0" smtClean="0"/>
          </a:p>
          <a:p>
            <a:pPr fontAlgn="auto">
              <a:spcBef>
                <a:spcPts val="0"/>
              </a:spcBef>
              <a:spcAft>
                <a:spcPts val="0"/>
              </a:spcAft>
              <a:defRPr/>
            </a:pPr>
            <a:endParaRPr lang="en-US" dirty="0" smtClean="0"/>
          </a:p>
          <a:p>
            <a:pPr fontAlgn="auto">
              <a:spcBef>
                <a:spcPts val="0"/>
              </a:spcBef>
              <a:spcAft>
                <a:spcPts val="0"/>
              </a:spcAft>
              <a:defRPr/>
            </a:pPr>
            <a:r>
              <a:rPr lang="en-US" dirty="0" smtClean="0"/>
              <a:t>They get inputs from the mossy fibers, excitatory pathway to deep nuclei, then indirect pathway through </a:t>
            </a:r>
            <a:r>
              <a:rPr lang="en-US" dirty="0" err="1" smtClean="0"/>
              <a:t>cerebellar</a:t>
            </a:r>
            <a:r>
              <a:rPr lang="en-US" dirty="0" smtClean="0"/>
              <a:t> cortex.</a:t>
            </a:r>
          </a:p>
          <a:p>
            <a:pPr fontAlgn="auto">
              <a:spcBef>
                <a:spcPts val="0"/>
              </a:spcBef>
              <a:spcAft>
                <a:spcPts val="0"/>
              </a:spcAft>
              <a:defRPr/>
            </a:pPr>
            <a:r>
              <a:rPr lang="en-US" dirty="0" smtClean="0"/>
              <a:t>Excites granule cell later (point</a:t>
            </a:r>
            <a:r>
              <a:rPr lang="en-US" baseline="0" dirty="0" smtClean="0"/>
              <a:t> to dark band in cerebellum section).</a:t>
            </a:r>
          </a:p>
          <a:p>
            <a:pPr marL="0" marR="0" indent="0" algn="l" defTabSz="914400" rtl="0" eaLnBrk="0" fontAlgn="auto" latinLnBrk="0" hangingPunct="0">
              <a:lnSpc>
                <a:spcPct val="100000"/>
              </a:lnSpc>
              <a:spcBef>
                <a:spcPts val="0"/>
              </a:spcBef>
              <a:spcAft>
                <a:spcPts val="0"/>
              </a:spcAft>
              <a:buClrTx/>
              <a:buSzTx/>
              <a:buFontTx/>
              <a:buNone/>
              <a:tabLst/>
              <a:defRPr/>
            </a:pPr>
            <a:r>
              <a:rPr lang="en-US" baseline="0" dirty="0" smtClean="0"/>
              <a:t>Very </a:t>
            </a:r>
            <a:r>
              <a:rPr lang="en-US" dirty="0" smtClean="0"/>
              <a:t>Tiny neurons jam-packed together</a:t>
            </a:r>
          </a:p>
          <a:p>
            <a:pPr fontAlgn="auto">
              <a:spcBef>
                <a:spcPts val="0"/>
              </a:spcBef>
              <a:spcAft>
                <a:spcPts val="0"/>
              </a:spcAft>
              <a:defRPr/>
            </a:pPr>
            <a:r>
              <a:rPr lang="en-US" dirty="0" smtClean="0"/>
              <a:t>Most of the neurons (And the brain!) Are in the granule cell layer</a:t>
            </a:r>
          </a:p>
          <a:p>
            <a:pPr fontAlgn="auto">
              <a:spcBef>
                <a:spcPts val="0"/>
              </a:spcBef>
              <a:spcAft>
                <a:spcPts val="0"/>
              </a:spcAft>
              <a:defRPr/>
            </a:pPr>
            <a:endParaRPr lang="en-US" baseline="0" dirty="0" smtClean="0"/>
          </a:p>
          <a:p>
            <a:pPr fontAlgn="auto">
              <a:spcBef>
                <a:spcPts val="0"/>
              </a:spcBef>
              <a:spcAft>
                <a:spcPts val="0"/>
              </a:spcAft>
              <a:defRPr/>
            </a:pPr>
            <a:r>
              <a:rPr lang="en-US" baseline="0" dirty="0" smtClean="0"/>
              <a:t>Then these neurons go </a:t>
            </a:r>
            <a:r>
              <a:rPr lang="en-US" dirty="0" smtClean="0"/>
              <a:t>up to the molecular layer where they split into two and are called parallel fibers.</a:t>
            </a:r>
          </a:p>
          <a:p>
            <a:pPr fontAlgn="auto">
              <a:spcBef>
                <a:spcPts val="0"/>
              </a:spcBef>
              <a:spcAft>
                <a:spcPts val="0"/>
              </a:spcAft>
              <a:defRPr/>
            </a:pPr>
            <a:r>
              <a:rPr lang="en-US" dirty="0" smtClean="0"/>
              <a:t>Point</a:t>
            </a:r>
            <a:r>
              <a:rPr lang="en-US" baseline="0" dirty="0" smtClean="0"/>
              <a:t> to Purkinje cells—one layer of big cells (point to in section) that separate the granule cell layer from the molecular layer.</a:t>
            </a:r>
          </a:p>
          <a:p>
            <a:pPr fontAlgn="auto">
              <a:spcBef>
                <a:spcPts val="0"/>
              </a:spcBef>
              <a:spcAft>
                <a:spcPts val="0"/>
              </a:spcAft>
              <a:defRPr/>
            </a:pPr>
            <a:endParaRPr lang="en-US" dirty="0" smtClean="0"/>
          </a:p>
          <a:p>
            <a:pPr fontAlgn="auto">
              <a:spcBef>
                <a:spcPts val="0"/>
              </a:spcBef>
              <a:spcAft>
                <a:spcPts val="0"/>
              </a:spcAft>
              <a:defRPr/>
            </a:pPr>
            <a:r>
              <a:rPr lang="en-US" dirty="0" smtClean="0"/>
              <a:t>Purkinje cells are just one layer of cells that are the sole output of the </a:t>
            </a:r>
            <a:r>
              <a:rPr lang="en-US" dirty="0" err="1" smtClean="0"/>
              <a:t>cerebellar</a:t>
            </a:r>
            <a:r>
              <a:rPr lang="en-US" dirty="0" smtClean="0"/>
              <a:t> cortex—they make inhibitory synapses onto the deep nuclei</a:t>
            </a:r>
          </a:p>
          <a:p>
            <a:pPr fontAlgn="auto">
              <a:spcBef>
                <a:spcPts val="0"/>
              </a:spcBef>
              <a:spcAft>
                <a:spcPts val="0"/>
              </a:spcAft>
              <a:defRPr/>
            </a:pPr>
            <a:endParaRPr lang="en-US" dirty="0" smtClean="0"/>
          </a:p>
          <a:p>
            <a:pPr fontAlgn="auto">
              <a:spcBef>
                <a:spcPts val="0"/>
              </a:spcBef>
              <a:spcAft>
                <a:spcPts val="0"/>
              </a:spcAft>
              <a:defRPr/>
            </a:pPr>
            <a:r>
              <a:rPr lang="en-US" dirty="0" smtClean="0"/>
              <a:t>(make distinction—Purkinje cells are output of </a:t>
            </a:r>
            <a:r>
              <a:rPr lang="en-US" dirty="0" err="1" smtClean="0"/>
              <a:t>Cb</a:t>
            </a:r>
            <a:r>
              <a:rPr lang="en-US" dirty="0" smtClean="0"/>
              <a:t> cortex not whole cerebellum)</a:t>
            </a:r>
          </a:p>
          <a:p>
            <a:pPr fontAlgn="auto">
              <a:spcBef>
                <a:spcPts val="0"/>
              </a:spcBef>
              <a:spcAft>
                <a:spcPts val="0"/>
              </a:spcAft>
              <a:defRPr/>
            </a:pPr>
            <a:r>
              <a:rPr lang="en-US" dirty="0" smtClean="0"/>
              <a:t>Get excitatory</a:t>
            </a:r>
            <a:r>
              <a:rPr lang="en-US" baseline="0" dirty="0" smtClean="0"/>
              <a:t> direct inputs and inhibitory inputs from Purkinje cells.</a:t>
            </a:r>
          </a:p>
          <a:p>
            <a:pPr fontAlgn="auto">
              <a:spcBef>
                <a:spcPts val="0"/>
              </a:spcBef>
              <a:spcAft>
                <a:spcPts val="0"/>
              </a:spcAft>
              <a:defRPr/>
            </a:pPr>
            <a:endParaRPr lang="en-US" dirty="0" smtClean="0"/>
          </a:p>
          <a:p>
            <a:pPr fontAlgn="auto">
              <a:spcBef>
                <a:spcPts val="0"/>
              </a:spcBef>
              <a:spcAft>
                <a:spcPts val="0"/>
              </a:spcAft>
              <a:defRPr/>
            </a:pPr>
            <a:r>
              <a:rPr lang="en-US" dirty="0" smtClean="0"/>
              <a:t>The other input that the cerebellum gets are from the inferior olive</a:t>
            </a:r>
          </a:p>
          <a:p>
            <a:pPr fontAlgn="auto">
              <a:spcBef>
                <a:spcPts val="0"/>
              </a:spcBef>
              <a:spcAft>
                <a:spcPts val="0"/>
              </a:spcAft>
              <a:defRPr/>
            </a:pPr>
            <a:r>
              <a:rPr lang="en-US" dirty="0" smtClean="0"/>
              <a:t>These</a:t>
            </a:r>
            <a:r>
              <a:rPr lang="en-US" baseline="0" dirty="0" smtClean="0"/>
              <a:t> are called climbing fibers.</a:t>
            </a:r>
            <a:endParaRPr lang="en-US" dirty="0" smtClean="0"/>
          </a:p>
          <a:p>
            <a:pPr fontAlgn="auto">
              <a:spcBef>
                <a:spcPts val="0"/>
              </a:spcBef>
              <a:spcAft>
                <a:spcPts val="0"/>
              </a:spcAft>
              <a:defRPr/>
            </a:pPr>
            <a:r>
              <a:rPr lang="en-US" dirty="0" smtClean="0"/>
              <a:t>These climbing fibers climb like vines on a </a:t>
            </a:r>
            <a:r>
              <a:rPr lang="en-US" dirty="0" err="1" smtClean="0"/>
              <a:t>trennis</a:t>
            </a:r>
            <a:r>
              <a:rPr lang="en-US" dirty="0" smtClean="0"/>
              <a:t> up the branches of the Purkinje cell</a:t>
            </a:r>
          </a:p>
          <a:p>
            <a:pPr fontAlgn="auto">
              <a:spcBef>
                <a:spcPts val="0"/>
              </a:spcBef>
              <a:spcAft>
                <a:spcPts val="0"/>
              </a:spcAft>
              <a:defRPr/>
            </a:pPr>
            <a:r>
              <a:rPr lang="en-US" dirty="0" smtClean="0"/>
              <a:t>They make</a:t>
            </a:r>
            <a:r>
              <a:rPr lang="en-US" baseline="0" dirty="0" smtClean="0"/>
              <a:t> many </a:t>
            </a:r>
            <a:r>
              <a:rPr lang="en-US" baseline="0" dirty="0" err="1" smtClean="0"/>
              <a:t>many</a:t>
            </a:r>
            <a:r>
              <a:rPr lang="en-US" baseline="0" dirty="0" smtClean="0"/>
              <a:t> synapses. </a:t>
            </a:r>
            <a:r>
              <a:rPr lang="en-US" dirty="0" smtClean="0"/>
              <a:t>Very powerful set of synapses</a:t>
            </a:r>
          </a:p>
          <a:p>
            <a:pPr fontAlgn="auto">
              <a:spcBef>
                <a:spcPts val="0"/>
              </a:spcBef>
              <a:spcAft>
                <a:spcPts val="0"/>
              </a:spcAft>
              <a:defRPr/>
            </a:pPr>
            <a:r>
              <a:rPr lang="en-US" dirty="0" smtClean="0"/>
              <a:t>Whenever the climbing fibers fire, they always make the Purkinje cell fire</a:t>
            </a:r>
          </a:p>
          <a:p>
            <a:pPr fontAlgn="auto">
              <a:spcBef>
                <a:spcPts val="0"/>
              </a:spcBef>
              <a:spcAft>
                <a:spcPts val="0"/>
              </a:spcAft>
              <a:defRPr/>
            </a:pPr>
            <a:r>
              <a:rPr lang="en-US" dirty="0" smtClean="0"/>
              <a:t>But each climbing fiber only touches a few (about 10) Purkinje cells</a:t>
            </a:r>
          </a:p>
          <a:p>
            <a:pPr fontAlgn="auto">
              <a:spcBef>
                <a:spcPts val="0"/>
              </a:spcBef>
              <a:spcAft>
                <a:spcPts val="0"/>
              </a:spcAft>
              <a:defRPr/>
            </a:pPr>
            <a:endParaRPr lang="en-US" dirty="0" smtClean="0"/>
          </a:p>
          <a:p>
            <a:pPr fontAlgn="auto">
              <a:spcBef>
                <a:spcPts val="0"/>
              </a:spcBef>
              <a:spcAft>
                <a:spcPts val="0"/>
              </a:spcAft>
              <a:defRPr/>
            </a:pPr>
            <a:r>
              <a:rPr lang="en-US" dirty="0" smtClean="0"/>
              <a:t>As opposed to the mossy fibers, which travel a few mm (relatively a long way) touching thousands of Purkinje cells </a:t>
            </a:r>
          </a:p>
          <a:p>
            <a:pPr fontAlgn="auto">
              <a:spcBef>
                <a:spcPts val="0"/>
              </a:spcBef>
              <a:spcAft>
                <a:spcPts val="0"/>
              </a:spcAft>
              <a:defRPr/>
            </a:pPr>
            <a:r>
              <a:rPr lang="en-US" dirty="0" smtClean="0"/>
              <a:t>So an individual mossy</a:t>
            </a:r>
            <a:r>
              <a:rPr lang="en-US" baseline="0" dirty="0" smtClean="0"/>
              <a:t> fiber can contact dozens of granule cells which contact thousands of Purkinje cells—a lot</a:t>
            </a:r>
          </a:p>
          <a:p>
            <a:pPr fontAlgn="auto">
              <a:spcBef>
                <a:spcPts val="0"/>
              </a:spcBef>
              <a:spcAft>
                <a:spcPts val="0"/>
              </a:spcAft>
              <a:defRPr/>
            </a:pPr>
            <a:r>
              <a:rPr lang="en-US" baseline="0" dirty="0" smtClean="0"/>
              <a:t>Whereas climbing fibers  is just a few.</a:t>
            </a:r>
          </a:p>
          <a:p>
            <a:pPr fontAlgn="auto">
              <a:spcBef>
                <a:spcPts val="0"/>
              </a:spcBef>
              <a:spcAft>
                <a:spcPts val="0"/>
              </a:spcAft>
              <a:defRPr/>
            </a:pPr>
            <a:endParaRPr lang="en-US" baseline="0" dirty="0" smtClean="0"/>
          </a:p>
          <a:p>
            <a:pPr fontAlgn="auto">
              <a:spcBef>
                <a:spcPts val="0"/>
              </a:spcBef>
              <a:spcAft>
                <a:spcPts val="0"/>
              </a:spcAft>
              <a:defRPr/>
            </a:pPr>
            <a:r>
              <a:rPr lang="en-US" baseline="0" dirty="0" smtClean="0"/>
              <a:t>This is the basic internal circuitry of the cerebellum. This is the wiring diagram of the cerebellum.</a:t>
            </a:r>
            <a:endParaRPr lang="en-US" dirty="0" smtClean="0"/>
          </a:p>
          <a:p>
            <a:pPr fontAlgn="auto">
              <a:spcBef>
                <a:spcPts val="0"/>
              </a:spcBef>
              <a:spcAft>
                <a:spcPts val="0"/>
              </a:spcAft>
              <a:defRPr/>
            </a:pPr>
            <a:r>
              <a:rPr lang="en-US" dirty="0" smtClean="0"/>
              <a:t>How does this circuit work?</a:t>
            </a:r>
          </a:p>
        </p:txBody>
      </p:sp>
      <p:sp>
        <p:nvSpPr>
          <p:cNvPr id="52228" name="Slide Number Placeholder 3"/>
          <p:cNvSpPr>
            <a:spLocks noGrp="1"/>
          </p:cNvSpPr>
          <p:nvPr>
            <p:ph type="sldNum" sz="quarter" idx="5"/>
          </p:nvPr>
        </p:nvSpPr>
        <p:spPr bwMode="auto">
          <a:xfrm>
            <a:off x="3885051" y="8685856"/>
            <a:ext cx="2971382" cy="456570"/>
          </a:xfrm>
          <a:prstGeom prst="rect">
            <a:avLst/>
          </a:prstGeom>
          <a:noFill/>
          <a:ln>
            <a:miter lim="800000"/>
            <a:headEnd/>
            <a:tailEnd/>
          </a:ln>
        </p:spPr>
        <p:txBody>
          <a:bodyPr wrap="square" lIns="90498" tIns="45249" rIns="90498" bIns="45249" numCol="1" anchorCtr="0" compatLnSpc="1">
            <a:prstTxWarp prst="textNoShape">
              <a:avLst/>
            </a:prstTxWarp>
          </a:bodyPr>
          <a:lstStyle/>
          <a:p>
            <a:fld id="{E1DDCC6A-62E1-471B-9E88-62C5C1E5A95C}" type="slidenum">
              <a:rPr lang="en-US"/>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Purkinje cell is an interesting and unusual cell type. </a:t>
            </a:r>
          </a:p>
          <a:p>
            <a:pPr>
              <a:spcBef>
                <a:spcPct val="0"/>
              </a:spcBef>
            </a:pPr>
            <a:r>
              <a:rPr lang="en-US" dirty="0" smtClean="0"/>
              <a:t>It has</a:t>
            </a:r>
            <a:r>
              <a:rPr lang="en-US" baseline="0" dirty="0" smtClean="0"/>
              <a:t> a very elaborate </a:t>
            </a:r>
            <a:r>
              <a:rPr lang="en-US" baseline="0" dirty="0" err="1" smtClean="0"/>
              <a:t>dendritic</a:t>
            </a:r>
            <a:r>
              <a:rPr lang="en-US" baseline="0" dirty="0" smtClean="0"/>
              <a:t> arbor.</a:t>
            </a:r>
          </a:p>
          <a:p>
            <a:pPr>
              <a:spcBef>
                <a:spcPct val="0"/>
              </a:spcBef>
            </a:pPr>
            <a:r>
              <a:rPr lang="en-US" baseline="0" dirty="0" smtClean="0"/>
              <a:t>But if we rotate it, we can see that it is </a:t>
            </a:r>
            <a:r>
              <a:rPr lang="en-US" dirty="0" smtClean="0"/>
              <a:t>basically flat—a 2-D cell</a:t>
            </a:r>
          </a:p>
          <a:p>
            <a:pPr>
              <a:spcBef>
                <a:spcPct val="0"/>
              </a:spcBef>
            </a:pPr>
            <a:endParaRPr lang="en-US" dirty="0" smtClean="0"/>
          </a:p>
          <a:p>
            <a:pPr>
              <a:spcBef>
                <a:spcPct val="0"/>
              </a:spcBef>
            </a:pPr>
            <a:r>
              <a:rPr lang="en-US" dirty="0" smtClean="0"/>
              <a:t>The parallel fibers are orthogonal to the Purkinje cells</a:t>
            </a:r>
          </a:p>
          <a:p>
            <a:pPr>
              <a:spcBef>
                <a:spcPct val="0"/>
              </a:spcBef>
            </a:pPr>
            <a:r>
              <a:rPr lang="en-US" dirty="0" smtClean="0"/>
              <a:t>Purkinje cell like a telephone pole</a:t>
            </a:r>
          </a:p>
          <a:p>
            <a:pPr>
              <a:spcBef>
                <a:spcPct val="0"/>
              </a:spcBef>
            </a:pPr>
            <a:r>
              <a:rPr lang="en-US" dirty="0" smtClean="0"/>
              <a:t>The parallel fibers travel along them like the telephone wires</a:t>
            </a:r>
          </a:p>
          <a:p>
            <a:pPr>
              <a:spcBef>
                <a:spcPct val="0"/>
              </a:spcBef>
            </a:pPr>
            <a:endParaRPr lang="en-US" dirty="0" smtClean="0"/>
          </a:p>
          <a:p>
            <a:pPr>
              <a:spcBef>
                <a:spcPct val="0"/>
              </a:spcBef>
            </a:pPr>
            <a:r>
              <a:rPr lang="en-US" dirty="0" smtClean="0"/>
              <a:t>A</a:t>
            </a:r>
            <a:r>
              <a:rPr lang="en-US" baseline="0" dirty="0" smtClean="0"/>
              <a:t> very unique organizational feature.</a:t>
            </a:r>
          </a:p>
          <a:p>
            <a:pPr>
              <a:spcBef>
                <a:spcPct val="0"/>
              </a:spcBef>
            </a:pPr>
            <a:r>
              <a:rPr lang="en-US" dirty="0" smtClean="0"/>
              <a:t>The</a:t>
            </a:r>
            <a:r>
              <a:rPr lang="en-US" baseline="0" dirty="0" smtClean="0"/>
              <a:t> role of the granule cells is to integrate information from many sources (the mossy fiber) and then give that information to many Purkinje cells.</a:t>
            </a:r>
          </a:p>
          <a:p>
            <a:pPr>
              <a:spcBef>
                <a:spcPct val="0"/>
              </a:spcBef>
            </a:pPr>
            <a:endParaRPr lang="en-US" dirty="0" smtClean="0"/>
          </a:p>
          <a:p>
            <a:pPr>
              <a:spcBef>
                <a:spcPct val="0"/>
              </a:spcBef>
            </a:pPr>
            <a:r>
              <a:rPr lang="en-US" dirty="0" smtClean="0"/>
              <a:t>The Purkinje cells can get information from many cells to do the calculation</a:t>
            </a:r>
          </a:p>
          <a:p>
            <a:pPr>
              <a:spcBef>
                <a:spcPct val="0"/>
              </a:spcBef>
            </a:pPr>
            <a:endParaRPr lang="en-US" dirty="0" smtClean="0"/>
          </a:p>
        </p:txBody>
      </p:sp>
      <p:sp>
        <p:nvSpPr>
          <p:cNvPr id="53252" name="Slide Number Placeholder 3"/>
          <p:cNvSpPr>
            <a:spLocks noGrp="1"/>
          </p:cNvSpPr>
          <p:nvPr>
            <p:ph type="sldNum" sz="quarter" idx="5"/>
          </p:nvPr>
        </p:nvSpPr>
        <p:spPr bwMode="auto">
          <a:xfrm>
            <a:off x="3885051" y="8685856"/>
            <a:ext cx="2971382" cy="456570"/>
          </a:xfrm>
          <a:prstGeom prst="rect">
            <a:avLst/>
          </a:prstGeom>
          <a:noFill/>
          <a:ln>
            <a:miter lim="800000"/>
            <a:headEnd/>
            <a:tailEnd/>
          </a:ln>
        </p:spPr>
        <p:txBody>
          <a:bodyPr wrap="square" lIns="90498" tIns="45249" rIns="90498" bIns="45249" numCol="1" anchorCtr="0" compatLnSpc="1">
            <a:prstTxWarp prst="textNoShape">
              <a:avLst/>
            </a:prstTxWarp>
          </a:bodyPr>
          <a:lstStyle/>
          <a:p>
            <a:fld id="{AB6C1FFF-F412-4965-9468-57EDBE3AE27D}" type="slidenum">
              <a:rPr lang="en-US"/>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How does the cerebellum work.</a:t>
            </a:r>
            <a:r>
              <a:rPr lang="en-US" baseline="0" dirty="0" smtClean="0"/>
              <a:t> We don’t really know, but the first place to start is to ask, what happens when we disrupt the Cerebellum. Well, it produces movement disorders.</a:t>
            </a:r>
          </a:p>
          <a:p>
            <a:pPr>
              <a:spcBef>
                <a:spcPct val="0"/>
              </a:spcBef>
            </a:pPr>
            <a:r>
              <a:rPr lang="en-US" baseline="0" dirty="0" smtClean="0"/>
              <a:t>What do these look like? </a:t>
            </a:r>
          </a:p>
          <a:p>
            <a:pPr>
              <a:spcBef>
                <a:spcPct val="0"/>
              </a:spcBef>
            </a:pPr>
            <a:r>
              <a:rPr lang="en-US" baseline="0" dirty="0" smtClean="0"/>
              <a:t>Here are the symptoms, </a:t>
            </a:r>
          </a:p>
          <a:p>
            <a:pPr>
              <a:spcBef>
                <a:spcPct val="0"/>
              </a:spcBef>
            </a:pPr>
            <a:endParaRPr lang="en-US" dirty="0" smtClean="0"/>
          </a:p>
          <a:p>
            <a:pPr marL="342900" indent="-342900">
              <a:spcBef>
                <a:spcPct val="0"/>
              </a:spcBef>
              <a:buNone/>
            </a:pPr>
            <a:r>
              <a:rPr lang="en-US" dirty="0" smtClean="0"/>
              <a:t>Imagine</a:t>
            </a:r>
            <a:r>
              <a:rPr lang="en-US" baseline="0" dirty="0" smtClean="0"/>
              <a:t> the task is to  turn on a light on a button and then touch it.</a:t>
            </a:r>
          </a:p>
          <a:p>
            <a:pPr marL="342900" indent="-342900">
              <a:spcBef>
                <a:spcPct val="0"/>
              </a:spcBef>
              <a:buNone/>
            </a:pPr>
            <a:r>
              <a:rPr lang="en-US" baseline="0" dirty="0" smtClean="0"/>
              <a:t>In the n</a:t>
            </a:r>
            <a:r>
              <a:rPr lang="en-US" dirty="0" smtClean="0"/>
              <a:t>ormal subject, the light turns on, very</a:t>
            </a:r>
            <a:r>
              <a:rPr lang="en-US" baseline="0" dirty="0" smtClean="0"/>
              <a:t> quickly you start moving your hand and then you reach the target. In a patient, it takes longer to start the movement, and the movement is not smooth, it  has a few steps in it.</a:t>
            </a:r>
          </a:p>
          <a:p>
            <a:pPr marL="342900" indent="-342900">
              <a:spcBef>
                <a:spcPct val="0"/>
              </a:spcBef>
              <a:buNone/>
            </a:pPr>
            <a:endParaRPr lang="en-US" baseline="0" dirty="0" smtClean="0"/>
          </a:p>
          <a:p>
            <a:pPr marL="342900" indent="-342900">
              <a:spcBef>
                <a:spcPct val="0"/>
              </a:spcBef>
              <a:buNone/>
            </a:pPr>
            <a:r>
              <a:rPr lang="en-US" dirty="0" smtClean="0"/>
              <a:t>This is</a:t>
            </a:r>
            <a:r>
              <a:rPr lang="en-US" baseline="0" dirty="0" smtClean="0"/>
              <a:t> true regardless of the movement modality—e.g. imaging just move your eyes to the button that lights up you see the same pattern in eye movements.</a:t>
            </a:r>
          </a:p>
          <a:p>
            <a:pPr>
              <a:spcBef>
                <a:spcPct val="0"/>
              </a:spcBef>
            </a:pPr>
            <a:endParaRPr lang="en-US" dirty="0" smtClean="0"/>
          </a:p>
          <a:p>
            <a:pPr>
              <a:spcBef>
                <a:spcPct val="0"/>
              </a:spcBef>
            </a:pPr>
            <a:r>
              <a:rPr lang="en-US" dirty="0" err="1" smtClean="0"/>
              <a:t>Dysdiadochokinesia</a:t>
            </a:r>
            <a:endParaRPr lang="en-US" dirty="0" smtClean="0"/>
          </a:p>
          <a:p>
            <a:pPr>
              <a:spcBef>
                <a:spcPct val="0"/>
              </a:spcBef>
            </a:pPr>
            <a:r>
              <a:rPr lang="en-US" dirty="0" smtClean="0"/>
              <a:t>Imaging you have to make rapid </a:t>
            </a:r>
            <a:r>
              <a:rPr lang="en-US" dirty="0" err="1" smtClean="0"/>
              <a:t>pronation-supination</a:t>
            </a:r>
            <a:r>
              <a:rPr lang="en-US" dirty="0" smtClean="0"/>
              <a:t> of the hand</a:t>
            </a:r>
          </a:p>
          <a:p>
            <a:pPr>
              <a:spcBef>
                <a:spcPct val="0"/>
              </a:spcBef>
            </a:pPr>
            <a:r>
              <a:rPr lang="en-US" dirty="0" smtClean="0"/>
              <a:t>Very easy to make rapid back and forth movements</a:t>
            </a:r>
          </a:p>
          <a:p>
            <a:pPr>
              <a:spcBef>
                <a:spcPct val="0"/>
              </a:spcBef>
            </a:pPr>
            <a:r>
              <a:rPr lang="en-US" dirty="0" smtClean="0"/>
              <a:t>Very hard  for</a:t>
            </a:r>
            <a:r>
              <a:rPr lang="en-US" baseline="0" dirty="0" smtClean="0"/>
              <a:t> a </a:t>
            </a:r>
            <a:r>
              <a:rPr lang="en-US" baseline="0" dirty="0" err="1" smtClean="0"/>
              <a:t>cerebellar</a:t>
            </a:r>
            <a:r>
              <a:rPr lang="en-US" baseline="0" dirty="0" smtClean="0"/>
              <a:t> patient  to do this, make coordinated movements</a:t>
            </a:r>
            <a:endParaRPr lang="en-US" dirty="0" smtClean="0"/>
          </a:p>
          <a:p>
            <a:pPr>
              <a:spcBef>
                <a:spcPct val="0"/>
              </a:spcBef>
            </a:pPr>
            <a:endParaRPr lang="en-US" dirty="0" smtClean="0"/>
          </a:p>
          <a:p>
            <a:pPr>
              <a:spcBef>
                <a:spcPct val="0"/>
              </a:spcBef>
            </a:pPr>
            <a:r>
              <a:rPr lang="en-US" dirty="0" smtClean="0"/>
              <a:t>Coordination</a:t>
            </a:r>
          </a:p>
          <a:p>
            <a:pPr>
              <a:spcBef>
                <a:spcPct val="0"/>
              </a:spcBef>
            </a:pPr>
            <a:r>
              <a:rPr lang="en-US" dirty="0" smtClean="0"/>
              <a:t>A normal person makes a coordinated movement e.g. when reaching for a cup, move all joints</a:t>
            </a:r>
          </a:p>
          <a:p>
            <a:pPr>
              <a:spcBef>
                <a:spcPct val="0"/>
              </a:spcBef>
            </a:pPr>
            <a:r>
              <a:rPr lang="en-US" dirty="0" err="1" smtClean="0"/>
              <a:t>Cb</a:t>
            </a:r>
            <a:r>
              <a:rPr lang="en-US" dirty="0" smtClean="0"/>
              <a:t> patient decomposes</a:t>
            </a:r>
            <a:r>
              <a:rPr lang="en-US" baseline="0" dirty="0" smtClean="0"/>
              <a:t> that movement into the component parts, shoulder, elbow wrist </a:t>
            </a:r>
            <a:r>
              <a:rPr lang="en-US" dirty="0" smtClean="0"/>
              <a:t>must individual move different joints instead of making one fluid movement.</a:t>
            </a:r>
          </a:p>
          <a:p>
            <a:pPr>
              <a:spcBef>
                <a:spcPct val="0"/>
              </a:spcBef>
            </a:pPr>
            <a:endParaRPr lang="en-US" dirty="0" smtClean="0"/>
          </a:p>
          <a:p>
            <a:pPr>
              <a:spcBef>
                <a:spcPct val="0"/>
              </a:spcBef>
            </a:pPr>
            <a:r>
              <a:rPr lang="en-US" dirty="0" smtClean="0"/>
              <a:t>We</a:t>
            </a:r>
            <a:r>
              <a:rPr lang="en-US" baseline="0" dirty="0" smtClean="0"/>
              <a:t> also have an intention tremor.</a:t>
            </a:r>
            <a:endParaRPr lang="en-US" dirty="0" smtClean="0"/>
          </a:p>
          <a:p>
            <a:pPr>
              <a:spcBef>
                <a:spcPct val="0"/>
              </a:spcBef>
            </a:pPr>
            <a:r>
              <a:rPr lang="en-US" dirty="0" smtClean="0"/>
              <a:t>When reaching the cup, hand starts out moving, then when</a:t>
            </a:r>
            <a:r>
              <a:rPr lang="en-US" baseline="0" dirty="0" smtClean="0"/>
              <a:t> it gets close to the cup the hand </a:t>
            </a:r>
            <a:r>
              <a:rPr lang="en-US" dirty="0" smtClean="0"/>
              <a:t>starts to wave back and forth</a:t>
            </a:r>
          </a:p>
          <a:p>
            <a:pPr>
              <a:spcBef>
                <a:spcPct val="0"/>
              </a:spcBef>
            </a:pPr>
            <a:r>
              <a:rPr lang="en-US" dirty="0" smtClean="0"/>
              <a:t>This is different</a:t>
            </a:r>
            <a:r>
              <a:rPr lang="en-US" baseline="0" dirty="0" smtClean="0"/>
              <a:t> than the </a:t>
            </a:r>
            <a:r>
              <a:rPr lang="en-US" baseline="0" dirty="0" err="1" smtClean="0"/>
              <a:t>Parkinsonian</a:t>
            </a:r>
            <a:r>
              <a:rPr lang="en-US" baseline="0" dirty="0" smtClean="0"/>
              <a:t> tremor. The PD tremor is at rest—resting tremor that goes away during voluntary movements</a:t>
            </a:r>
          </a:p>
          <a:p>
            <a:pPr>
              <a:spcBef>
                <a:spcPct val="0"/>
              </a:spcBef>
            </a:pPr>
            <a:r>
              <a:rPr lang="en-US" baseline="0" dirty="0" smtClean="0"/>
              <a:t>While the </a:t>
            </a:r>
            <a:r>
              <a:rPr lang="en-US" baseline="0" dirty="0" err="1" smtClean="0"/>
              <a:t>Cb</a:t>
            </a:r>
            <a:r>
              <a:rPr lang="en-US" baseline="0" dirty="0" smtClean="0"/>
              <a:t> intention tremor is the opposite—no tremor at rest, o</a:t>
            </a:r>
            <a:r>
              <a:rPr lang="en-US" dirty="0" smtClean="0"/>
              <a:t>nly during voluntary movement</a:t>
            </a:r>
          </a:p>
          <a:p>
            <a:pPr>
              <a:spcBef>
                <a:spcPct val="0"/>
              </a:spcBef>
            </a:pPr>
            <a:endParaRPr lang="en-US" dirty="0" smtClean="0"/>
          </a:p>
        </p:txBody>
      </p:sp>
      <p:sp>
        <p:nvSpPr>
          <p:cNvPr id="54276" name="Slide Number Placeholder 3"/>
          <p:cNvSpPr>
            <a:spLocks noGrp="1"/>
          </p:cNvSpPr>
          <p:nvPr>
            <p:ph type="sldNum" sz="quarter" idx="5"/>
          </p:nvPr>
        </p:nvSpPr>
        <p:spPr bwMode="auto">
          <a:xfrm>
            <a:off x="3885051" y="8685856"/>
            <a:ext cx="2971382" cy="456570"/>
          </a:xfrm>
          <a:prstGeom prst="rect">
            <a:avLst/>
          </a:prstGeom>
          <a:noFill/>
          <a:ln>
            <a:miter lim="800000"/>
            <a:headEnd/>
            <a:tailEnd/>
          </a:ln>
        </p:spPr>
        <p:txBody>
          <a:bodyPr wrap="square" lIns="90498" tIns="45249" rIns="90498" bIns="45249" numCol="1" anchorCtr="0" compatLnSpc="1">
            <a:prstTxWarp prst="textNoShape">
              <a:avLst/>
            </a:prstTxWarp>
          </a:bodyPr>
          <a:lstStyle/>
          <a:p>
            <a:fld id="{7A303709-A159-47E6-950A-00AD20A88DF4}" type="slidenum">
              <a:rPr lang="en-US"/>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Why do you get this broad set of symptoms?</a:t>
            </a:r>
          </a:p>
          <a:p>
            <a:pPr>
              <a:spcBef>
                <a:spcPct val="0"/>
              </a:spcBef>
            </a:pPr>
            <a:r>
              <a:rPr lang="en-US" dirty="0" smtClean="0"/>
              <a:t>What is the </a:t>
            </a:r>
            <a:r>
              <a:rPr lang="en-US" dirty="0" err="1" smtClean="0"/>
              <a:t>Cb</a:t>
            </a:r>
            <a:r>
              <a:rPr lang="en-US" dirty="0" smtClean="0"/>
              <a:t> good for?</a:t>
            </a:r>
          </a:p>
          <a:p>
            <a:pPr>
              <a:spcBef>
                <a:spcPct val="0"/>
              </a:spcBef>
            </a:pPr>
            <a:r>
              <a:rPr lang="en-US" dirty="0" smtClean="0"/>
              <a:t>Motor learning seems to be the key to understanding the </a:t>
            </a:r>
            <a:r>
              <a:rPr lang="en-US" dirty="0" err="1" smtClean="0"/>
              <a:t>Cb</a:t>
            </a:r>
            <a:r>
              <a:rPr lang="en-US" dirty="0" smtClean="0"/>
              <a:t>.</a:t>
            </a:r>
          </a:p>
          <a:p>
            <a:pPr>
              <a:spcBef>
                <a:spcPct val="0"/>
              </a:spcBef>
            </a:pPr>
            <a:r>
              <a:rPr lang="en-US" dirty="0" smtClean="0"/>
              <a:t>To</a:t>
            </a:r>
            <a:r>
              <a:rPr lang="en-US" baseline="0" dirty="0" smtClean="0"/>
              <a:t> help understand this, we will go through 3 phenomena.</a:t>
            </a:r>
          </a:p>
          <a:p>
            <a:pPr>
              <a:spcBef>
                <a:spcPct val="0"/>
              </a:spcBef>
            </a:pPr>
            <a:endParaRPr lang="en-US" dirty="0" smtClean="0"/>
          </a:p>
          <a:p>
            <a:pPr>
              <a:spcBef>
                <a:spcPct val="0"/>
              </a:spcBef>
            </a:pPr>
            <a:r>
              <a:rPr lang="en-US" dirty="0" err="1" smtClean="0"/>
              <a:t>Vestibulo</a:t>
            </a:r>
            <a:r>
              <a:rPr lang="en-US" dirty="0" smtClean="0"/>
              <a:t>-ocular reflex</a:t>
            </a:r>
          </a:p>
          <a:p>
            <a:pPr>
              <a:spcBef>
                <a:spcPct val="0"/>
              </a:spcBef>
            </a:pPr>
            <a:r>
              <a:rPr lang="en-US" dirty="0" smtClean="0"/>
              <a:t>As you are moving around the world, need to move eyes to compensate</a:t>
            </a:r>
          </a:p>
          <a:p>
            <a:pPr>
              <a:spcBef>
                <a:spcPct val="0"/>
              </a:spcBef>
            </a:pPr>
            <a:r>
              <a:rPr lang="en-US" dirty="0" smtClean="0"/>
              <a:t>Need to learn this—e.g. every time you get a new glasses prescription</a:t>
            </a:r>
          </a:p>
          <a:p>
            <a:pPr>
              <a:spcBef>
                <a:spcPct val="0"/>
              </a:spcBef>
            </a:pPr>
            <a:r>
              <a:rPr lang="en-US" dirty="0" smtClean="0"/>
              <a:t>Vestibular  system detects</a:t>
            </a:r>
            <a:r>
              <a:rPr lang="en-US" baseline="0" dirty="0" smtClean="0"/>
              <a:t> head movements, moves eyes in exactly the opposite direction so that your image of the world doesn’t jump around.</a:t>
            </a:r>
          </a:p>
          <a:p>
            <a:pPr>
              <a:spcBef>
                <a:spcPct val="0"/>
              </a:spcBef>
            </a:pPr>
            <a:r>
              <a:rPr lang="en-US" baseline="0" dirty="0" smtClean="0"/>
              <a:t>You need to learn this—e.g. if you have glasses and get a new prescription you feel a little dizzy at first because your eyes are not compensating properly. Over a couple hours, you learn the new </a:t>
            </a:r>
            <a:endParaRPr lang="en-US" dirty="0" smtClean="0"/>
          </a:p>
          <a:p>
            <a:pPr>
              <a:spcBef>
                <a:spcPct val="0"/>
              </a:spcBef>
            </a:pPr>
            <a:endParaRPr lang="en-US" dirty="0" smtClean="0"/>
          </a:p>
          <a:p>
            <a:pPr>
              <a:spcBef>
                <a:spcPct val="0"/>
              </a:spcBef>
            </a:pPr>
            <a:r>
              <a:rPr lang="en-US" dirty="0" smtClean="0"/>
              <a:t>e.g. if you have a strong prescription, try looking through bottom of your glasses and move your head</a:t>
            </a:r>
          </a:p>
          <a:p>
            <a:pPr>
              <a:spcBef>
                <a:spcPct val="0"/>
              </a:spcBef>
            </a:pPr>
            <a:r>
              <a:rPr lang="en-US" dirty="0" smtClean="0"/>
              <a:t>Your eyes are compensated</a:t>
            </a:r>
            <a:r>
              <a:rPr lang="en-US" baseline="0" dirty="0" smtClean="0"/>
              <a:t> for the prescription, but down here you don’t have it.</a:t>
            </a:r>
            <a:endParaRPr lang="en-US" dirty="0" smtClean="0"/>
          </a:p>
          <a:p>
            <a:pPr>
              <a:spcBef>
                <a:spcPct val="0"/>
              </a:spcBef>
            </a:pPr>
            <a:r>
              <a:rPr lang="en-US" dirty="0" smtClean="0"/>
              <a:t>Image will slip on your retina, look weird</a:t>
            </a:r>
          </a:p>
          <a:p>
            <a:pPr>
              <a:spcBef>
                <a:spcPct val="0"/>
              </a:spcBef>
            </a:pPr>
            <a:endParaRPr lang="en-US" dirty="0" smtClean="0"/>
          </a:p>
          <a:p>
            <a:pPr>
              <a:spcBef>
                <a:spcPct val="0"/>
              </a:spcBef>
            </a:pPr>
            <a:r>
              <a:rPr lang="en-US" dirty="0" smtClean="0"/>
              <a:t>You can be even more dramatic—put prisms on the glasses</a:t>
            </a:r>
          </a:p>
          <a:p>
            <a:pPr>
              <a:spcBef>
                <a:spcPct val="0"/>
              </a:spcBef>
            </a:pPr>
            <a:r>
              <a:rPr lang="en-US" dirty="0" smtClean="0"/>
              <a:t>e.g. make the</a:t>
            </a:r>
            <a:r>
              <a:rPr lang="en-US" baseline="0" dirty="0" smtClean="0"/>
              <a:t> dartboard 10 degrees to the left.</a:t>
            </a:r>
            <a:endParaRPr lang="en-US" dirty="0" smtClean="0"/>
          </a:p>
          <a:p>
            <a:pPr>
              <a:spcBef>
                <a:spcPct val="0"/>
              </a:spcBef>
            </a:pPr>
            <a:r>
              <a:rPr lang="en-US" dirty="0" smtClean="0"/>
              <a:t>A normal person can completely flip their eye movements, but with </a:t>
            </a:r>
            <a:r>
              <a:rPr lang="en-US" dirty="0" err="1" smtClean="0"/>
              <a:t>cerebellar</a:t>
            </a:r>
            <a:r>
              <a:rPr lang="en-US" baseline="0" dirty="0" smtClean="0"/>
              <a:t> nucleus </a:t>
            </a:r>
            <a:r>
              <a:rPr lang="en-US" dirty="0" smtClean="0"/>
              <a:t>you can’t do it</a:t>
            </a:r>
          </a:p>
          <a:p>
            <a:pPr>
              <a:spcBef>
                <a:spcPct val="0"/>
              </a:spcBef>
            </a:pPr>
            <a:endParaRPr lang="en-US" dirty="0" smtClean="0"/>
          </a:p>
          <a:p>
            <a:pPr>
              <a:spcBef>
                <a:spcPct val="0"/>
              </a:spcBef>
            </a:pPr>
            <a:r>
              <a:rPr lang="en-US" dirty="0" smtClean="0"/>
              <a:t>Coordination of movements? Another important function of the cerebellum.</a:t>
            </a:r>
          </a:p>
          <a:p>
            <a:pPr>
              <a:spcBef>
                <a:spcPct val="0"/>
              </a:spcBef>
            </a:pPr>
            <a:r>
              <a:rPr lang="en-US" dirty="0" smtClean="0"/>
              <a:t>Have to learn to make them</a:t>
            </a:r>
          </a:p>
          <a:p>
            <a:pPr>
              <a:spcBef>
                <a:spcPct val="0"/>
              </a:spcBef>
            </a:pPr>
            <a:r>
              <a:rPr lang="en-US" dirty="0" smtClean="0"/>
              <a:t>Why</a:t>
            </a:r>
            <a:r>
              <a:rPr lang="en-US" baseline="0" dirty="0" smtClean="0"/>
              <a:t> are babies </a:t>
            </a:r>
            <a:r>
              <a:rPr lang="en-US" baseline="0" dirty="0" err="1" smtClean="0"/>
              <a:t>uncoordinates</a:t>
            </a:r>
            <a:r>
              <a:rPr lang="en-US" baseline="0" dirty="0" smtClean="0"/>
              <a:t>? Their </a:t>
            </a:r>
            <a:r>
              <a:rPr lang="en-US" baseline="0" dirty="0" err="1" smtClean="0"/>
              <a:t>Cb</a:t>
            </a:r>
            <a:r>
              <a:rPr lang="en-US" baseline="0" dirty="0" smtClean="0"/>
              <a:t> have not yet been programmed.</a:t>
            </a:r>
          </a:p>
          <a:p>
            <a:pPr>
              <a:spcBef>
                <a:spcPct val="0"/>
              </a:spcBef>
            </a:pPr>
            <a:r>
              <a:rPr lang="en-US" dirty="0" smtClean="0"/>
              <a:t>But as</a:t>
            </a:r>
            <a:r>
              <a:rPr lang="en-US" baseline="0" dirty="0" smtClean="0"/>
              <a:t> your body changes, you are constantly learning adjustments.</a:t>
            </a:r>
          </a:p>
          <a:p>
            <a:pPr>
              <a:spcBef>
                <a:spcPct val="0"/>
              </a:spcBef>
            </a:pPr>
            <a:endParaRPr lang="en-US" dirty="0" smtClean="0"/>
          </a:p>
          <a:p>
            <a:pPr>
              <a:spcBef>
                <a:spcPct val="0"/>
              </a:spcBef>
            </a:pPr>
            <a:r>
              <a:rPr lang="en-US" dirty="0" smtClean="0"/>
              <a:t>Even to walk have to learn new ways as you get bigger/fatter/sprain your ankle</a:t>
            </a:r>
          </a:p>
          <a:p>
            <a:pPr>
              <a:spcBef>
                <a:spcPct val="0"/>
              </a:spcBef>
            </a:pPr>
            <a:endParaRPr lang="en-US" dirty="0" smtClean="0"/>
          </a:p>
        </p:txBody>
      </p:sp>
      <p:sp>
        <p:nvSpPr>
          <p:cNvPr id="55300" name="Slide Number Placeholder 3"/>
          <p:cNvSpPr>
            <a:spLocks noGrp="1"/>
          </p:cNvSpPr>
          <p:nvPr>
            <p:ph type="sldNum" sz="quarter" idx="5"/>
          </p:nvPr>
        </p:nvSpPr>
        <p:spPr bwMode="auto">
          <a:xfrm>
            <a:off x="3885051" y="8685856"/>
            <a:ext cx="2971382" cy="456570"/>
          </a:xfrm>
          <a:prstGeom prst="rect">
            <a:avLst/>
          </a:prstGeom>
          <a:noFill/>
          <a:ln>
            <a:miter lim="800000"/>
            <a:headEnd/>
            <a:tailEnd/>
          </a:ln>
        </p:spPr>
        <p:txBody>
          <a:bodyPr wrap="square" lIns="90498" tIns="45249" rIns="90498" bIns="45249" numCol="1" anchorCtr="0" compatLnSpc="1">
            <a:prstTxWarp prst="textNoShape">
              <a:avLst/>
            </a:prstTxWarp>
          </a:bodyPr>
          <a:lstStyle/>
          <a:p>
            <a:fld id="{00344E07-0024-4055-9E89-21CAC8E46275}" type="slidenum">
              <a:rPr lang="en-US"/>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Classic example</a:t>
            </a:r>
          </a:p>
          <a:p>
            <a:pPr>
              <a:spcBef>
                <a:spcPct val="0"/>
              </a:spcBef>
            </a:pPr>
            <a:r>
              <a:rPr lang="en-US" dirty="0" smtClean="0"/>
              <a:t>Association between sensory visual information and motor information needed to throw a dart.</a:t>
            </a:r>
          </a:p>
          <a:p>
            <a:pPr>
              <a:spcBef>
                <a:spcPct val="0"/>
              </a:spcBef>
            </a:pPr>
            <a:endParaRPr lang="en-US" dirty="0" smtClean="0"/>
          </a:p>
        </p:txBody>
      </p:sp>
      <p:sp>
        <p:nvSpPr>
          <p:cNvPr id="56324" name="Slide Number Placeholder 3"/>
          <p:cNvSpPr>
            <a:spLocks noGrp="1"/>
          </p:cNvSpPr>
          <p:nvPr>
            <p:ph type="sldNum" sz="quarter" idx="5"/>
          </p:nvPr>
        </p:nvSpPr>
        <p:spPr bwMode="auto">
          <a:xfrm>
            <a:off x="3885051" y="8685856"/>
            <a:ext cx="2971382" cy="456570"/>
          </a:xfrm>
          <a:prstGeom prst="rect">
            <a:avLst/>
          </a:prstGeom>
          <a:noFill/>
          <a:ln>
            <a:miter lim="800000"/>
            <a:headEnd/>
            <a:tailEnd/>
          </a:ln>
        </p:spPr>
        <p:txBody>
          <a:bodyPr wrap="square" lIns="90498" tIns="45249" rIns="90498" bIns="45249" numCol="1" anchorCtr="0" compatLnSpc="1">
            <a:prstTxWarp prst="textNoShape">
              <a:avLst/>
            </a:prstTxWarp>
          </a:bodyPr>
          <a:lstStyle/>
          <a:p>
            <a:fld id="{8C5AEDD0-9487-4952-9405-0A877B1DB571}" type="slidenum">
              <a:rPr lang="en-US"/>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Here is what</a:t>
            </a:r>
            <a:r>
              <a:rPr lang="en-US" baseline="0" dirty="0" smtClean="0"/>
              <a:t> happens in a normal subject</a:t>
            </a:r>
          </a:p>
          <a:p>
            <a:pPr>
              <a:spcBef>
                <a:spcPct val="0"/>
              </a:spcBef>
            </a:pPr>
            <a:endParaRPr lang="en-US" dirty="0" smtClean="0"/>
          </a:p>
          <a:p>
            <a:pPr>
              <a:spcBef>
                <a:spcPct val="0"/>
              </a:spcBef>
            </a:pPr>
            <a:r>
              <a:rPr lang="en-US" dirty="0" smtClean="0"/>
              <a:t>Throwing darts, get them right</a:t>
            </a:r>
          </a:p>
          <a:p>
            <a:pPr>
              <a:spcBef>
                <a:spcPct val="0"/>
              </a:spcBef>
            </a:pPr>
            <a:r>
              <a:rPr lang="en-US" dirty="0" smtClean="0"/>
              <a:t>(top few</a:t>
            </a:r>
            <a:r>
              <a:rPr lang="en-US" baseline="0" dirty="0" smtClean="0"/>
              <a:t> point)</a:t>
            </a:r>
            <a:endParaRPr lang="en-US" dirty="0" smtClean="0"/>
          </a:p>
          <a:p>
            <a:pPr>
              <a:spcBef>
                <a:spcPct val="0"/>
              </a:spcBef>
            </a:pPr>
            <a:r>
              <a:rPr lang="en-US" dirty="0" smtClean="0"/>
              <a:t>Put on shifting goggles</a:t>
            </a:r>
          </a:p>
          <a:p>
            <a:pPr>
              <a:spcBef>
                <a:spcPct val="0"/>
              </a:spcBef>
            </a:pPr>
            <a:r>
              <a:rPr lang="en-US" dirty="0" smtClean="0"/>
              <a:t>Miss by a lot</a:t>
            </a:r>
          </a:p>
          <a:p>
            <a:pPr>
              <a:spcBef>
                <a:spcPct val="0"/>
              </a:spcBef>
            </a:pPr>
            <a:r>
              <a:rPr lang="en-US" dirty="0" smtClean="0"/>
              <a:t>But then person gets better</a:t>
            </a:r>
            <a:r>
              <a:rPr lang="en-US" baseline="0" dirty="0" smtClean="0"/>
              <a:t> and better</a:t>
            </a:r>
          </a:p>
          <a:p>
            <a:pPr>
              <a:spcBef>
                <a:spcPct val="0"/>
              </a:spcBef>
            </a:pPr>
            <a:r>
              <a:rPr lang="en-US" baseline="0" dirty="0" smtClean="0"/>
              <a:t>Then take the goggles of, they have been trained to throw to the right.</a:t>
            </a:r>
          </a:p>
          <a:p>
            <a:pPr>
              <a:spcBef>
                <a:spcPct val="0"/>
              </a:spcBef>
            </a:pPr>
            <a:r>
              <a:rPr lang="en-US" baseline="0" dirty="0" smtClean="0"/>
              <a:t>So it takes them a while to learn the other direction.</a:t>
            </a:r>
          </a:p>
          <a:p>
            <a:pPr>
              <a:spcBef>
                <a:spcPct val="0"/>
              </a:spcBef>
            </a:pPr>
            <a:r>
              <a:rPr lang="en-US" baseline="0" dirty="0" smtClean="0"/>
              <a:t>So there is learning, and then re-learning to throw accurately.</a:t>
            </a:r>
          </a:p>
          <a:p>
            <a:pPr>
              <a:spcBef>
                <a:spcPct val="0"/>
              </a:spcBef>
            </a:pPr>
            <a:endParaRPr lang="en-US" baseline="0" dirty="0" smtClean="0"/>
          </a:p>
          <a:p>
            <a:pPr>
              <a:spcBef>
                <a:spcPct val="0"/>
              </a:spcBef>
            </a:pPr>
            <a:r>
              <a:rPr lang="en-US" baseline="0" dirty="0" smtClean="0"/>
              <a:t>Not conscious.</a:t>
            </a:r>
            <a:endParaRPr lang="en-US" dirty="0" smtClean="0"/>
          </a:p>
          <a:p>
            <a:pPr>
              <a:spcBef>
                <a:spcPct val="0"/>
              </a:spcBef>
            </a:pPr>
            <a:r>
              <a:rPr lang="en-US" dirty="0" smtClean="0"/>
              <a:t>[if it was just conscious, you could know right away]</a:t>
            </a:r>
          </a:p>
        </p:txBody>
      </p:sp>
      <p:sp>
        <p:nvSpPr>
          <p:cNvPr id="56324" name="Slide Number Placeholder 3"/>
          <p:cNvSpPr>
            <a:spLocks noGrp="1"/>
          </p:cNvSpPr>
          <p:nvPr>
            <p:ph type="sldNum" sz="quarter" idx="5"/>
          </p:nvPr>
        </p:nvSpPr>
        <p:spPr bwMode="auto">
          <a:xfrm>
            <a:off x="3885051" y="8685856"/>
            <a:ext cx="2971382" cy="456570"/>
          </a:xfrm>
          <a:prstGeom prst="rect">
            <a:avLst/>
          </a:prstGeom>
          <a:noFill/>
          <a:ln>
            <a:miter lim="800000"/>
            <a:headEnd/>
            <a:tailEnd/>
          </a:ln>
        </p:spPr>
        <p:txBody>
          <a:bodyPr wrap="square" lIns="90498" tIns="45249" rIns="90498" bIns="45249" numCol="1" anchorCtr="0" compatLnSpc="1">
            <a:prstTxWarp prst="textNoShape">
              <a:avLst/>
            </a:prstTxWarp>
          </a:bodyPr>
          <a:lstStyle/>
          <a:p>
            <a:fld id="{8C5AEDD0-9487-4952-9405-0A877B1DB571}" type="slidenum">
              <a:rPr lang="en-US"/>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a:p>
            <a:pPr>
              <a:spcBef>
                <a:spcPct val="0"/>
              </a:spcBef>
            </a:pPr>
            <a:r>
              <a:rPr lang="en-US" dirty="0" smtClean="0"/>
              <a:t>Patient with </a:t>
            </a:r>
            <a:r>
              <a:rPr lang="en-US" dirty="0" err="1" smtClean="0"/>
              <a:t>Cb</a:t>
            </a:r>
            <a:r>
              <a:rPr lang="en-US" dirty="0" smtClean="0"/>
              <a:t> lesion</a:t>
            </a:r>
          </a:p>
          <a:p>
            <a:pPr>
              <a:spcBef>
                <a:spcPct val="0"/>
              </a:spcBef>
            </a:pPr>
            <a:r>
              <a:rPr lang="en-US" dirty="0" smtClean="0"/>
              <a:t>Never get better after put goggles on</a:t>
            </a:r>
          </a:p>
          <a:p>
            <a:pPr>
              <a:spcBef>
                <a:spcPct val="0"/>
              </a:spcBef>
            </a:pPr>
            <a:r>
              <a:rPr lang="en-US" dirty="0" smtClean="0"/>
              <a:t>And don’t need to relearn after to take goggles off.</a:t>
            </a:r>
          </a:p>
          <a:p>
            <a:pPr>
              <a:spcBef>
                <a:spcPct val="0"/>
              </a:spcBef>
            </a:pPr>
            <a:endParaRPr lang="en-US" dirty="0" smtClean="0"/>
          </a:p>
          <a:p>
            <a:pPr>
              <a:spcBef>
                <a:spcPct val="0"/>
              </a:spcBef>
            </a:pPr>
            <a:r>
              <a:rPr lang="en-US" dirty="0" smtClean="0"/>
              <a:t>Note that the motor program isn’t stored in the </a:t>
            </a:r>
            <a:r>
              <a:rPr lang="en-US" dirty="0" err="1" smtClean="0"/>
              <a:t>Cb</a:t>
            </a:r>
            <a:r>
              <a:rPr lang="en-US" dirty="0" smtClean="0"/>
              <a:t>—can still throw the dart</a:t>
            </a:r>
          </a:p>
          <a:p>
            <a:pPr>
              <a:spcBef>
                <a:spcPct val="0"/>
              </a:spcBef>
            </a:pPr>
            <a:r>
              <a:rPr lang="en-US" dirty="0" smtClean="0"/>
              <a:t>Just can’t change the motor program flexibly.</a:t>
            </a:r>
          </a:p>
          <a:p>
            <a:pPr>
              <a:spcBef>
                <a:spcPct val="0"/>
              </a:spcBef>
            </a:pPr>
            <a:endParaRPr lang="en-US" dirty="0" smtClean="0"/>
          </a:p>
          <a:p>
            <a:pPr>
              <a:spcBef>
                <a:spcPct val="0"/>
              </a:spcBef>
            </a:pPr>
            <a:endParaRPr lang="en-US" dirty="0" smtClean="0"/>
          </a:p>
        </p:txBody>
      </p:sp>
      <p:sp>
        <p:nvSpPr>
          <p:cNvPr id="56324" name="Slide Number Placeholder 3"/>
          <p:cNvSpPr>
            <a:spLocks noGrp="1"/>
          </p:cNvSpPr>
          <p:nvPr>
            <p:ph type="sldNum" sz="quarter" idx="5"/>
          </p:nvPr>
        </p:nvSpPr>
        <p:spPr bwMode="auto">
          <a:xfrm>
            <a:off x="3885051" y="8685856"/>
            <a:ext cx="2971382" cy="456570"/>
          </a:xfrm>
          <a:prstGeom prst="rect">
            <a:avLst/>
          </a:prstGeom>
          <a:noFill/>
          <a:ln>
            <a:miter lim="800000"/>
            <a:headEnd/>
            <a:tailEnd/>
          </a:ln>
        </p:spPr>
        <p:txBody>
          <a:bodyPr wrap="square" lIns="90498" tIns="45249" rIns="90498" bIns="45249" numCol="1" anchorCtr="0" compatLnSpc="1">
            <a:prstTxWarp prst="textNoShape">
              <a:avLst/>
            </a:prstTxWarp>
          </a:bodyPr>
          <a:lstStyle/>
          <a:p>
            <a:fld id="{8C5AEDD0-9487-4952-9405-0A877B1DB571}" type="slidenum">
              <a:rPr lang="en-US"/>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So the cerebellum is really</a:t>
            </a:r>
            <a:r>
              <a:rPr lang="en-US" baseline="0" dirty="0" smtClean="0"/>
              <a:t> important for creating coordinated movements.</a:t>
            </a:r>
          </a:p>
          <a:p>
            <a:pPr>
              <a:spcBef>
                <a:spcPct val="0"/>
              </a:spcBef>
            </a:pPr>
            <a:endParaRPr lang="en-US" dirty="0" smtClean="0"/>
          </a:p>
          <a:p>
            <a:pPr>
              <a:spcBef>
                <a:spcPct val="0"/>
              </a:spcBef>
            </a:pPr>
            <a:r>
              <a:rPr lang="en-US" dirty="0" smtClean="0"/>
              <a:t>Another important</a:t>
            </a:r>
            <a:r>
              <a:rPr lang="en-US" baseline="0" dirty="0" smtClean="0"/>
              <a:t> experimental paradigm is </a:t>
            </a:r>
            <a:r>
              <a:rPr lang="en-US" baseline="0" dirty="0" err="1" smtClean="0"/>
              <a:t>Pavlovian</a:t>
            </a:r>
            <a:r>
              <a:rPr lang="en-US" baseline="0" dirty="0" smtClean="0"/>
              <a:t> classical conditioning.</a:t>
            </a:r>
          </a:p>
          <a:p>
            <a:pPr>
              <a:spcBef>
                <a:spcPct val="0"/>
              </a:spcBef>
            </a:pPr>
            <a:r>
              <a:rPr lang="en-US" baseline="0" dirty="0" smtClean="0"/>
              <a:t>So Pavlov has his dogs, and like all dogs they love meat.</a:t>
            </a:r>
          </a:p>
          <a:p>
            <a:pPr>
              <a:spcBef>
                <a:spcPct val="0"/>
              </a:spcBef>
            </a:pPr>
            <a:r>
              <a:rPr lang="en-US" baseline="0" dirty="0" smtClean="0"/>
              <a:t>If you hold a big steak in front of your dog what does he do, he start slobbering</a:t>
            </a:r>
          </a:p>
          <a:p>
            <a:pPr>
              <a:spcBef>
                <a:spcPct val="0"/>
              </a:spcBef>
            </a:pPr>
            <a:r>
              <a:rPr lang="en-US" baseline="0" dirty="0" smtClean="0"/>
              <a:t>(some dogs slobber all the time, but those dogs slobber even more when you give them a steak).</a:t>
            </a:r>
          </a:p>
          <a:p>
            <a:pPr>
              <a:spcBef>
                <a:spcPct val="0"/>
              </a:spcBef>
            </a:pPr>
            <a:r>
              <a:rPr lang="en-US" baseline="0" dirty="0" smtClean="0"/>
              <a:t>Now every time before you give them a steak, you ring a bell.</a:t>
            </a:r>
          </a:p>
          <a:p>
            <a:pPr>
              <a:spcBef>
                <a:spcPct val="0"/>
              </a:spcBef>
            </a:pPr>
            <a:r>
              <a:rPr lang="en-US" baseline="0" dirty="0" smtClean="0"/>
              <a:t>What happens after a few trials of this?</a:t>
            </a:r>
          </a:p>
          <a:p>
            <a:pPr>
              <a:spcBef>
                <a:spcPct val="0"/>
              </a:spcBef>
            </a:pPr>
            <a:r>
              <a:rPr lang="en-US" baseline="0" dirty="0" err="1" smtClean="0"/>
              <a:t>Everytime</a:t>
            </a:r>
            <a:r>
              <a:rPr lang="en-US" baseline="0" dirty="0" smtClean="0"/>
              <a:t> you ring the bell, the dog (or your boyfriend in the beer commercial) starts slobbering.</a:t>
            </a:r>
          </a:p>
          <a:p>
            <a:pPr>
              <a:spcBef>
                <a:spcPct val="0"/>
              </a:spcBef>
            </a:pPr>
            <a:endParaRPr lang="en-US" dirty="0" smtClean="0"/>
          </a:p>
          <a:p>
            <a:pPr>
              <a:spcBef>
                <a:spcPct val="0"/>
              </a:spcBef>
            </a:pPr>
            <a:r>
              <a:rPr lang="en-US" dirty="0" smtClean="0"/>
              <a:t>Many parts of the cerebellum</a:t>
            </a:r>
            <a:r>
              <a:rPr lang="en-US" baseline="0" dirty="0" smtClean="0"/>
              <a:t> are involved with classical conditions. You don’t have to use food, because it’s harder to repeat over and over, so the paradigm that’s used most is </a:t>
            </a:r>
            <a:r>
              <a:rPr lang="en-US" baseline="0" dirty="0" err="1" smtClean="0"/>
              <a:t>eyeblink</a:t>
            </a:r>
            <a:r>
              <a:rPr lang="en-US" baseline="0" dirty="0" smtClean="0"/>
              <a:t> conditioning in rabbits.</a:t>
            </a:r>
          </a:p>
        </p:txBody>
      </p:sp>
      <p:sp>
        <p:nvSpPr>
          <p:cNvPr id="55300" name="Slide Number Placeholder 3"/>
          <p:cNvSpPr>
            <a:spLocks noGrp="1"/>
          </p:cNvSpPr>
          <p:nvPr>
            <p:ph type="sldNum" sz="quarter" idx="5"/>
          </p:nvPr>
        </p:nvSpPr>
        <p:spPr bwMode="auto">
          <a:xfrm>
            <a:off x="3885051" y="8685856"/>
            <a:ext cx="2971382" cy="456570"/>
          </a:xfrm>
          <a:prstGeom prst="rect">
            <a:avLst/>
          </a:prstGeom>
          <a:noFill/>
          <a:ln>
            <a:miter lim="800000"/>
            <a:headEnd/>
            <a:tailEnd/>
          </a:ln>
        </p:spPr>
        <p:txBody>
          <a:bodyPr wrap="square" lIns="90498" tIns="45249" rIns="90498" bIns="45249" numCol="1" anchorCtr="0" compatLnSpc="1">
            <a:prstTxWarp prst="textNoShape">
              <a:avLst/>
            </a:prstTxWarp>
          </a:bodyPr>
          <a:lstStyle/>
          <a:p>
            <a:fld id="{00344E07-0024-4055-9E89-21CAC8E46275}" type="slidenum">
              <a:rPr lang="en-US"/>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xfrm>
            <a:off x="3884613" y="8685213"/>
            <a:ext cx="2971800" cy="457200"/>
          </a:xfrm>
          <a:prstGeom prst="rect">
            <a:avLst/>
          </a:prstGeom>
          <a:noFill/>
        </p:spPr>
        <p:txBody>
          <a:bodyPr/>
          <a:lstStyle/>
          <a:p>
            <a:fld id="{B97D25B1-DF5E-416D-A549-4A70E47BBEA8}" type="slidenum">
              <a:rPr lang="en-US" smtClean="0"/>
              <a:pPr/>
              <a:t>30</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endParaRPr lang="en-US" dirty="0" smtClean="0"/>
          </a:p>
          <a:p>
            <a:endParaRPr lang="en-US" dirty="0" smtClean="0"/>
          </a:p>
          <a:p>
            <a:r>
              <a:rPr lang="en-US" dirty="0" smtClean="0"/>
              <a:t>Lesions of the cerebellum disrupt the learned response in </a:t>
            </a:r>
            <a:r>
              <a:rPr lang="en-US" dirty="0" err="1" smtClean="0"/>
              <a:t>eyeblink</a:t>
            </a:r>
            <a:r>
              <a:rPr lang="en-US" dirty="0" smtClean="0"/>
              <a:t> conditioning. (</a:t>
            </a:r>
            <a:r>
              <a:rPr lang="en-US" b="1" dirty="0" smtClean="0"/>
              <a:t>a</a:t>
            </a:r>
            <a:r>
              <a:rPr lang="en-US" dirty="0" smtClean="0"/>
              <a:t>) A neutral tone precedes and </a:t>
            </a:r>
            <a:r>
              <a:rPr lang="en-US" dirty="0" err="1" smtClean="0"/>
              <a:t>coterminates</a:t>
            </a:r>
            <a:r>
              <a:rPr lang="en-US" dirty="0" smtClean="0"/>
              <a:t> with an aversive air puff to the eye. (</a:t>
            </a:r>
            <a:r>
              <a:rPr lang="en-US" b="1" dirty="0" smtClean="0"/>
              <a:t>b</a:t>
            </a:r>
            <a:r>
              <a:rPr lang="en-US" dirty="0" smtClean="0"/>
              <a:t>) Early in training, the air puff causes the animal to blink. Late in training, after a hundred</a:t>
            </a:r>
            <a:r>
              <a:rPr lang="en-US" baseline="0" dirty="0" smtClean="0"/>
              <a:t> trials,</a:t>
            </a:r>
            <a:r>
              <a:rPr lang="en-US" dirty="0" smtClean="0"/>
              <a:t> the animal blinks in response to the tone, thus reducing the impact of the air puff. (</a:t>
            </a:r>
            <a:r>
              <a:rPr lang="en-US" b="1" dirty="0" smtClean="0"/>
              <a:t>c</a:t>
            </a:r>
            <a:r>
              <a:rPr lang="en-US" dirty="0" smtClean="0"/>
              <a:t>) Lesions of the deep </a:t>
            </a:r>
            <a:r>
              <a:rPr lang="en-US" dirty="0" err="1" smtClean="0"/>
              <a:t>cerebellar</a:t>
            </a:r>
            <a:r>
              <a:rPr lang="en-US" dirty="0" smtClean="0"/>
              <a:t> nuclei abolish the learned response. The fact that the animal continues to blink reflexively in response to the air puff indicates that the lesion has produced a learning deficit and not a motor deficit. The anticipatory, learned responses are still present following lesions of the </a:t>
            </a:r>
            <a:r>
              <a:rPr lang="en-US" dirty="0" err="1" smtClean="0"/>
              <a:t>cerebellar</a:t>
            </a:r>
            <a:r>
              <a:rPr lang="en-US" dirty="0" smtClean="0"/>
              <a:t> cortex. However, they are timed inappropriately and thus are no longer adaptive.</a:t>
            </a:r>
          </a:p>
          <a:p>
            <a:pPr>
              <a:spcBef>
                <a:spcPct val="0"/>
              </a:spcBef>
            </a:pPr>
            <a:endParaRPr lang="en-US" baseline="0"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Small volume but contains more than half the neurons in</a:t>
            </a:r>
            <a:r>
              <a:rPr lang="en-US" baseline="0" dirty="0" smtClean="0"/>
              <a:t> the brain, presumably they’re doing something important.</a:t>
            </a:r>
          </a:p>
          <a:p>
            <a:pPr>
              <a:spcBef>
                <a:spcPct val="0"/>
              </a:spcBef>
            </a:pPr>
            <a:r>
              <a:rPr lang="en-US" dirty="0" smtClean="0"/>
              <a:t>lots of neurons, what are they doing?</a:t>
            </a:r>
          </a:p>
          <a:p>
            <a:pPr>
              <a:spcBef>
                <a:spcPct val="0"/>
              </a:spcBef>
            </a:pPr>
            <a:r>
              <a:rPr lang="en-US" dirty="0" smtClean="0"/>
              <a:t>As you’ll see in the clinical correlates</a:t>
            </a:r>
            <a:r>
              <a:rPr lang="en-US" baseline="0" dirty="0" smtClean="0"/>
              <a:t> Friday morning, it’s very important for m</a:t>
            </a:r>
            <a:r>
              <a:rPr lang="en-US" dirty="0" smtClean="0"/>
              <a:t>aintenance of balance and posture, as you will see in the videos of the patients with </a:t>
            </a:r>
            <a:r>
              <a:rPr lang="en-US" dirty="0" err="1" smtClean="0"/>
              <a:t>cerebellar</a:t>
            </a:r>
            <a:r>
              <a:rPr lang="en-US" dirty="0" smtClean="0"/>
              <a:t> dysfunction on Friday morning.</a:t>
            </a:r>
          </a:p>
          <a:p>
            <a:pPr>
              <a:spcBef>
                <a:spcPct val="0"/>
              </a:spcBef>
            </a:pPr>
            <a:r>
              <a:rPr lang="en-US" dirty="0" smtClean="0"/>
              <a:t>It’s</a:t>
            </a:r>
            <a:r>
              <a:rPr lang="en-US" baseline="0" dirty="0" smtClean="0"/>
              <a:t> also needed for coordination of voluntary movements.</a:t>
            </a:r>
          </a:p>
          <a:p>
            <a:pPr>
              <a:spcBef>
                <a:spcPct val="0"/>
              </a:spcBef>
            </a:pPr>
            <a:r>
              <a:rPr lang="en-US" baseline="0" dirty="0" smtClean="0"/>
              <a:t>Basically, the cerebellum helps you to learn how to make coordinate movements, and keeps them that </a:t>
            </a:r>
            <a:r>
              <a:rPr lang="en-US" baseline="0" dirty="0" err="1" smtClean="0"/>
              <a:t>way,so</a:t>
            </a:r>
            <a:r>
              <a:rPr lang="en-US" baseline="0" dirty="0" smtClean="0"/>
              <a:t> that you can execute them.</a:t>
            </a:r>
          </a:p>
          <a:p>
            <a:pPr>
              <a:spcBef>
                <a:spcPct val="0"/>
              </a:spcBef>
            </a:pPr>
            <a:endParaRPr lang="en-US" dirty="0" smtClean="0"/>
          </a:p>
          <a:p>
            <a:pPr>
              <a:spcBef>
                <a:spcPct val="0"/>
              </a:spcBef>
            </a:pPr>
            <a:r>
              <a:rPr lang="en-US" dirty="0" smtClean="0"/>
              <a:t>Like the basal ganglia, it does these same jobs for cognitive functions. We still know</a:t>
            </a:r>
            <a:r>
              <a:rPr lang="en-US" baseline="0" dirty="0" smtClean="0"/>
              <a:t> much less about those.</a:t>
            </a:r>
            <a:endParaRPr lang="en-US" dirty="0" smtClean="0"/>
          </a:p>
        </p:txBody>
      </p:sp>
      <p:sp>
        <p:nvSpPr>
          <p:cNvPr id="39940" name="Slide Number Placeholder 3"/>
          <p:cNvSpPr>
            <a:spLocks noGrp="1"/>
          </p:cNvSpPr>
          <p:nvPr>
            <p:ph type="sldNum" sz="quarter" idx="5"/>
          </p:nvPr>
        </p:nvSpPr>
        <p:spPr bwMode="auto">
          <a:xfrm>
            <a:off x="3885051" y="8685856"/>
            <a:ext cx="2971382" cy="456570"/>
          </a:xfrm>
          <a:prstGeom prst="rect">
            <a:avLst/>
          </a:prstGeom>
          <a:noFill/>
          <a:ln>
            <a:miter lim="800000"/>
            <a:headEnd/>
            <a:tailEnd/>
          </a:ln>
        </p:spPr>
        <p:txBody>
          <a:bodyPr wrap="square" lIns="90498" tIns="45249" rIns="90498" bIns="45249" numCol="1" anchorCtr="0" compatLnSpc="1">
            <a:prstTxWarp prst="textNoShape">
              <a:avLst/>
            </a:prstTxWarp>
          </a:bodyPr>
          <a:lstStyle/>
          <a:p>
            <a:fld id="{33937CEB-D32D-4FAE-ADFC-9E658BD50308}" type="slidenum">
              <a:rPr lang="en-US"/>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What does this have to do with deficits?</a:t>
            </a:r>
          </a:p>
          <a:p>
            <a:pPr>
              <a:spcBef>
                <a:spcPct val="0"/>
              </a:spcBef>
            </a:pPr>
            <a:r>
              <a:rPr lang="en-US" dirty="0" smtClean="0"/>
              <a:t>The relationship between motor</a:t>
            </a:r>
            <a:r>
              <a:rPr lang="en-US" baseline="0" dirty="0" smtClean="0"/>
              <a:t> learning and the problems you have with </a:t>
            </a:r>
            <a:r>
              <a:rPr lang="en-US" baseline="0" dirty="0" err="1" smtClean="0"/>
              <a:t>cerebellar</a:t>
            </a:r>
            <a:r>
              <a:rPr lang="en-US" baseline="0" dirty="0" smtClean="0"/>
              <a:t> damage.</a:t>
            </a:r>
          </a:p>
          <a:p>
            <a:pPr>
              <a:spcBef>
                <a:spcPct val="0"/>
              </a:spcBef>
            </a:pPr>
            <a:endParaRPr lang="en-US" dirty="0" smtClean="0"/>
          </a:p>
          <a:p>
            <a:pPr>
              <a:spcBef>
                <a:spcPct val="0"/>
              </a:spcBef>
            </a:pPr>
            <a:r>
              <a:rPr lang="en-US" dirty="0" smtClean="0"/>
              <a:t>We need to talk a little about engineering, or control theory</a:t>
            </a:r>
          </a:p>
          <a:p>
            <a:pPr>
              <a:spcBef>
                <a:spcPct val="0"/>
              </a:spcBef>
            </a:pPr>
            <a:r>
              <a:rPr lang="en-US" dirty="0" smtClean="0"/>
              <a:t>There are two kinds of controllers.</a:t>
            </a:r>
          </a:p>
          <a:p>
            <a:pPr>
              <a:spcBef>
                <a:spcPct val="0"/>
              </a:spcBef>
            </a:pPr>
            <a:endParaRPr lang="en-US" dirty="0" smtClean="0"/>
          </a:p>
          <a:p>
            <a:pPr>
              <a:spcBef>
                <a:spcPct val="0"/>
              </a:spcBef>
            </a:pPr>
            <a:r>
              <a:rPr lang="en-US" dirty="0" smtClean="0"/>
              <a:t>Feedback controller for slow movements</a:t>
            </a:r>
          </a:p>
          <a:p>
            <a:pPr>
              <a:spcBef>
                <a:spcPct val="0"/>
              </a:spcBef>
            </a:pPr>
            <a:r>
              <a:rPr lang="en-US" dirty="0" smtClean="0"/>
              <a:t>These are good for slow movements, like</a:t>
            </a:r>
            <a:r>
              <a:rPr lang="en-US" baseline="0" dirty="0" smtClean="0"/>
              <a:t> posture.</a:t>
            </a:r>
          </a:p>
          <a:p>
            <a:pPr>
              <a:spcBef>
                <a:spcPct val="0"/>
              </a:spcBef>
            </a:pPr>
            <a:r>
              <a:rPr lang="en-US" baseline="0" dirty="0" smtClean="0"/>
              <a:t>For instance, the s</a:t>
            </a:r>
            <a:r>
              <a:rPr lang="en-US" dirty="0" smtClean="0"/>
              <a:t>tretch reflex</a:t>
            </a:r>
          </a:p>
          <a:p>
            <a:pPr>
              <a:spcBef>
                <a:spcPct val="0"/>
              </a:spcBef>
            </a:pPr>
            <a:r>
              <a:rPr lang="en-US" dirty="0" smtClean="0"/>
              <a:t>Someone puts a</a:t>
            </a:r>
            <a:r>
              <a:rPr lang="en-US" baseline="0" dirty="0" smtClean="0"/>
              <a:t> heavy weight on the waiter’s tray</a:t>
            </a:r>
            <a:endParaRPr lang="en-US" dirty="0" smtClean="0"/>
          </a:p>
          <a:p>
            <a:pPr>
              <a:spcBef>
                <a:spcPct val="0"/>
              </a:spcBef>
            </a:pPr>
            <a:r>
              <a:rPr lang="en-US" dirty="0" smtClean="0"/>
              <a:t>Muscle spindle stretches, feedback tells muscles to contract to keep tray up</a:t>
            </a:r>
          </a:p>
          <a:p>
            <a:pPr>
              <a:spcBef>
                <a:spcPct val="0"/>
              </a:spcBef>
            </a:pPr>
            <a:r>
              <a:rPr lang="en-US" dirty="0" smtClean="0"/>
              <a:t>This is</a:t>
            </a:r>
            <a:r>
              <a:rPr lang="en-US" baseline="0" dirty="0" smtClean="0"/>
              <a:t> a feedback loop</a:t>
            </a:r>
          </a:p>
          <a:p>
            <a:pPr>
              <a:spcBef>
                <a:spcPct val="0"/>
              </a:spcBef>
            </a:pPr>
            <a:endParaRPr lang="en-US" dirty="0" smtClean="0"/>
          </a:p>
          <a:p>
            <a:pPr>
              <a:spcBef>
                <a:spcPct val="0"/>
              </a:spcBef>
            </a:pPr>
            <a:r>
              <a:rPr lang="en-US" dirty="0" err="1" smtClean="0"/>
              <a:t>Feedforward</a:t>
            </a:r>
            <a:r>
              <a:rPr lang="en-US" dirty="0" smtClean="0"/>
              <a:t> is what you need for fast movements</a:t>
            </a:r>
          </a:p>
          <a:p>
            <a:pPr>
              <a:spcBef>
                <a:spcPct val="0"/>
              </a:spcBef>
            </a:pPr>
            <a:r>
              <a:rPr lang="en-US" dirty="0" smtClean="0"/>
              <a:t>Because no time for feedback</a:t>
            </a:r>
          </a:p>
          <a:p>
            <a:pPr>
              <a:spcBef>
                <a:spcPct val="0"/>
              </a:spcBef>
            </a:pPr>
            <a:r>
              <a:rPr lang="en-US" dirty="0" smtClean="0"/>
              <a:t>They are only good for slow movements,</a:t>
            </a:r>
            <a:r>
              <a:rPr lang="en-US" baseline="0" dirty="0" smtClean="0"/>
              <a:t> but most of our movements are fast movements.</a:t>
            </a:r>
          </a:p>
          <a:p>
            <a:pPr>
              <a:spcBef>
                <a:spcPct val="0"/>
              </a:spcBef>
            </a:pPr>
            <a:endParaRPr lang="en-US" dirty="0" smtClean="0"/>
          </a:p>
        </p:txBody>
      </p:sp>
      <p:sp>
        <p:nvSpPr>
          <p:cNvPr id="58372" name="Slide Number Placeholder 3"/>
          <p:cNvSpPr>
            <a:spLocks noGrp="1"/>
          </p:cNvSpPr>
          <p:nvPr>
            <p:ph type="sldNum" sz="quarter" idx="5"/>
          </p:nvPr>
        </p:nvSpPr>
        <p:spPr bwMode="auto">
          <a:xfrm>
            <a:off x="3885051" y="8685856"/>
            <a:ext cx="2971382" cy="456570"/>
          </a:xfrm>
          <a:prstGeom prst="rect">
            <a:avLst/>
          </a:prstGeom>
          <a:noFill/>
          <a:ln>
            <a:miter lim="800000"/>
            <a:headEnd/>
            <a:tailEnd/>
          </a:ln>
        </p:spPr>
        <p:txBody>
          <a:bodyPr wrap="square" lIns="90498" tIns="45249" rIns="90498" bIns="45249" numCol="1" anchorCtr="0" compatLnSpc="1">
            <a:prstTxWarp prst="textNoShape">
              <a:avLst/>
            </a:prstTxWarp>
          </a:bodyPr>
          <a:lstStyle/>
          <a:p>
            <a:fld id="{58D667E5-1D4B-47C4-A01D-15BF82FC78E9}" type="slidenum">
              <a:rPr lang="en-US"/>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Desired output</a:t>
            </a:r>
          </a:p>
          <a:p>
            <a:pPr>
              <a:spcBef>
                <a:spcPct val="0"/>
              </a:spcBef>
            </a:pPr>
            <a:r>
              <a:rPr lang="en-US" dirty="0" err="1" smtClean="0"/>
              <a:t>Effector</a:t>
            </a:r>
            <a:r>
              <a:rPr lang="en-US" dirty="0" smtClean="0"/>
              <a:t> (in the body, is the muscle)</a:t>
            </a:r>
          </a:p>
          <a:p>
            <a:pPr>
              <a:spcBef>
                <a:spcPct val="0"/>
              </a:spcBef>
            </a:pPr>
            <a:endParaRPr lang="en-US" dirty="0" smtClean="0"/>
          </a:p>
          <a:p>
            <a:pPr>
              <a:spcBef>
                <a:spcPct val="0"/>
              </a:spcBef>
            </a:pPr>
            <a:r>
              <a:rPr lang="en-US" dirty="0" smtClean="0"/>
              <a:t>The sensor tells you where your muscle is, use that to modulate the output</a:t>
            </a:r>
          </a:p>
          <a:p>
            <a:pPr>
              <a:spcBef>
                <a:spcPct val="0"/>
              </a:spcBef>
            </a:pPr>
            <a:endParaRPr lang="en-US" dirty="0" smtClean="0"/>
          </a:p>
          <a:p>
            <a:pPr>
              <a:spcBef>
                <a:spcPct val="0"/>
              </a:spcBef>
            </a:pPr>
            <a:r>
              <a:rPr lang="en-US" dirty="0" smtClean="0"/>
              <a:t>Comparator</a:t>
            </a:r>
            <a:r>
              <a:rPr lang="en-US" baseline="0" dirty="0" smtClean="0"/>
              <a:t> just looks for a match between what is happening and what I want to happened.</a:t>
            </a:r>
          </a:p>
          <a:p>
            <a:pPr>
              <a:spcBef>
                <a:spcPct val="0"/>
              </a:spcBef>
            </a:pPr>
            <a:endParaRPr lang="en-US" dirty="0" smtClean="0"/>
          </a:p>
          <a:p>
            <a:pPr>
              <a:spcBef>
                <a:spcPct val="0"/>
              </a:spcBef>
            </a:pPr>
            <a:r>
              <a:rPr lang="en-US" dirty="0" smtClean="0"/>
              <a:t>If sensory says what I want to happen is not happening, that creates an error signal which adjusts the control of the </a:t>
            </a:r>
            <a:r>
              <a:rPr lang="en-US" dirty="0" err="1" smtClean="0"/>
              <a:t>effector</a:t>
            </a:r>
            <a:endParaRPr lang="en-US" dirty="0" smtClean="0"/>
          </a:p>
          <a:p>
            <a:pPr>
              <a:spcBef>
                <a:spcPct val="0"/>
              </a:spcBef>
            </a:pPr>
            <a:endParaRPr lang="en-US" dirty="0" smtClean="0"/>
          </a:p>
          <a:p>
            <a:pPr>
              <a:spcBef>
                <a:spcPct val="0"/>
              </a:spcBef>
            </a:pPr>
            <a:r>
              <a:rPr lang="en-US" dirty="0" smtClean="0"/>
              <a:t>e.g. in tray example</a:t>
            </a:r>
          </a:p>
          <a:p>
            <a:pPr>
              <a:spcBef>
                <a:spcPct val="0"/>
              </a:spcBef>
            </a:pPr>
            <a:r>
              <a:rPr lang="en-US" dirty="0" smtClean="0"/>
              <a:t>Sensor is proprioceptive muscle spindles</a:t>
            </a:r>
          </a:p>
          <a:p>
            <a:pPr>
              <a:spcBef>
                <a:spcPct val="0"/>
              </a:spcBef>
            </a:pPr>
            <a:r>
              <a:rPr lang="en-US" dirty="0" smtClean="0"/>
              <a:t>Sends out error signal to control muscles</a:t>
            </a:r>
          </a:p>
          <a:p>
            <a:pPr>
              <a:spcBef>
                <a:spcPct val="0"/>
              </a:spcBef>
            </a:pPr>
            <a:endParaRPr lang="en-US" dirty="0" smtClean="0"/>
          </a:p>
          <a:p>
            <a:pPr>
              <a:spcBef>
                <a:spcPct val="0"/>
              </a:spcBef>
            </a:pPr>
            <a:r>
              <a:rPr lang="en-US" dirty="0" smtClean="0"/>
              <a:t>Only works as well as how fast sensor system works</a:t>
            </a:r>
          </a:p>
          <a:p>
            <a:pPr>
              <a:spcBef>
                <a:spcPct val="0"/>
              </a:spcBef>
            </a:pPr>
            <a:endParaRPr lang="en-US" dirty="0" smtClean="0"/>
          </a:p>
          <a:p>
            <a:pPr>
              <a:spcBef>
                <a:spcPct val="0"/>
              </a:spcBef>
            </a:pPr>
            <a:r>
              <a:rPr lang="en-US" dirty="0" smtClean="0"/>
              <a:t>So in our example of the stretch reflex,</a:t>
            </a:r>
            <a:r>
              <a:rPr lang="en-US" baseline="0" dirty="0" smtClean="0"/>
              <a:t> the sensor is the muscle spindle which sends an error signal back to the comparator in the spinal cord, adjust that my contracting the muscle.</a:t>
            </a:r>
          </a:p>
          <a:p>
            <a:pPr>
              <a:spcBef>
                <a:spcPct val="0"/>
              </a:spcBef>
            </a:pPr>
            <a:endParaRPr lang="en-US" baseline="0" dirty="0" smtClean="0"/>
          </a:p>
          <a:p>
            <a:pPr>
              <a:spcBef>
                <a:spcPct val="0"/>
              </a:spcBef>
            </a:pPr>
            <a:r>
              <a:rPr lang="en-US" baseline="0" dirty="0" smtClean="0"/>
              <a:t>Works only as well as fast as the sensor can sense the signal and send it back to the comparator.</a:t>
            </a:r>
          </a:p>
          <a:p>
            <a:pPr>
              <a:spcBef>
                <a:spcPct val="0"/>
              </a:spcBef>
            </a:pPr>
            <a:endParaRPr lang="en-US" dirty="0" smtClean="0"/>
          </a:p>
        </p:txBody>
      </p:sp>
      <p:sp>
        <p:nvSpPr>
          <p:cNvPr id="59396" name="Slide Number Placeholder 3"/>
          <p:cNvSpPr>
            <a:spLocks noGrp="1"/>
          </p:cNvSpPr>
          <p:nvPr>
            <p:ph type="sldNum" sz="quarter" idx="5"/>
          </p:nvPr>
        </p:nvSpPr>
        <p:spPr bwMode="auto">
          <a:xfrm>
            <a:off x="3885051" y="8685856"/>
            <a:ext cx="2971382" cy="456570"/>
          </a:xfrm>
          <a:prstGeom prst="rect">
            <a:avLst/>
          </a:prstGeom>
          <a:noFill/>
          <a:ln>
            <a:miter lim="800000"/>
            <a:headEnd/>
            <a:tailEnd/>
          </a:ln>
        </p:spPr>
        <p:txBody>
          <a:bodyPr wrap="square" lIns="90498" tIns="45249" rIns="90498" bIns="45249" numCol="1" anchorCtr="0" compatLnSpc="1">
            <a:prstTxWarp prst="textNoShape">
              <a:avLst/>
            </a:prstTxWarp>
          </a:bodyPr>
          <a:lstStyle/>
          <a:p>
            <a:fld id="{75FDD75C-6E1B-4289-9346-C2EECCBE2161}" type="slidenum">
              <a:rPr lang="en-US"/>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baseline="0" dirty="0" smtClean="0"/>
              <a:t>Let’s use a temperature in your house analogy.</a:t>
            </a:r>
          </a:p>
          <a:p>
            <a:pPr>
              <a:spcBef>
                <a:spcPct val="0"/>
              </a:spcBef>
            </a:pPr>
            <a:r>
              <a:rPr lang="en-US" dirty="0" smtClean="0"/>
              <a:t>Imagine</a:t>
            </a:r>
            <a:r>
              <a:rPr lang="en-US" baseline="0" dirty="0" smtClean="0"/>
              <a:t> if you heating and AC in your house controlled by the thermostat.</a:t>
            </a:r>
          </a:p>
          <a:p>
            <a:pPr>
              <a:spcBef>
                <a:spcPct val="0"/>
              </a:spcBef>
            </a:pPr>
            <a:r>
              <a:rPr lang="en-US" dirty="0" smtClean="0"/>
              <a:t>Set it to exactly 72, does it stay there?</a:t>
            </a:r>
          </a:p>
          <a:p>
            <a:pPr>
              <a:spcBef>
                <a:spcPct val="0"/>
              </a:spcBef>
            </a:pPr>
            <a:r>
              <a:rPr lang="en-US" dirty="0" smtClean="0"/>
              <a:t>Now</a:t>
            </a:r>
          </a:p>
          <a:p>
            <a:pPr>
              <a:spcBef>
                <a:spcPct val="0"/>
              </a:spcBef>
            </a:pPr>
            <a:r>
              <a:rPr lang="en-US" dirty="0" smtClean="0"/>
              <a:t>The</a:t>
            </a:r>
            <a:r>
              <a:rPr lang="en-US" baseline="0" dirty="0" smtClean="0"/>
              <a:t> slower the thermostat is the bigger these get.</a:t>
            </a:r>
          </a:p>
          <a:p>
            <a:pPr>
              <a:spcBef>
                <a:spcPct val="0"/>
              </a:spcBef>
            </a:pPr>
            <a:r>
              <a:rPr lang="en-US" dirty="0" smtClean="0"/>
              <a:t>Even if</a:t>
            </a:r>
            <a:r>
              <a:rPr lang="en-US" baseline="0" dirty="0" smtClean="0"/>
              <a:t> you have a giant air conditioner it doesn’t make it any better.</a:t>
            </a:r>
          </a:p>
          <a:p>
            <a:pPr>
              <a:spcBef>
                <a:spcPct val="0"/>
              </a:spcBef>
            </a:pPr>
            <a:r>
              <a:rPr lang="en-US" baseline="0" dirty="0" smtClean="0"/>
              <a:t>The limiting factor is the speed of your thermostat.</a:t>
            </a:r>
          </a:p>
          <a:p>
            <a:pPr>
              <a:spcBef>
                <a:spcPct val="0"/>
              </a:spcBef>
            </a:pPr>
            <a:endParaRPr lang="en-US" dirty="0" smtClean="0"/>
          </a:p>
          <a:p>
            <a:pPr>
              <a:spcBef>
                <a:spcPct val="0"/>
              </a:spcBef>
            </a:pPr>
            <a:r>
              <a:rPr lang="en-US" dirty="0" smtClean="0"/>
              <a:t>e.g. thermostat in your house</a:t>
            </a:r>
          </a:p>
          <a:p>
            <a:pPr>
              <a:spcBef>
                <a:spcPct val="0"/>
              </a:spcBef>
            </a:pPr>
            <a:r>
              <a:rPr lang="en-US" dirty="0" smtClean="0"/>
              <a:t>If instead of checking the temperature in your house every second, it checked every hour</a:t>
            </a:r>
          </a:p>
          <a:p>
            <a:pPr>
              <a:spcBef>
                <a:spcPct val="0"/>
              </a:spcBef>
            </a:pPr>
            <a:endParaRPr lang="en-US" dirty="0" smtClean="0"/>
          </a:p>
          <a:p>
            <a:pPr>
              <a:spcBef>
                <a:spcPct val="0"/>
              </a:spcBef>
            </a:pPr>
            <a:r>
              <a:rPr lang="en-US" dirty="0" smtClean="0"/>
              <a:t>Oscillations between too cold and too hot.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Doesn’t work for grabbing a cup because feedback is too slow</a:t>
            </a:r>
          </a:p>
          <a:p>
            <a:pPr>
              <a:spcBef>
                <a:spcPct val="0"/>
              </a:spcBef>
            </a:pPr>
            <a:r>
              <a:rPr lang="en-US" dirty="0" smtClean="0"/>
              <a:t>Because feedback from </a:t>
            </a:r>
            <a:r>
              <a:rPr lang="en-US" dirty="0" err="1" smtClean="0"/>
              <a:t>proprioceptors</a:t>
            </a:r>
            <a:r>
              <a:rPr lang="en-US" baseline="0" dirty="0" smtClean="0"/>
              <a:t> will take too long to get up to the brain and let you make adjustments.</a:t>
            </a:r>
          </a:p>
          <a:p>
            <a:pPr>
              <a:spcBef>
                <a:spcPct val="0"/>
              </a:spcBef>
            </a:pPr>
            <a:endParaRPr lang="en-US" baseline="0" dirty="0" smtClean="0"/>
          </a:p>
          <a:p>
            <a:pPr>
              <a:spcBef>
                <a:spcPct val="0"/>
              </a:spcBef>
            </a:pPr>
            <a:r>
              <a:rPr lang="en-US" baseline="0" dirty="0" smtClean="0"/>
              <a:t>So we have this other kind of organization, called </a:t>
            </a:r>
            <a:r>
              <a:rPr lang="en-US" baseline="0" dirty="0" err="1" smtClean="0"/>
              <a:t>feedforward</a:t>
            </a:r>
            <a:r>
              <a:rPr lang="en-US" baseline="0" dirty="0" smtClean="0"/>
              <a:t>.</a:t>
            </a:r>
            <a:endParaRPr lang="en-US" dirty="0" smtClean="0"/>
          </a:p>
          <a:p>
            <a:pPr>
              <a:spcBef>
                <a:spcPct val="0"/>
              </a:spcBef>
            </a:pPr>
            <a:endParaRPr lang="en-US" dirty="0" smtClean="0"/>
          </a:p>
          <a:p>
            <a:pPr>
              <a:spcBef>
                <a:spcPct val="0"/>
              </a:spcBef>
            </a:pPr>
            <a:r>
              <a:rPr lang="en-US" dirty="0" smtClean="0"/>
              <a:t>Cerebellum is involved in a feed-forward system</a:t>
            </a:r>
          </a:p>
          <a:p>
            <a:pPr>
              <a:spcBef>
                <a:spcPct val="0"/>
              </a:spcBef>
            </a:pPr>
            <a:r>
              <a:rPr lang="en-US" dirty="0" smtClean="0"/>
              <a:t>Take advance information about the world, figure out the best way to make the movement</a:t>
            </a:r>
          </a:p>
          <a:p>
            <a:pPr>
              <a:spcBef>
                <a:spcPct val="0"/>
              </a:spcBef>
            </a:pPr>
            <a:endParaRPr lang="en-US" dirty="0" smtClean="0"/>
          </a:p>
          <a:p>
            <a:pPr>
              <a:spcBef>
                <a:spcPct val="0"/>
              </a:spcBef>
            </a:pPr>
            <a:r>
              <a:rPr lang="en-US" dirty="0" smtClean="0"/>
              <a:t>Key is to take advance information about what you need to do to produce a desired</a:t>
            </a:r>
            <a:r>
              <a:rPr lang="en-US" baseline="0" dirty="0" smtClean="0"/>
              <a:t> output, then use that to program the movements. You can do that ahead of time, without having to wait for the feedback</a:t>
            </a:r>
            <a:endParaRPr lang="en-US" dirty="0" smtClean="0"/>
          </a:p>
          <a:p>
            <a:pPr>
              <a:spcBef>
                <a:spcPct val="0"/>
              </a:spcBef>
            </a:pPr>
            <a:endParaRPr lang="en-US" dirty="0" smtClean="0"/>
          </a:p>
          <a:p>
            <a:pPr>
              <a:spcBef>
                <a:spcPct val="0"/>
              </a:spcBef>
            </a:pPr>
            <a:r>
              <a:rPr lang="en-US" dirty="0" smtClean="0"/>
              <a:t>e.g. in thermostat example, know that you have to turn on the air conditioner for 5 minutes</a:t>
            </a:r>
          </a:p>
          <a:p>
            <a:pPr>
              <a:spcBef>
                <a:spcPct val="0"/>
              </a:spcBef>
            </a:pPr>
            <a:endParaRPr lang="en-US" dirty="0" smtClean="0"/>
          </a:p>
          <a:p>
            <a:pPr>
              <a:spcBef>
                <a:spcPct val="0"/>
              </a:spcBef>
            </a:pPr>
            <a:r>
              <a:rPr lang="en-US" dirty="0" smtClean="0"/>
              <a:t>But you have to learn that advance</a:t>
            </a:r>
            <a:r>
              <a:rPr lang="en-US" baseline="0" dirty="0" smtClean="0"/>
              <a:t> information.</a:t>
            </a:r>
          </a:p>
          <a:p>
            <a:pPr>
              <a:spcBef>
                <a:spcPct val="0"/>
              </a:spcBef>
            </a:pPr>
            <a:r>
              <a:rPr lang="en-US" baseline="0" dirty="0" smtClean="0"/>
              <a:t>Don’t know exactly—have to learn that the way my body is, under these conditions, make these movements.</a:t>
            </a:r>
          </a:p>
          <a:p>
            <a:pPr>
              <a:spcBef>
                <a:spcPct val="0"/>
              </a:spcBef>
            </a:pPr>
            <a:endParaRPr lang="en-US" dirty="0" smtClean="0"/>
          </a:p>
          <a:p>
            <a:pPr>
              <a:spcBef>
                <a:spcPct val="0"/>
              </a:spcBef>
            </a:pPr>
            <a:r>
              <a:rPr lang="en-US" dirty="0" smtClean="0"/>
              <a:t>How does it learn how to use the advance information?</a:t>
            </a:r>
          </a:p>
          <a:p>
            <a:pPr>
              <a:spcBef>
                <a:spcPct val="0"/>
              </a:spcBef>
            </a:pPr>
            <a:endParaRPr lang="en-US" dirty="0" smtClean="0"/>
          </a:p>
        </p:txBody>
      </p:sp>
      <p:sp>
        <p:nvSpPr>
          <p:cNvPr id="60420" name="Slide Number Placeholder 3"/>
          <p:cNvSpPr>
            <a:spLocks noGrp="1"/>
          </p:cNvSpPr>
          <p:nvPr>
            <p:ph type="sldNum" sz="quarter" idx="5"/>
          </p:nvPr>
        </p:nvSpPr>
        <p:spPr bwMode="auto">
          <a:xfrm>
            <a:off x="3885051" y="8685856"/>
            <a:ext cx="2971382" cy="456570"/>
          </a:xfrm>
          <a:prstGeom prst="rect">
            <a:avLst/>
          </a:prstGeom>
          <a:noFill/>
          <a:ln>
            <a:miter lim="800000"/>
            <a:headEnd/>
            <a:tailEnd/>
          </a:ln>
        </p:spPr>
        <p:txBody>
          <a:bodyPr wrap="square" lIns="90498" tIns="45249" rIns="90498" bIns="45249" numCol="1" anchorCtr="0" compatLnSpc="1">
            <a:prstTxWarp prst="textNoShape">
              <a:avLst/>
            </a:prstTxWarp>
          </a:bodyPr>
          <a:lstStyle/>
          <a:p>
            <a:fld id="{6C646313-5524-4879-9098-C4678D5194F0}" type="slidenum">
              <a:rPr lang="en-US"/>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Need lots of trial and error learning to figure out how to make movements</a:t>
            </a:r>
          </a:p>
          <a:p>
            <a:pPr>
              <a:spcBef>
                <a:spcPct val="0"/>
              </a:spcBef>
            </a:pPr>
            <a:r>
              <a:rPr lang="en-US" dirty="0" smtClean="0"/>
              <a:t>This is what the cerebellum does.</a:t>
            </a:r>
          </a:p>
          <a:p>
            <a:pPr>
              <a:spcBef>
                <a:spcPct val="0"/>
              </a:spcBef>
            </a:pPr>
            <a:r>
              <a:rPr lang="en-US" dirty="0" smtClean="0"/>
              <a:t>Mossy fibers are the sensory advance information and the desired output from motor cortex.</a:t>
            </a:r>
          </a:p>
          <a:p>
            <a:pPr>
              <a:spcBef>
                <a:spcPct val="0"/>
              </a:spcBef>
            </a:pPr>
            <a:r>
              <a:rPr lang="en-US" dirty="0" smtClean="0"/>
              <a:t>Climbing fiber</a:t>
            </a:r>
            <a:r>
              <a:rPr lang="en-US" baseline="0" dirty="0" smtClean="0"/>
              <a:t> give very powerful input to Purkinje cells, giving them the error signals.</a:t>
            </a:r>
          </a:p>
          <a:p>
            <a:pPr>
              <a:spcBef>
                <a:spcPct val="0"/>
              </a:spcBef>
            </a:pPr>
            <a:endParaRPr lang="en-US" baseline="0" dirty="0" smtClean="0"/>
          </a:p>
          <a:p>
            <a:pPr>
              <a:spcBef>
                <a:spcPct val="0"/>
              </a:spcBef>
            </a:pPr>
            <a:r>
              <a:rPr lang="en-US" baseline="0" dirty="0" smtClean="0"/>
              <a:t>e.g. have to throw dart this way .</a:t>
            </a:r>
          </a:p>
          <a:p>
            <a:pPr>
              <a:spcBef>
                <a:spcPct val="0"/>
              </a:spcBef>
            </a:pPr>
            <a:r>
              <a:rPr lang="en-US" baseline="0" dirty="0" smtClean="0"/>
              <a:t>That was bad, try making the movement a different way to make it better.</a:t>
            </a:r>
          </a:p>
          <a:p>
            <a:pPr>
              <a:spcBef>
                <a:spcPct val="0"/>
              </a:spcBef>
            </a:pPr>
            <a:r>
              <a:rPr lang="en-US" baseline="0" dirty="0" smtClean="0"/>
              <a:t>A </a:t>
            </a:r>
            <a:r>
              <a:rPr lang="en-US" baseline="0" dirty="0" err="1" smtClean="0"/>
              <a:t>feedforward</a:t>
            </a:r>
            <a:r>
              <a:rPr lang="en-US" baseline="0" dirty="0" smtClean="0"/>
              <a:t> controller doesn’t change it during the movement, change it for the next time.</a:t>
            </a:r>
          </a:p>
          <a:p>
            <a:pPr>
              <a:spcBef>
                <a:spcPct val="0"/>
              </a:spcBef>
            </a:pPr>
            <a:endParaRPr lang="en-US" dirty="0" smtClean="0"/>
          </a:p>
          <a:p>
            <a:pPr>
              <a:spcBef>
                <a:spcPct val="0"/>
              </a:spcBef>
            </a:pPr>
            <a:endParaRPr lang="en-US" dirty="0" smtClean="0"/>
          </a:p>
          <a:p>
            <a:pPr>
              <a:spcBef>
                <a:spcPct val="0"/>
              </a:spcBef>
            </a:pPr>
            <a:r>
              <a:rPr lang="en-US" dirty="0" smtClean="0"/>
              <a:t>In the brain, the climbing fibers from the </a:t>
            </a:r>
            <a:r>
              <a:rPr lang="en-US" dirty="0" err="1" smtClean="0"/>
              <a:t>pons</a:t>
            </a:r>
            <a:r>
              <a:rPr lang="en-US" dirty="0" smtClean="0"/>
              <a:t> provide the error signal</a:t>
            </a:r>
          </a:p>
          <a:p>
            <a:pPr>
              <a:spcBef>
                <a:spcPct val="0"/>
              </a:spcBef>
            </a:pPr>
            <a:r>
              <a:rPr lang="en-US" dirty="0" smtClean="0"/>
              <a:t>These have to be very strong to show you that you did something wrong</a:t>
            </a:r>
          </a:p>
          <a:p>
            <a:pPr>
              <a:spcBef>
                <a:spcPct val="0"/>
              </a:spcBef>
            </a:pPr>
            <a:r>
              <a:rPr lang="en-US" dirty="0" smtClean="0"/>
              <a:t>Mossy fibers provide advance information about what you know about the world and what the current state of the body</a:t>
            </a:r>
          </a:p>
          <a:p>
            <a:pPr>
              <a:spcBef>
                <a:spcPct val="0"/>
              </a:spcBef>
            </a:pPr>
            <a:endParaRPr lang="en-US" dirty="0" smtClean="0"/>
          </a:p>
        </p:txBody>
      </p:sp>
      <p:sp>
        <p:nvSpPr>
          <p:cNvPr id="61444" name="Slide Number Placeholder 3"/>
          <p:cNvSpPr>
            <a:spLocks noGrp="1"/>
          </p:cNvSpPr>
          <p:nvPr>
            <p:ph type="sldNum" sz="quarter" idx="5"/>
          </p:nvPr>
        </p:nvSpPr>
        <p:spPr bwMode="auto">
          <a:xfrm>
            <a:off x="3885051" y="8685856"/>
            <a:ext cx="2971382" cy="456570"/>
          </a:xfrm>
          <a:prstGeom prst="rect">
            <a:avLst/>
          </a:prstGeom>
          <a:noFill/>
          <a:ln>
            <a:miter lim="800000"/>
            <a:headEnd/>
            <a:tailEnd/>
          </a:ln>
        </p:spPr>
        <p:txBody>
          <a:bodyPr wrap="square" lIns="90498" tIns="45249" rIns="90498" bIns="45249" numCol="1" anchorCtr="0" compatLnSpc="1">
            <a:prstTxWarp prst="textNoShape">
              <a:avLst/>
            </a:prstTxWarp>
          </a:bodyPr>
          <a:lstStyle/>
          <a:p>
            <a:fld id="{61934ED6-E7B6-4052-9336-9113219F206F}" type="slidenum">
              <a:rPr lang="en-US"/>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Olive</a:t>
            </a:r>
            <a:r>
              <a:rPr lang="en-US" baseline="0" dirty="0" smtClean="0"/>
              <a:t> evaluates that movement and creates an error signal—change the synapses to make a different movement.</a:t>
            </a:r>
          </a:p>
          <a:p>
            <a:pPr>
              <a:spcBef>
                <a:spcPct val="0"/>
              </a:spcBef>
            </a:pPr>
            <a:endParaRPr lang="en-US" dirty="0" smtClean="0"/>
          </a:p>
        </p:txBody>
      </p:sp>
      <p:sp>
        <p:nvSpPr>
          <p:cNvPr id="62468" name="Slide Number Placeholder 3"/>
          <p:cNvSpPr>
            <a:spLocks noGrp="1"/>
          </p:cNvSpPr>
          <p:nvPr>
            <p:ph type="sldNum" sz="quarter" idx="5"/>
          </p:nvPr>
        </p:nvSpPr>
        <p:spPr bwMode="auto">
          <a:xfrm>
            <a:off x="3885051" y="8685856"/>
            <a:ext cx="2971382" cy="456570"/>
          </a:xfrm>
          <a:prstGeom prst="rect">
            <a:avLst/>
          </a:prstGeom>
          <a:noFill/>
          <a:ln>
            <a:miter lim="800000"/>
            <a:headEnd/>
            <a:tailEnd/>
          </a:ln>
        </p:spPr>
        <p:txBody>
          <a:bodyPr wrap="square" lIns="90498" tIns="45249" rIns="90498" bIns="45249" numCol="1" anchorCtr="0" compatLnSpc="1">
            <a:prstTxWarp prst="textNoShape">
              <a:avLst/>
            </a:prstTxWarp>
          </a:bodyPr>
          <a:lstStyle/>
          <a:p>
            <a:fld id="{507A1C0D-F9C8-4069-A838-A1A8EA8E2B99}" type="slidenum">
              <a:rPr lang="en-US"/>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Example about the VOR</a:t>
            </a:r>
          </a:p>
          <a:p>
            <a:pPr>
              <a:spcBef>
                <a:spcPct val="0"/>
              </a:spcBef>
            </a:pPr>
            <a:r>
              <a:rPr lang="en-US" dirty="0" smtClean="0"/>
              <a:t>The mossy fibers tell you whether you are moving your head from the vestibular system.</a:t>
            </a:r>
          </a:p>
          <a:p>
            <a:pPr>
              <a:spcBef>
                <a:spcPct val="0"/>
              </a:spcBef>
            </a:pPr>
            <a:r>
              <a:rPr lang="en-US" dirty="0" smtClean="0"/>
              <a:t>Old</a:t>
            </a:r>
            <a:r>
              <a:rPr lang="en-US" baseline="0" dirty="0" smtClean="0"/>
              <a:t> glasses—climbing fibers are silent</a:t>
            </a:r>
          </a:p>
          <a:p>
            <a:pPr>
              <a:spcBef>
                <a:spcPct val="0"/>
              </a:spcBef>
            </a:pPr>
            <a:r>
              <a:rPr lang="en-US" baseline="0" dirty="0" smtClean="0"/>
              <a:t>Put on thick glasses, climbing </a:t>
            </a:r>
            <a:r>
              <a:rPr lang="en-US" baseline="0" dirty="0" err="1" smtClean="0"/>
              <a:t>fibres</a:t>
            </a:r>
            <a:r>
              <a:rPr lang="en-US" baseline="0" dirty="0" smtClean="0"/>
              <a:t> are saying retinal slip, retinal slip</a:t>
            </a:r>
            <a:endParaRPr lang="en-US" dirty="0" smtClean="0"/>
          </a:p>
          <a:p>
            <a:pPr>
              <a:spcBef>
                <a:spcPct val="0"/>
              </a:spcBef>
            </a:pPr>
            <a:endParaRPr lang="en-US" dirty="0" smtClean="0"/>
          </a:p>
          <a:p>
            <a:pPr>
              <a:spcBef>
                <a:spcPct val="0"/>
              </a:spcBef>
            </a:pPr>
            <a:r>
              <a:rPr lang="en-US" dirty="0" smtClean="0"/>
              <a:t>If the image on your retina is moving (retinal slip) climbing fibers say “ERROR!”</a:t>
            </a:r>
          </a:p>
          <a:p>
            <a:pPr>
              <a:spcBef>
                <a:spcPct val="0"/>
              </a:spcBef>
            </a:pPr>
            <a:endParaRPr lang="en-US" dirty="0" smtClean="0"/>
          </a:p>
          <a:p>
            <a:pPr>
              <a:spcBef>
                <a:spcPct val="0"/>
              </a:spcBef>
            </a:pPr>
            <a:r>
              <a:rPr lang="en-US" dirty="0" smtClean="0"/>
              <a:t>Tells Purkinje cell to change connections</a:t>
            </a:r>
          </a:p>
          <a:p>
            <a:pPr>
              <a:spcBef>
                <a:spcPct val="0"/>
              </a:spcBef>
            </a:pPr>
            <a:endParaRPr lang="en-US" dirty="0" smtClean="0"/>
          </a:p>
        </p:txBody>
      </p:sp>
      <p:sp>
        <p:nvSpPr>
          <p:cNvPr id="63492" name="Slide Number Placeholder 3"/>
          <p:cNvSpPr>
            <a:spLocks noGrp="1"/>
          </p:cNvSpPr>
          <p:nvPr>
            <p:ph type="sldNum" sz="quarter" idx="5"/>
          </p:nvPr>
        </p:nvSpPr>
        <p:spPr bwMode="auto">
          <a:xfrm>
            <a:off x="3885051" y="8685856"/>
            <a:ext cx="2971382" cy="456570"/>
          </a:xfrm>
          <a:prstGeom prst="rect">
            <a:avLst/>
          </a:prstGeom>
          <a:noFill/>
          <a:ln>
            <a:miter lim="800000"/>
            <a:headEnd/>
            <a:tailEnd/>
          </a:ln>
        </p:spPr>
        <p:txBody>
          <a:bodyPr wrap="square" lIns="90498" tIns="45249" rIns="90498" bIns="45249" numCol="1" anchorCtr="0" compatLnSpc="1">
            <a:prstTxWarp prst="textNoShape">
              <a:avLst/>
            </a:prstTxWarp>
          </a:bodyPr>
          <a:lstStyle/>
          <a:p>
            <a:fld id="{3FA3F48A-B200-48EB-BB0B-8AAB1C743B24}" type="slidenum">
              <a:rPr lang="en-US"/>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Why do problems in this</a:t>
            </a:r>
            <a:r>
              <a:rPr lang="en-US" baseline="0" dirty="0" smtClean="0"/>
              <a:t> </a:t>
            </a:r>
            <a:r>
              <a:rPr lang="en-US" baseline="0" dirty="0" err="1" smtClean="0"/>
              <a:t>feedforward</a:t>
            </a:r>
            <a:r>
              <a:rPr lang="en-US" baseline="0" dirty="0" smtClean="0"/>
              <a:t> control system </a:t>
            </a:r>
            <a:r>
              <a:rPr lang="en-US" dirty="0" smtClean="0"/>
              <a:t>cause </a:t>
            </a:r>
            <a:r>
              <a:rPr lang="en-US" dirty="0" err="1" smtClean="0"/>
              <a:t>cerebellar</a:t>
            </a:r>
            <a:r>
              <a:rPr lang="en-US" dirty="0" smtClean="0"/>
              <a:t> disorders.</a:t>
            </a:r>
          </a:p>
          <a:p>
            <a:pPr>
              <a:spcBef>
                <a:spcPct val="0"/>
              </a:spcBef>
            </a:pPr>
            <a:endParaRPr lang="en-US" dirty="0" smtClean="0"/>
          </a:p>
          <a:p>
            <a:pPr>
              <a:spcBef>
                <a:spcPct val="0"/>
              </a:spcBef>
            </a:pPr>
            <a:r>
              <a:rPr lang="en-US" dirty="0" smtClean="0"/>
              <a:t>Without </a:t>
            </a:r>
            <a:r>
              <a:rPr lang="en-US" dirty="0" err="1" smtClean="0"/>
              <a:t>feedforward</a:t>
            </a:r>
            <a:r>
              <a:rPr lang="en-US" dirty="0" smtClean="0"/>
              <a:t> controller, movements are awkward and have to manually control it—use feedback which is slow and takes a long time.</a:t>
            </a:r>
          </a:p>
          <a:p>
            <a:pPr>
              <a:spcBef>
                <a:spcPct val="0"/>
              </a:spcBef>
            </a:pPr>
            <a:r>
              <a:rPr lang="en-US" dirty="0" smtClean="0"/>
              <a:t>No more automated</a:t>
            </a:r>
            <a:r>
              <a:rPr lang="en-US" baseline="0" dirty="0" smtClean="0"/>
              <a:t> system to automatically program in the movements.</a:t>
            </a:r>
            <a:endParaRPr lang="en-US" dirty="0" smtClean="0"/>
          </a:p>
          <a:p>
            <a:pPr>
              <a:spcBef>
                <a:spcPct val="0"/>
              </a:spcBef>
            </a:pPr>
            <a:endParaRPr lang="en-US" dirty="0" smtClean="0"/>
          </a:p>
          <a:p>
            <a:pPr>
              <a:spcBef>
                <a:spcPct val="0"/>
              </a:spcBef>
            </a:pPr>
            <a:r>
              <a:rPr lang="en-US" dirty="0" smtClean="0"/>
              <a:t>For </a:t>
            </a:r>
            <a:r>
              <a:rPr lang="en-US" dirty="0" err="1" smtClean="0"/>
              <a:t>dysdiadochokinesia</a:t>
            </a:r>
            <a:endParaRPr lang="en-US" dirty="0" smtClean="0"/>
          </a:p>
          <a:p>
            <a:pPr>
              <a:spcBef>
                <a:spcPct val="0"/>
              </a:spcBef>
            </a:pPr>
            <a:r>
              <a:rPr lang="en-US" dirty="0" smtClean="0"/>
              <a:t>Have to co-ordinate starting and stopping movements, which requires the coordination of many different muscles.</a:t>
            </a:r>
            <a:r>
              <a:rPr lang="en-US" baseline="0" dirty="0" smtClean="0"/>
              <a:t> </a:t>
            </a:r>
            <a:r>
              <a:rPr lang="en-US" dirty="0" smtClean="0"/>
              <a:t>can’t happen without </a:t>
            </a:r>
            <a:r>
              <a:rPr lang="en-US" dirty="0" err="1" smtClean="0"/>
              <a:t>Cb</a:t>
            </a:r>
            <a:endParaRPr lang="en-US" dirty="0" smtClean="0"/>
          </a:p>
          <a:p>
            <a:pPr>
              <a:spcBef>
                <a:spcPct val="0"/>
              </a:spcBef>
            </a:pPr>
            <a:r>
              <a:rPr lang="en-US" dirty="0" smtClean="0"/>
              <a:t>Baby hasn’t learned how to precisely time the movements to make them</a:t>
            </a:r>
            <a:r>
              <a:rPr lang="en-US" baseline="0" dirty="0" smtClean="0"/>
              <a:t> smooth and coordinated.</a:t>
            </a:r>
            <a:endParaRPr lang="en-US" dirty="0" smtClean="0"/>
          </a:p>
          <a:p>
            <a:pPr>
              <a:spcBef>
                <a:spcPct val="0"/>
              </a:spcBef>
            </a:pPr>
            <a:r>
              <a:rPr lang="en-US" dirty="0" smtClean="0"/>
              <a:t>Because you can’t you make them one</a:t>
            </a:r>
            <a:r>
              <a:rPr lang="en-US" baseline="0" dirty="0" smtClean="0"/>
              <a:t> at a time. So you have to make on-line adjustments which are slow.</a:t>
            </a:r>
          </a:p>
          <a:p>
            <a:pPr>
              <a:spcBef>
                <a:spcPct val="0"/>
              </a:spcBef>
            </a:pPr>
            <a:r>
              <a:rPr lang="en-US" baseline="0" dirty="0" smtClean="0"/>
              <a:t>Intention tremor comes from compensating for them on-line.</a:t>
            </a:r>
          </a:p>
          <a:p>
            <a:pPr>
              <a:spcBef>
                <a:spcPct val="0"/>
              </a:spcBef>
            </a:pPr>
            <a:endParaRPr lang="en-US" dirty="0" smtClean="0"/>
          </a:p>
        </p:txBody>
      </p:sp>
      <p:sp>
        <p:nvSpPr>
          <p:cNvPr id="64516" name="Slide Number Placeholder 3"/>
          <p:cNvSpPr>
            <a:spLocks noGrp="1"/>
          </p:cNvSpPr>
          <p:nvPr>
            <p:ph type="sldNum" sz="quarter" idx="5"/>
          </p:nvPr>
        </p:nvSpPr>
        <p:spPr bwMode="auto">
          <a:xfrm>
            <a:off x="3885051" y="8685856"/>
            <a:ext cx="2971382" cy="456570"/>
          </a:xfrm>
          <a:prstGeom prst="rect">
            <a:avLst/>
          </a:prstGeom>
          <a:noFill/>
          <a:ln>
            <a:miter lim="800000"/>
            <a:headEnd/>
            <a:tailEnd/>
          </a:ln>
        </p:spPr>
        <p:txBody>
          <a:bodyPr wrap="square" lIns="90498" tIns="45249" rIns="90498" bIns="45249" numCol="1" anchorCtr="0" compatLnSpc="1">
            <a:prstTxWarp prst="textNoShape">
              <a:avLst/>
            </a:prstTxWarp>
          </a:bodyPr>
          <a:lstStyle/>
          <a:p>
            <a:fld id="{E961F626-FC07-40EF-A922-7B8D91DE1A69}" type="slidenum">
              <a:rPr lang="en-US"/>
              <a:pPr/>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to</a:t>
            </a:r>
            <a:r>
              <a:rPr lang="en-US" baseline="0" dirty="0" smtClean="0"/>
              <a:t> sum up </a:t>
            </a:r>
            <a:r>
              <a:rPr lang="en-US" sz="1400" b="0" kern="1200" baseline="0" dirty="0" smtClean="0">
                <a:solidFill>
                  <a:schemeClr val="tx1"/>
                </a:solidFill>
                <a:latin typeface="Times New Roman" pitchFamily="18" charset="0"/>
                <a:ea typeface="+mn-ea"/>
                <a:cs typeface="+mn-cs"/>
              </a:rPr>
              <a:t>c</a:t>
            </a:r>
            <a:r>
              <a:rPr lang="en-US" sz="1400" b="0" kern="1200" dirty="0" smtClean="0">
                <a:solidFill>
                  <a:schemeClr val="tx1"/>
                </a:solidFill>
                <a:latin typeface="Times New Roman" pitchFamily="18" charset="0"/>
                <a:ea typeface="+mn-ea"/>
                <a:cs typeface="+mn-cs"/>
              </a:rPr>
              <a:t>erebellum </a:t>
            </a:r>
            <a:r>
              <a:rPr lang="en-US" sz="1400" b="0" kern="1200" dirty="0" smtClean="0">
                <a:solidFill>
                  <a:schemeClr val="tx1"/>
                </a:solidFill>
                <a:latin typeface="Times New Roman" pitchFamily="18" charset="0"/>
                <a:ea typeface="+mn-ea"/>
                <a:cs typeface="+mn-cs"/>
              </a:rPr>
              <a:t>plays a crucial role in motor coordination by acting as a </a:t>
            </a:r>
            <a:r>
              <a:rPr lang="en-US" sz="1400" b="0" kern="1200" dirty="0" err="1" smtClean="0">
                <a:solidFill>
                  <a:schemeClr val="tx1"/>
                </a:solidFill>
                <a:latin typeface="Times New Roman" pitchFamily="18" charset="0"/>
                <a:ea typeface="+mn-ea"/>
                <a:cs typeface="+mn-cs"/>
              </a:rPr>
              <a:t>feedforward</a:t>
            </a:r>
            <a:r>
              <a:rPr lang="en-US" sz="1400" b="0" kern="1200" dirty="0" smtClean="0">
                <a:solidFill>
                  <a:schemeClr val="tx1"/>
                </a:solidFill>
                <a:latin typeface="Times New Roman" pitchFamily="18" charset="0"/>
                <a:ea typeface="+mn-ea"/>
                <a:cs typeface="+mn-cs"/>
              </a:rPr>
              <a:t> </a:t>
            </a:r>
            <a:r>
              <a:rPr lang="en-US" sz="1400" b="0" kern="1200" dirty="0" smtClean="0">
                <a:solidFill>
                  <a:schemeClr val="tx1"/>
                </a:solidFill>
                <a:latin typeface="Times New Roman" pitchFamily="18" charset="0"/>
                <a:ea typeface="+mn-ea"/>
                <a:cs typeface="+mn-cs"/>
              </a:rPr>
              <a:t>controller</a:t>
            </a:r>
            <a:r>
              <a:rPr lang="en-US" sz="1400" b="0" kern="1200" baseline="0" dirty="0" smtClean="0">
                <a:solidFill>
                  <a:schemeClr val="tx1"/>
                </a:solidFill>
                <a:latin typeface="Times New Roman" pitchFamily="18" charset="0"/>
                <a:ea typeface="+mn-ea"/>
                <a:cs typeface="+mn-cs"/>
              </a:rPr>
              <a:t> for voluntary movements. </a:t>
            </a:r>
            <a:r>
              <a:rPr lang="en-US" sz="1400" b="0" kern="1200" dirty="0" smtClean="0">
                <a:solidFill>
                  <a:schemeClr val="tx1"/>
                </a:solidFill>
                <a:latin typeface="Times New Roman" pitchFamily="18" charset="0"/>
                <a:ea typeface="+mn-ea"/>
                <a:cs typeface="+mn-cs"/>
              </a:rPr>
              <a:t>It can also play a role</a:t>
            </a:r>
            <a:r>
              <a:rPr lang="en-US" sz="1400" b="0" kern="1200" baseline="0" dirty="0" smtClean="0">
                <a:solidFill>
                  <a:schemeClr val="tx1"/>
                </a:solidFill>
                <a:latin typeface="Times New Roman" pitchFamily="18" charset="0"/>
                <a:ea typeface="+mn-ea"/>
                <a:cs typeface="+mn-cs"/>
              </a:rPr>
              <a:t> in modulating the feedback circuits used for slower things like postural reflexes.</a:t>
            </a:r>
          </a:p>
          <a:p>
            <a:endParaRPr lang="en-US" b="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 quick tour of the anatomy, since you learned it in lab on Monday.</a:t>
            </a:r>
          </a:p>
          <a:p>
            <a:pPr>
              <a:spcBef>
                <a:spcPct val="0"/>
              </a:spcBef>
            </a:pPr>
            <a:r>
              <a:rPr lang="en-US" dirty="0" smtClean="0"/>
              <a:t>Here is the cerebellum</a:t>
            </a:r>
            <a:r>
              <a:rPr lang="en-US" baseline="0" dirty="0" smtClean="0"/>
              <a:t> in this ventral view of the brain, here at the back of the brain, it is sort of in a bad neighborhood, as you see in all of those </a:t>
            </a:r>
            <a:r>
              <a:rPr lang="en-US" baseline="0" dirty="0" err="1" smtClean="0"/>
              <a:t>Chiari</a:t>
            </a:r>
            <a:r>
              <a:rPr lang="en-US" baseline="0" dirty="0" smtClean="0"/>
              <a:t> malformation videos patients that Dr. Mancias shows you, not like the basal ganglia which  are safe and secure on the inside of the brain.</a:t>
            </a:r>
          </a:p>
          <a:p>
            <a:pPr>
              <a:spcBef>
                <a:spcPct val="0"/>
              </a:spcBef>
            </a:pPr>
            <a:endParaRPr lang="en-US" dirty="0" smtClean="0"/>
          </a:p>
        </p:txBody>
      </p:sp>
      <p:sp>
        <p:nvSpPr>
          <p:cNvPr id="40964" name="Slide Number Placeholder 3"/>
          <p:cNvSpPr>
            <a:spLocks noGrp="1"/>
          </p:cNvSpPr>
          <p:nvPr>
            <p:ph type="sldNum" sz="quarter" idx="5"/>
          </p:nvPr>
        </p:nvSpPr>
        <p:spPr bwMode="auto">
          <a:xfrm>
            <a:off x="3885051" y="8685856"/>
            <a:ext cx="2971382" cy="456570"/>
          </a:xfrm>
          <a:prstGeom prst="rect">
            <a:avLst/>
          </a:prstGeom>
          <a:noFill/>
          <a:ln>
            <a:miter lim="800000"/>
            <a:headEnd/>
            <a:tailEnd/>
          </a:ln>
        </p:spPr>
        <p:txBody>
          <a:bodyPr wrap="square" lIns="90498" tIns="45249" rIns="90498" bIns="45249" numCol="1" anchorCtr="0" compatLnSpc="1">
            <a:prstTxWarp prst="textNoShape">
              <a:avLst/>
            </a:prstTxWarp>
          </a:bodyPr>
          <a:lstStyle/>
          <a:p>
            <a:fld id="{C587000B-7913-4056-AC97-AE2B5F411277}" type="slidenum">
              <a:rPr lang="en-US"/>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In our slice through the whole motor system</a:t>
            </a:r>
          </a:p>
          <a:p>
            <a:pPr>
              <a:spcBef>
                <a:spcPct val="0"/>
              </a:spcBef>
            </a:pPr>
            <a:r>
              <a:rPr lang="en-US" dirty="0" smtClean="0"/>
              <a:t>The deep nuclei are the output of the cerebellum</a:t>
            </a:r>
          </a:p>
          <a:p>
            <a:pPr>
              <a:spcBef>
                <a:spcPct val="0"/>
              </a:spcBef>
            </a:pPr>
            <a:r>
              <a:rPr lang="en-US" dirty="0" smtClean="0"/>
              <a:t>And the highly convoluted</a:t>
            </a:r>
            <a:r>
              <a:rPr lang="en-US" baseline="0" dirty="0" smtClean="0"/>
              <a:t> </a:t>
            </a:r>
            <a:r>
              <a:rPr lang="en-US" baseline="0" dirty="0" err="1" smtClean="0"/>
              <a:t>cerebellar</a:t>
            </a:r>
            <a:r>
              <a:rPr lang="en-US" baseline="0" dirty="0" smtClean="0"/>
              <a:t> cortex which is what we see from the outside.</a:t>
            </a:r>
            <a:endParaRPr lang="en-US" dirty="0" smtClean="0"/>
          </a:p>
          <a:p>
            <a:pPr>
              <a:spcBef>
                <a:spcPct val="0"/>
              </a:spcBef>
            </a:pPr>
            <a:r>
              <a:rPr lang="en-US" dirty="0" smtClean="0"/>
              <a:t>We see the anterior</a:t>
            </a:r>
            <a:r>
              <a:rPr lang="en-US" baseline="0" dirty="0" smtClean="0"/>
              <a:t> lobe and posterior lobe separated by the primary fissure</a:t>
            </a:r>
          </a:p>
          <a:p>
            <a:pPr>
              <a:spcBef>
                <a:spcPct val="0"/>
              </a:spcBef>
            </a:pPr>
            <a:r>
              <a:rPr lang="en-US" baseline="0" dirty="0" smtClean="0"/>
              <a:t>And the </a:t>
            </a:r>
            <a:r>
              <a:rPr lang="en-US" baseline="0" dirty="0" err="1" smtClean="0"/>
              <a:t>vermis</a:t>
            </a:r>
            <a:r>
              <a:rPr lang="en-US" baseline="0" dirty="0" smtClean="0"/>
              <a:t>, this midline structure, that’s </a:t>
            </a:r>
            <a:r>
              <a:rPr lang="en-US" baseline="0" dirty="0" err="1" smtClean="0"/>
              <a:t>latin</a:t>
            </a:r>
            <a:r>
              <a:rPr lang="en-US" baseline="0" dirty="0" smtClean="0"/>
              <a:t> for worm because it looks wormy.</a:t>
            </a:r>
          </a:p>
          <a:p>
            <a:pPr>
              <a:spcBef>
                <a:spcPct val="0"/>
              </a:spcBef>
            </a:pPr>
            <a:endParaRPr lang="en-US" baseline="0" dirty="0" smtClean="0"/>
          </a:p>
          <a:p>
            <a:pPr>
              <a:spcBef>
                <a:spcPct val="0"/>
              </a:spcBef>
            </a:pPr>
            <a:r>
              <a:rPr lang="en-US" baseline="0" dirty="0" smtClean="0"/>
              <a:t>Now if we take a slice through the cerebellum, we can see the primary fissure separating the anterior and posterior lobes and the </a:t>
            </a:r>
            <a:r>
              <a:rPr lang="en-US" baseline="0" dirty="0" err="1" smtClean="0"/>
              <a:t>posterolateral</a:t>
            </a:r>
            <a:r>
              <a:rPr lang="en-US" baseline="0" dirty="0" smtClean="0"/>
              <a:t> fissure separating the </a:t>
            </a:r>
            <a:r>
              <a:rPr lang="en-US" baseline="0" dirty="0" err="1" smtClean="0"/>
              <a:t>floccolnodular</a:t>
            </a:r>
            <a:r>
              <a:rPr lang="en-US" baseline="0" dirty="0" smtClean="0"/>
              <a:t> lobe.</a:t>
            </a:r>
          </a:p>
          <a:p>
            <a:pPr>
              <a:spcBef>
                <a:spcPct val="0"/>
              </a:spcBef>
            </a:pPr>
            <a:endParaRPr lang="en-US" dirty="0" smtClean="0"/>
          </a:p>
          <a:p>
            <a:pPr>
              <a:spcBef>
                <a:spcPct val="0"/>
              </a:spcBef>
            </a:pPr>
            <a:r>
              <a:rPr lang="en-US" dirty="0" smtClean="0"/>
              <a:t>If we took the </a:t>
            </a:r>
            <a:r>
              <a:rPr lang="en-US" dirty="0" err="1" smtClean="0"/>
              <a:t>cerebellar</a:t>
            </a:r>
            <a:r>
              <a:rPr lang="en-US" dirty="0" smtClean="0"/>
              <a:t> cortex and stretched it out, we would see…</a:t>
            </a:r>
          </a:p>
        </p:txBody>
      </p:sp>
      <p:sp>
        <p:nvSpPr>
          <p:cNvPr id="41988" name="Slide Number Placeholder 3"/>
          <p:cNvSpPr>
            <a:spLocks noGrp="1"/>
          </p:cNvSpPr>
          <p:nvPr>
            <p:ph type="sldNum" sz="quarter" idx="5"/>
          </p:nvPr>
        </p:nvSpPr>
        <p:spPr bwMode="auto">
          <a:xfrm>
            <a:off x="3885051" y="8685856"/>
            <a:ext cx="2971382" cy="456570"/>
          </a:xfrm>
          <a:prstGeom prst="rect">
            <a:avLst/>
          </a:prstGeom>
          <a:noFill/>
          <a:ln>
            <a:miter lim="800000"/>
            <a:headEnd/>
            <a:tailEnd/>
          </a:ln>
        </p:spPr>
        <p:txBody>
          <a:bodyPr wrap="square" lIns="90498" tIns="45249" rIns="90498" bIns="45249" numCol="1" anchorCtr="0" compatLnSpc="1">
            <a:prstTxWarp prst="textNoShape">
              <a:avLst/>
            </a:prstTxWarp>
          </a:bodyPr>
          <a:lstStyle/>
          <a:p>
            <a:fld id="{35F008BE-FE86-470D-86D1-BFFCCB8EF1A9}" type="slidenum">
              <a:rPr lang="en-US"/>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Cortex is convoluted</a:t>
            </a:r>
            <a:r>
              <a:rPr lang="en-US" baseline="0" dirty="0" smtClean="0"/>
              <a:t> sheet that’s mashed up to fit in the small space.</a:t>
            </a:r>
          </a:p>
          <a:p>
            <a:pPr>
              <a:spcBef>
                <a:spcPct val="0"/>
              </a:spcBef>
            </a:pPr>
            <a:r>
              <a:rPr lang="en-US" baseline="0" dirty="0" smtClean="0"/>
              <a:t>Just to orient you, here is the anterior lobe of the cerebellum, the posterior lobe.</a:t>
            </a:r>
          </a:p>
          <a:p>
            <a:pPr>
              <a:spcBef>
                <a:spcPct val="0"/>
              </a:spcBef>
            </a:pPr>
            <a:endParaRPr lang="en-US" dirty="0" smtClean="0"/>
          </a:p>
          <a:p>
            <a:pPr>
              <a:spcBef>
                <a:spcPct val="0"/>
              </a:spcBef>
            </a:pPr>
            <a:r>
              <a:rPr lang="en-US" dirty="0" smtClean="0"/>
              <a:t>Once you have this diagram, the cerebellum is divided into three</a:t>
            </a:r>
            <a:r>
              <a:rPr lang="en-US" baseline="0" dirty="0" smtClean="0"/>
              <a:t> zone.</a:t>
            </a:r>
          </a:p>
          <a:p>
            <a:pPr>
              <a:spcBef>
                <a:spcPct val="0"/>
              </a:spcBef>
            </a:pPr>
            <a:r>
              <a:rPr lang="en-US" baseline="0" dirty="0" smtClean="0"/>
              <a:t>Most medially, we have the </a:t>
            </a:r>
            <a:r>
              <a:rPr lang="en-US" baseline="0" dirty="0" err="1" smtClean="0"/>
              <a:t>vermis</a:t>
            </a:r>
            <a:r>
              <a:rPr lang="en-US" baseline="0" dirty="0" smtClean="0"/>
              <a:t>.</a:t>
            </a:r>
          </a:p>
          <a:p>
            <a:pPr>
              <a:spcBef>
                <a:spcPct val="0"/>
              </a:spcBef>
            </a:pPr>
            <a:r>
              <a:rPr lang="en-US" baseline="0" dirty="0" smtClean="0"/>
              <a:t>Then, we have the intermediate zone.</a:t>
            </a:r>
          </a:p>
          <a:p>
            <a:pPr>
              <a:spcBef>
                <a:spcPct val="0"/>
              </a:spcBef>
            </a:pPr>
            <a:r>
              <a:rPr lang="en-US" baseline="0" dirty="0" smtClean="0"/>
              <a:t>Finally, we have the lateral zone.</a:t>
            </a:r>
          </a:p>
          <a:p>
            <a:pPr>
              <a:spcBef>
                <a:spcPct val="0"/>
              </a:spcBef>
            </a:pPr>
            <a:endParaRPr lang="en-US" baseline="0" dirty="0" smtClean="0"/>
          </a:p>
          <a:p>
            <a:pPr>
              <a:spcBef>
                <a:spcPct val="0"/>
              </a:spcBef>
            </a:pPr>
            <a:r>
              <a:rPr lang="en-US" baseline="0" dirty="0" smtClean="0"/>
              <a:t>The dashed line indicates that just looking at the cerebellum you can’t see the difference, but t</a:t>
            </a:r>
            <a:r>
              <a:rPr lang="en-US" dirty="0" smtClean="0"/>
              <a:t>he connectivity patterns distinguish the intermediate zone from the other zones</a:t>
            </a:r>
          </a:p>
          <a:p>
            <a:pPr>
              <a:spcBef>
                <a:spcPct val="0"/>
              </a:spcBef>
            </a:pPr>
            <a:endParaRPr lang="en-US" dirty="0" smtClean="0"/>
          </a:p>
          <a:p>
            <a:pPr marL="0" marR="0" indent="0" algn="l" defTabSz="914400" rtl="0" eaLnBrk="0" fontAlgn="base" latinLnBrk="0" hangingPunct="0">
              <a:lnSpc>
                <a:spcPct val="100000"/>
              </a:lnSpc>
              <a:spcBef>
                <a:spcPct val="0"/>
              </a:spcBef>
              <a:spcAft>
                <a:spcPct val="0"/>
              </a:spcAft>
              <a:buClrTx/>
              <a:buSzTx/>
              <a:buFontTx/>
              <a:buNone/>
              <a:tabLst/>
              <a:defRPr/>
            </a:pPr>
            <a:r>
              <a:rPr lang="en-US" dirty="0" smtClean="0"/>
              <a:t>Down here are the deep</a:t>
            </a:r>
            <a:r>
              <a:rPr lang="en-US" baseline="0" dirty="0" smtClean="0"/>
              <a:t> </a:t>
            </a:r>
            <a:r>
              <a:rPr lang="en-US" baseline="0" dirty="0" err="1" smtClean="0"/>
              <a:t>cerebellar</a:t>
            </a:r>
            <a:r>
              <a:rPr lang="en-US" baseline="0" dirty="0" smtClean="0"/>
              <a:t> nuclei; </a:t>
            </a:r>
            <a:r>
              <a:rPr lang="en-US" dirty="0" smtClean="0"/>
              <a:t>The only way information can</a:t>
            </a:r>
            <a:r>
              <a:rPr lang="en-US" baseline="0" dirty="0" smtClean="0"/>
              <a:t> get out of the cerebellum. </a:t>
            </a:r>
            <a:r>
              <a:rPr lang="en-US" dirty="0" smtClean="0"/>
              <a:t>The nuclei are the ONLY output, so </a:t>
            </a:r>
            <a:r>
              <a:rPr lang="en-US" dirty="0" err="1" smtClean="0"/>
              <a:t>lesioning</a:t>
            </a:r>
            <a:r>
              <a:rPr lang="en-US" dirty="0" smtClean="0"/>
              <a:t> them is the same as getting rid of the whole cerebellum.</a:t>
            </a:r>
          </a:p>
          <a:p>
            <a:pPr>
              <a:spcBef>
                <a:spcPct val="0"/>
              </a:spcBef>
            </a:pPr>
            <a:endParaRPr lang="en-US" dirty="0" smtClean="0"/>
          </a:p>
          <a:p>
            <a:pPr>
              <a:spcBef>
                <a:spcPct val="0"/>
              </a:spcBef>
            </a:pPr>
            <a:r>
              <a:rPr lang="en-US" dirty="0" smtClean="0"/>
              <a:t>The cerebellum is bilaterally</a:t>
            </a:r>
            <a:r>
              <a:rPr lang="en-US" baseline="0" dirty="0" smtClean="0"/>
              <a:t> symmetric, just like the cortex, and this extends the </a:t>
            </a:r>
            <a:r>
              <a:rPr lang="en-US" baseline="0" dirty="0" err="1" smtClean="0"/>
              <a:t>cerebellar</a:t>
            </a:r>
            <a:r>
              <a:rPr lang="en-US" baseline="0" dirty="0" smtClean="0"/>
              <a:t> deep nuclei.</a:t>
            </a:r>
          </a:p>
          <a:p>
            <a:pPr>
              <a:spcBef>
                <a:spcPct val="0"/>
              </a:spcBef>
            </a:pPr>
            <a:r>
              <a:rPr lang="en-US" baseline="0" dirty="0" smtClean="0"/>
              <a:t>The largest is the dentate nucleus, one for each </a:t>
            </a:r>
            <a:r>
              <a:rPr lang="en-US" baseline="0" dirty="0" err="1" smtClean="0"/>
              <a:t>cerebellar</a:t>
            </a:r>
            <a:r>
              <a:rPr lang="en-US" baseline="0" dirty="0" smtClean="0"/>
              <a:t> hemisphere; the interposed nuclei for each hemisphere; and one </a:t>
            </a:r>
            <a:r>
              <a:rPr lang="en-US" baseline="0" dirty="0" err="1" smtClean="0"/>
              <a:t>fastigial</a:t>
            </a:r>
            <a:r>
              <a:rPr lang="en-US" baseline="0" dirty="0" smtClean="0"/>
              <a:t> nucleus for each half of the cerebellum.</a:t>
            </a:r>
          </a:p>
          <a:p>
            <a:pPr>
              <a:spcBef>
                <a:spcPct val="0"/>
              </a:spcBef>
            </a:pPr>
            <a:endParaRPr lang="en-US" dirty="0" smtClean="0"/>
          </a:p>
          <a:p>
            <a:pPr>
              <a:spcBef>
                <a:spcPct val="0"/>
              </a:spcBef>
            </a:pPr>
            <a:r>
              <a:rPr lang="en-US" dirty="0" smtClean="0"/>
              <a:t>The gives</a:t>
            </a:r>
            <a:r>
              <a:rPr lang="en-US" baseline="0" dirty="0" smtClean="0"/>
              <a:t> you the cast of characters, now we are going to go through the connectivity.</a:t>
            </a:r>
            <a:endParaRPr lang="en-US" dirty="0" smtClean="0"/>
          </a:p>
          <a:p>
            <a:pPr>
              <a:spcBef>
                <a:spcPct val="0"/>
              </a:spcBef>
            </a:pPr>
            <a:endParaRPr lang="en-US" dirty="0" smtClean="0"/>
          </a:p>
          <a:p>
            <a:pPr>
              <a:spcBef>
                <a:spcPct val="0"/>
              </a:spcBef>
            </a:pPr>
            <a:endParaRPr lang="en-US" dirty="0" smtClean="0"/>
          </a:p>
        </p:txBody>
      </p:sp>
      <p:sp>
        <p:nvSpPr>
          <p:cNvPr id="43012" name="Slide Number Placeholder 3"/>
          <p:cNvSpPr>
            <a:spLocks noGrp="1"/>
          </p:cNvSpPr>
          <p:nvPr>
            <p:ph type="sldNum" sz="quarter" idx="5"/>
          </p:nvPr>
        </p:nvSpPr>
        <p:spPr bwMode="auto">
          <a:xfrm>
            <a:off x="3885051" y="8685856"/>
            <a:ext cx="2971382" cy="456570"/>
          </a:xfrm>
          <a:prstGeom prst="rect">
            <a:avLst/>
          </a:prstGeom>
          <a:noFill/>
          <a:ln>
            <a:miter lim="800000"/>
            <a:headEnd/>
            <a:tailEnd/>
          </a:ln>
        </p:spPr>
        <p:txBody>
          <a:bodyPr wrap="square" lIns="90498" tIns="45249" rIns="90498" bIns="45249" numCol="1" anchorCtr="0" compatLnSpc="1">
            <a:prstTxWarp prst="textNoShape">
              <a:avLst/>
            </a:prstTxWarp>
          </a:bodyPr>
          <a:lstStyle/>
          <a:p>
            <a:fld id="{1B7BD149-C5EB-40E6-8DE1-14DBA3445089}" type="slidenum">
              <a:rPr lang="en-US"/>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Here’s a gross dissection of the </a:t>
            </a:r>
            <a:r>
              <a:rPr lang="en-US" dirty="0" err="1" smtClean="0"/>
              <a:t>cerebellar</a:t>
            </a:r>
            <a:r>
              <a:rPr lang="en-US" baseline="0" dirty="0" smtClean="0"/>
              <a:t> nuclei: </a:t>
            </a:r>
            <a:r>
              <a:rPr lang="en-US" baseline="0" dirty="0" err="1" smtClean="0"/>
              <a:t>fastigial</a:t>
            </a:r>
            <a:r>
              <a:rPr lang="en-US" baseline="0" dirty="0" smtClean="0"/>
              <a:t>, interposed and dentate.</a:t>
            </a:r>
          </a:p>
          <a:p>
            <a:pPr>
              <a:spcBef>
                <a:spcPct val="0"/>
              </a:spcBef>
            </a:pPr>
            <a:r>
              <a:rPr lang="en-US" baseline="0" dirty="0" smtClean="0"/>
              <a:t>As you can see the dentate is much bigger than the other two.</a:t>
            </a:r>
          </a:p>
          <a:p>
            <a:pPr>
              <a:spcBef>
                <a:spcPct val="0"/>
              </a:spcBef>
            </a:pPr>
            <a:r>
              <a:rPr lang="en-US" baseline="0" dirty="0" smtClean="0"/>
              <a:t>That’s because it gets input from the lateral hemisphere of the cerebellum, the largest parts of the cerebellum.</a:t>
            </a:r>
          </a:p>
          <a:p>
            <a:pPr>
              <a:spcBef>
                <a:spcPct val="0"/>
              </a:spcBef>
            </a:pPr>
            <a:r>
              <a:rPr lang="en-US" baseline="0" dirty="0" smtClean="0"/>
              <a:t>Because they provide the outputs, we are going to use them as our organizing principle</a:t>
            </a:r>
          </a:p>
          <a:p>
            <a:pPr>
              <a:spcBef>
                <a:spcPct val="0"/>
              </a:spcBef>
            </a:pPr>
            <a:r>
              <a:rPr lang="en-US" dirty="0" smtClean="0"/>
              <a:t>We use the nuclei as an organizing pattern to understand how the cerebellum works.</a:t>
            </a:r>
          </a:p>
          <a:p>
            <a:pPr>
              <a:spcBef>
                <a:spcPct val="0"/>
              </a:spcBef>
            </a:pPr>
            <a:r>
              <a:rPr lang="en-US" dirty="0" smtClean="0"/>
              <a:t>Go through them one by one.</a:t>
            </a:r>
          </a:p>
          <a:p>
            <a:pPr>
              <a:spcBef>
                <a:spcPct val="0"/>
              </a:spcBef>
            </a:pPr>
            <a:endParaRPr lang="en-US" dirty="0" smtClean="0"/>
          </a:p>
        </p:txBody>
      </p:sp>
      <p:sp>
        <p:nvSpPr>
          <p:cNvPr id="44036" name="Slide Number Placeholder 3"/>
          <p:cNvSpPr>
            <a:spLocks noGrp="1"/>
          </p:cNvSpPr>
          <p:nvPr>
            <p:ph type="sldNum" sz="quarter" idx="5"/>
          </p:nvPr>
        </p:nvSpPr>
        <p:spPr bwMode="auto">
          <a:xfrm>
            <a:off x="3885051" y="8685856"/>
            <a:ext cx="2971382" cy="456570"/>
          </a:xfrm>
          <a:prstGeom prst="rect">
            <a:avLst/>
          </a:prstGeom>
          <a:noFill/>
          <a:ln>
            <a:miter lim="800000"/>
            <a:headEnd/>
            <a:tailEnd/>
          </a:ln>
        </p:spPr>
        <p:txBody>
          <a:bodyPr wrap="square" lIns="90498" tIns="45249" rIns="90498" bIns="45249" numCol="1" anchorCtr="0" compatLnSpc="1">
            <a:prstTxWarp prst="textNoShape">
              <a:avLst/>
            </a:prstTxWarp>
          </a:bodyPr>
          <a:lstStyle/>
          <a:p>
            <a:fld id="{652DE91F-7CCF-4632-A142-589DC097F238}" type="slidenum">
              <a:rPr lang="en-US"/>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Here is the overall diagram of the connections of the cerebellum, all  of the different input output pathways.</a:t>
            </a:r>
          </a:p>
          <a:p>
            <a:pPr>
              <a:spcBef>
                <a:spcPct val="0"/>
              </a:spcBef>
            </a:pPr>
            <a:r>
              <a:rPr lang="en-US" dirty="0" smtClean="0"/>
              <a:t>It looks complicated at first; in neuroscience</a:t>
            </a:r>
            <a:r>
              <a:rPr lang="en-US" baseline="0" dirty="0" smtClean="0"/>
              <a:t> online you can go through each pathway individually.</a:t>
            </a:r>
          </a:p>
          <a:p>
            <a:pPr>
              <a:spcBef>
                <a:spcPct val="0"/>
              </a:spcBef>
            </a:pPr>
            <a:endParaRPr lang="en-US" dirty="0" smtClean="0"/>
          </a:p>
          <a:p>
            <a:pPr>
              <a:spcBef>
                <a:spcPct val="0"/>
              </a:spcBef>
            </a:pPr>
            <a:r>
              <a:rPr lang="en-US" dirty="0" smtClean="0"/>
              <a:t>It is less complicated than it looks.</a:t>
            </a:r>
          </a:p>
          <a:p>
            <a:pPr>
              <a:spcBef>
                <a:spcPct val="0"/>
              </a:spcBef>
            </a:pPr>
            <a:r>
              <a:rPr lang="en-US" dirty="0" smtClean="0"/>
              <a:t>The main thing is to understand the organizing principle.</a:t>
            </a:r>
          </a:p>
          <a:p>
            <a:pPr>
              <a:spcBef>
                <a:spcPct val="0"/>
              </a:spcBef>
            </a:pPr>
            <a:r>
              <a:rPr lang="en-US" dirty="0" smtClean="0"/>
              <a:t>The different colors</a:t>
            </a:r>
            <a:r>
              <a:rPr lang="en-US" baseline="0" dirty="0" smtClean="0"/>
              <a:t> all have the same basic pattern, they are just connecting different parts</a:t>
            </a:r>
          </a:p>
          <a:p>
            <a:pPr>
              <a:spcBef>
                <a:spcPct val="0"/>
              </a:spcBef>
            </a:pPr>
            <a:r>
              <a:rPr lang="en-US" dirty="0" smtClean="0"/>
              <a:t>To each other.</a:t>
            </a:r>
          </a:p>
          <a:p>
            <a:pPr>
              <a:spcBef>
                <a:spcPct val="0"/>
              </a:spcBef>
            </a:pPr>
            <a:endParaRPr lang="en-US" dirty="0" smtClean="0"/>
          </a:p>
          <a:p>
            <a:pPr>
              <a:spcBef>
                <a:spcPct val="0"/>
              </a:spcBef>
            </a:pPr>
            <a:r>
              <a:rPr lang="en-US" dirty="0" smtClean="0"/>
              <a:t>All inputs have a direct excitatory synapse to the deep</a:t>
            </a:r>
            <a:r>
              <a:rPr lang="en-US" baseline="0" dirty="0" smtClean="0"/>
              <a:t> </a:t>
            </a:r>
            <a:r>
              <a:rPr lang="en-US" baseline="0" dirty="0" err="1" smtClean="0"/>
              <a:t>cerebellar</a:t>
            </a:r>
            <a:r>
              <a:rPr lang="en-US" baseline="0" dirty="0" smtClean="0"/>
              <a:t> nuclei</a:t>
            </a:r>
            <a:r>
              <a:rPr lang="en-US" dirty="0" smtClean="0"/>
              <a:t>, and a </a:t>
            </a:r>
            <a:r>
              <a:rPr lang="en-US" dirty="0" err="1" smtClean="0"/>
              <a:t>disynaptic</a:t>
            </a:r>
            <a:r>
              <a:rPr lang="en-US" dirty="0" smtClean="0"/>
              <a:t> inhibitory pathway through the </a:t>
            </a:r>
            <a:r>
              <a:rPr lang="en-US" dirty="0" err="1" smtClean="0"/>
              <a:t>cerebellar</a:t>
            </a:r>
            <a:r>
              <a:rPr lang="en-US" baseline="0" dirty="0" smtClean="0"/>
              <a:t> cortex which then inhibits the </a:t>
            </a:r>
            <a:r>
              <a:rPr lang="en-US" baseline="0" dirty="0" err="1" smtClean="0"/>
              <a:t>cerebellar</a:t>
            </a:r>
            <a:r>
              <a:rPr lang="en-US" baseline="0" dirty="0" smtClean="0"/>
              <a:t> nuclei.</a:t>
            </a:r>
          </a:p>
          <a:p>
            <a:pPr>
              <a:spcBef>
                <a:spcPct val="0"/>
              </a:spcBef>
            </a:pPr>
            <a:endParaRPr lang="en-US" baseline="0" dirty="0" smtClean="0"/>
          </a:p>
          <a:p>
            <a:pPr>
              <a:spcBef>
                <a:spcPct val="0"/>
              </a:spcBef>
            </a:pPr>
            <a:r>
              <a:rPr lang="en-US" baseline="0" dirty="0" smtClean="0"/>
              <a:t>Same pattern of connectivity, just the details of what is connected to what. </a:t>
            </a:r>
            <a:endParaRPr lang="en-US" dirty="0" smtClean="0"/>
          </a:p>
        </p:txBody>
      </p:sp>
      <p:sp>
        <p:nvSpPr>
          <p:cNvPr id="45060" name="Slide Number Placeholder 3"/>
          <p:cNvSpPr>
            <a:spLocks noGrp="1"/>
          </p:cNvSpPr>
          <p:nvPr>
            <p:ph type="sldNum" sz="quarter" idx="5"/>
          </p:nvPr>
        </p:nvSpPr>
        <p:spPr bwMode="auto">
          <a:xfrm>
            <a:off x="3885051" y="8685856"/>
            <a:ext cx="2971382" cy="456570"/>
          </a:xfrm>
          <a:prstGeom prst="rect">
            <a:avLst/>
          </a:prstGeom>
          <a:noFill/>
          <a:ln>
            <a:miter lim="800000"/>
            <a:headEnd/>
            <a:tailEnd/>
          </a:ln>
        </p:spPr>
        <p:txBody>
          <a:bodyPr wrap="square" lIns="90498" tIns="45249" rIns="90498" bIns="45249" numCol="1" anchorCtr="0" compatLnSpc="1">
            <a:prstTxWarp prst="textNoShape">
              <a:avLst/>
            </a:prstTxWarp>
          </a:bodyPr>
          <a:lstStyle/>
          <a:p>
            <a:fld id="{8591656E-2ED1-4FCE-9A9B-3646776DA0CD}" type="slidenum">
              <a:rPr lang="en-US"/>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a:p>
            <a:pPr>
              <a:spcBef>
                <a:spcPct val="0"/>
              </a:spcBef>
            </a:pPr>
            <a:r>
              <a:rPr lang="en-US" dirty="0" smtClean="0"/>
              <a:t>We will</a:t>
            </a:r>
            <a:r>
              <a:rPr lang="en-US" baseline="0" dirty="0" smtClean="0"/>
              <a:t> start by examining them medial to lateral </a:t>
            </a:r>
            <a:r>
              <a:rPr lang="en-US" dirty="0" smtClean="0"/>
              <a:t>to keep them straight</a:t>
            </a:r>
          </a:p>
          <a:p>
            <a:pPr>
              <a:spcBef>
                <a:spcPct val="0"/>
              </a:spcBef>
            </a:pPr>
            <a:endParaRPr lang="en-US" dirty="0" smtClean="0"/>
          </a:p>
          <a:p>
            <a:pPr>
              <a:spcBef>
                <a:spcPct val="0"/>
              </a:spcBef>
            </a:pPr>
            <a:r>
              <a:rPr lang="en-US" dirty="0" smtClean="0"/>
              <a:t>The </a:t>
            </a:r>
            <a:r>
              <a:rPr lang="en-US" dirty="0" err="1" smtClean="0"/>
              <a:t>fastigial</a:t>
            </a:r>
            <a:r>
              <a:rPr lang="en-US" baseline="0" dirty="0" smtClean="0"/>
              <a:t> nucleus is the most medial nucleus. It receives inhibitory input from the most medial part of the </a:t>
            </a:r>
            <a:r>
              <a:rPr lang="en-US" baseline="0" dirty="0" err="1" smtClean="0"/>
              <a:t>cerebellar</a:t>
            </a:r>
            <a:r>
              <a:rPr lang="en-US" baseline="0" dirty="0" smtClean="0"/>
              <a:t> cortex, the </a:t>
            </a:r>
            <a:r>
              <a:rPr lang="en-US" baseline="0" dirty="0" err="1" smtClean="0"/>
              <a:t>vermis</a:t>
            </a:r>
            <a:r>
              <a:rPr lang="en-US" baseline="0" dirty="0" smtClean="0"/>
              <a:t> on the midline.</a:t>
            </a:r>
          </a:p>
          <a:p>
            <a:pPr>
              <a:spcBef>
                <a:spcPct val="0"/>
              </a:spcBef>
            </a:pPr>
            <a:r>
              <a:rPr lang="en-US" baseline="0" dirty="0" smtClean="0"/>
              <a:t>Know nuclei and hemispheres from medial to lateral, and you will be able to line them up very easily.</a:t>
            </a:r>
          </a:p>
          <a:p>
            <a:pPr>
              <a:spcBef>
                <a:spcPct val="0"/>
              </a:spcBef>
            </a:pPr>
            <a:r>
              <a:rPr lang="en-US" baseline="0" dirty="0" smtClean="0"/>
              <a:t>Its excitatory input comes from sensory regions of cortex and the vestibular nuclei and projects back to vestibular nuclei and reticular formation.</a:t>
            </a:r>
          </a:p>
          <a:p>
            <a:pPr>
              <a:spcBef>
                <a:spcPct val="0"/>
              </a:spcBef>
            </a:pPr>
            <a:r>
              <a:rPr lang="en-US" baseline="0" dirty="0" smtClean="0"/>
              <a:t>(go back one slide) </a:t>
            </a:r>
          </a:p>
          <a:p>
            <a:pPr>
              <a:spcBef>
                <a:spcPct val="0"/>
              </a:spcBef>
            </a:pPr>
            <a:endParaRPr lang="en-US" dirty="0" smtClean="0"/>
          </a:p>
        </p:txBody>
      </p:sp>
      <p:sp>
        <p:nvSpPr>
          <p:cNvPr id="46084" name="Slide Number Placeholder 3"/>
          <p:cNvSpPr>
            <a:spLocks noGrp="1"/>
          </p:cNvSpPr>
          <p:nvPr>
            <p:ph type="sldNum" sz="quarter" idx="5"/>
          </p:nvPr>
        </p:nvSpPr>
        <p:spPr bwMode="auto">
          <a:xfrm>
            <a:off x="3885051" y="8685856"/>
            <a:ext cx="2971382" cy="456570"/>
          </a:xfrm>
          <a:prstGeom prst="rect">
            <a:avLst/>
          </a:prstGeom>
          <a:noFill/>
          <a:ln>
            <a:miter lim="800000"/>
            <a:headEnd/>
            <a:tailEnd/>
          </a:ln>
        </p:spPr>
        <p:txBody>
          <a:bodyPr wrap="square" lIns="90498" tIns="45249" rIns="90498" bIns="45249" numCol="1" anchorCtr="0" compatLnSpc="1">
            <a:prstTxWarp prst="textNoShape">
              <a:avLst/>
            </a:prstTxWarp>
          </a:bodyPr>
          <a:lstStyle/>
          <a:p>
            <a:fld id="{74F4E819-905E-41BA-9913-340486F38CB3}" type="slidenum">
              <a:rPr lang="en-US"/>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1363" y="2082800"/>
            <a:ext cx="8393112" cy="1436688"/>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1138" y="3797300"/>
            <a:ext cx="6913562" cy="171291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42138" y="206375"/>
            <a:ext cx="1898650" cy="57515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41425" y="206375"/>
            <a:ext cx="5548313" cy="57515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79463" y="4306888"/>
            <a:ext cx="8394700" cy="1331912"/>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79463" y="2840038"/>
            <a:ext cx="8394700" cy="14668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41425" y="1935163"/>
            <a:ext cx="3722688" cy="4022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6513" y="1935163"/>
            <a:ext cx="3724275" cy="4022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3713" y="268288"/>
            <a:ext cx="8888412" cy="1117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3713" y="1500188"/>
            <a:ext cx="4364037" cy="6254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3713" y="2125663"/>
            <a:ext cx="4364037" cy="3860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16500" y="1500188"/>
            <a:ext cx="4365625" cy="6254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16500" y="2125663"/>
            <a:ext cx="4365625" cy="3860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3713" y="266700"/>
            <a:ext cx="3249612" cy="1135063"/>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60800" y="266700"/>
            <a:ext cx="5521325" cy="57197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3713" y="1401763"/>
            <a:ext cx="3249612" cy="45847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35163" y="4691063"/>
            <a:ext cx="5926137" cy="554037"/>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35163" y="598488"/>
            <a:ext cx="5926137" cy="40211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35163" y="5245100"/>
            <a:ext cx="5926137" cy="787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title"/>
          </p:nvPr>
        </p:nvSpPr>
        <p:spPr bwMode="auto">
          <a:xfrm>
            <a:off x="1241425" y="206375"/>
            <a:ext cx="7599363" cy="1060450"/>
          </a:xfrm>
          <a:prstGeom prst="rect">
            <a:avLst/>
          </a:prstGeom>
          <a:noFill/>
          <a:ln w="12700">
            <a:noFill/>
            <a:miter lim="800000"/>
            <a:headEnd/>
            <a:tailEnd/>
          </a:ln>
        </p:spPr>
        <p:txBody>
          <a:bodyPr vert="horz" wrap="square" lIns="87312" tIns="44450" rIns="87312" bIns="44450" numCol="1" anchor="b" anchorCtr="0" compatLnSpc="1">
            <a:prstTxWarp prst="textNoShape">
              <a:avLst/>
            </a:prstTxWarp>
          </a:bodyPr>
          <a:lstStyle/>
          <a:p>
            <a:pPr lvl="0"/>
            <a:r>
              <a:rPr lang="en-US" smtClean="0"/>
              <a:t>Click to edit Master title style</a:t>
            </a:r>
          </a:p>
        </p:txBody>
      </p:sp>
      <p:sp>
        <p:nvSpPr>
          <p:cNvPr id="1030" name="Rectangle 6"/>
          <p:cNvSpPr>
            <a:spLocks noGrp="1" noChangeArrowheads="1"/>
          </p:cNvSpPr>
          <p:nvPr>
            <p:ph type="body" idx="1"/>
          </p:nvPr>
        </p:nvSpPr>
        <p:spPr bwMode="auto">
          <a:xfrm>
            <a:off x="1241425" y="1935163"/>
            <a:ext cx="7599363" cy="4022725"/>
          </a:xfrm>
          <a:prstGeom prst="rect">
            <a:avLst/>
          </a:prstGeom>
          <a:noFill/>
          <a:ln w="12700">
            <a:noFill/>
            <a:miter lim="800000"/>
            <a:headEnd/>
            <a:tailEnd/>
          </a:ln>
          <a:effectLst/>
        </p:spPr>
        <p:txBody>
          <a:bodyPr vert="horz" wrap="square" lIns="87312" tIns="44450" rIns="87312"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846138" rtl="0" eaLnBrk="0" fontAlgn="base" hangingPunct="0">
        <a:spcBef>
          <a:spcPct val="0"/>
        </a:spcBef>
        <a:spcAft>
          <a:spcPct val="0"/>
        </a:spcAft>
        <a:defRPr sz="3400">
          <a:solidFill>
            <a:schemeClr val="tx2"/>
          </a:solidFill>
          <a:latin typeface="+mj-lt"/>
          <a:ea typeface="+mj-ea"/>
          <a:cs typeface="+mj-cs"/>
        </a:defRPr>
      </a:lvl1pPr>
      <a:lvl2pPr algn="l" defTabSz="846138" rtl="0" eaLnBrk="0" fontAlgn="base" hangingPunct="0">
        <a:spcBef>
          <a:spcPct val="0"/>
        </a:spcBef>
        <a:spcAft>
          <a:spcPct val="0"/>
        </a:spcAft>
        <a:defRPr sz="3400">
          <a:solidFill>
            <a:schemeClr val="tx2"/>
          </a:solidFill>
          <a:latin typeface="Arial" charset="0"/>
        </a:defRPr>
      </a:lvl2pPr>
      <a:lvl3pPr algn="l" defTabSz="846138" rtl="0" eaLnBrk="0" fontAlgn="base" hangingPunct="0">
        <a:spcBef>
          <a:spcPct val="0"/>
        </a:spcBef>
        <a:spcAft>
          <a:spcPct val="0"/>
        </a:spcAft>
        <a:defRPr sz="3400">
          <a:solidFill>
            <a:schemeClr val="tx2"/>
          </a:solidFill>
          <a:latin typeface="Arial" charset="0"/>
        </a:defRPr>
      </a:lvl3pPr>
      <a:lvl4pPr algn="l" defTabSz="846138" rtl="0" eaLnBrk="0" fontAlgn="base" hangingPunct="0">
        <a:spcBef>
          <a:spcPct val="0"/>
        </a:spcBef>
        <a:spcAft>
          <a:spcPct val="0"/>
        </a:spcAft>
        <a:defRPr sz="3400">
          <a:solidFill>
            <a:schemeClr val="tx2"/>
          </a:solidFill>
          <a:latin typeface="Arial" charset="0"/>
        </a:defRPr>
      </a:lvl4pPr>
      <a:lvl5pPr algn="l" defTabSz="846138" rtl="0" eaLnBrk="0" fontAlgn="base" hangingPunct="0">
        <a:spcBef>
          <a:spcPct val="0"/>
        </a:spcBef>
        <a:spcAft>
          <a:spcPct val="0"/>
        </a:spcAft>
        <a:defRPr sz="3400">
          <a:solidFill>
            <a:schemeClr val="tx2"/>
          </a:solidFill>
          <a:latin typeface="Arial" charset="0"/>
        </a:defRPr>
      </a:lvl5pPr>
      <a:lvl6pPr marL="457200" algn="l" defTabSz="846138" rtl="0" eaLnBrk="0" fontAlgn="base" hangingPunct="0">
        <a:spcBef>
          <a:spcPct val="0"/>
        </a:spcBef>
        <a:spcAft>
          <a:spcPct val="0"/>
        </a:spcAft>
        <a:defRPr sz="3400">
          <a:solidFill>
            <a:schemeClr val="tx2"/>
          </a:solidFill>
          <a:latin typeface="Arial" charset="0"/>
        </a:defRPr>
      </a:lvl6pPr>
      <a:lvl7pPr marL="914400" algn="l" defTabSz="846138" rtl="0" eaLnBrk="0" fontAlgn="base" hangingPunct="0">
        <a:spcBef>
          <a:spcPct val="0"/>
        </a:spcBef>
        <a:spcAft>
          <a:spcPct val="0"/>
        </a:spcAft>
        <a:defRPr sz="3400">
          <a:solidFill>
            <a:schemeClr val="tx2"/>
          </a:solidFill>
          <a:latin typeface="Arial" charset="0"/>
        </a:defRPr>
      </a:lvl7pPr>
      <a:lvl8pPr marL="1371600" algn="l" defTabSz="846138" rtl="0" eaLnBrk="0" fontAlgn="base" hangingPunct="0">
        <a:spcBef>
          <a:spcPct val="0"/>
        </a:spcBef>
        <a:spcAft>
          <a:spcPct val="0"/>
        </a:spcAft>
        <a:defRPr sz="3400">
          <a:solidFill>
            <a:schemeClr val="tx2"/>
          </a:solidFill>
          <a:latin typeface="Arial" charset="0"/>
        </a:defRPr>
      </a:lvl8pPr>
      <a:lvl9pPr marL="1828800" algn="l" defTabSz="846138" rtl="0" eaLnBrk="0" fontAlgn="base" hangingPunct="0">
        <a:spcBef>
          <a:spcPct val="0"/>
        </a:spcBef>
        <a:spcAft>
          <a:spcPct val="0"/>
        </a:spcAft>
        <a:defRPr sz="3400">
          <a:solidFill>
            <a:schemeClr val="tx2"/>
          </a:solidFill>
          <a:latin typeface="Arial" charset="0"/>
        </a:defRPr>
      </a:lvl9pPr>
    </p:titleStyle>
    <p:bodyStyle>
      <a:lvl1pPr marL="317500" indent="-317500" algn="l" defTabSz="846138" rtl="0" eaLnBrk="0" fontAlgn="base" hangingPunct="0">
        <a:spcBef>
          <a:spcPct val="20000"/>
        </a:spcBef>
        <a:spcAft>
          <a:spcPct val="0"/>
        </a:spcAft>
        <a:buClr>
          <a:schemeClr val="accent2"/>
        </a:buClr>
        <a:buFont typeface="Wingdings" pitchFamily="2" charset="2"/>
        <a:buChar char="§"/>
        <a:defRPr sz="3000">
          <a:solidFill>
            <a:schemeClr val="tx1"/>
          </a:solidFill>
          <a:effectLst>
            <a:outerShdw blurRad="38100" dist="38100" dir="2700000" algn="tl">
              <a:srgbClr val="000000"/>
            </a:outerShdw>
          </a:effectLst>
          <a:latin typeface="+mn-lt"/>
          <a:ea typeface="+mn-ea"/>
          <a:cs typeface="+mn-cs"/>
        </a:defRPr>
      </a:lvl1pPr>
      <a:lvl2pPr marL="690563" indent="-258763" algn="l" defTabSz="846138" rtl="0" eaLnBrk="0" fontAlgn="base" hangingPunct="0">
        <a:spcBef>
          <a:spcPct val="20000"/>
        </a:spcBef>
        <a:spcAft>
          <a:spcPct val="0"/>
        </a:spcAft>
        <a:buClr>
          <a:schemeClr val="tx1"/>
        </a:buClr>
        <a:buSzPct val="100000"/>
        <a:buChar char="–"/>
        <a:defRPr sz="2600">
          <a:solidFill>
            <a:schemeClr val="tx1"/>
          </a:solidFill>
          <a:effectLst>
            <a:outerShdw blurRad="38100" dist="38100" dir="2700000" algn="tl">
              <a:srgbClr val="000000"/>
            </a:outerShdw>
          </a:effectLst>
          <a:latin typeface="+mn-lt"/>
        </a:defRPr>
      </a:lvl2pPr>
      <a:lvl3pPr marL="1060450" indent="-214313" algn="l" defTabSz="846138" rtl="0" eaLnBrk="0" fontAlgn="base" hangingPunct="0">
        <a:spcBef>
          <a:spcPct val="20000"/>
        </a:spcBef>
        <a:spcAft>
          <a:spcPct val="0"/>
        </a:spcAft>
        <a:buClr>
          <a:schemeClr val="tx1"/>
        </a:buClr>
        <a:buSzPct val="100000"/>
        <a:buChar char="»"/>
        <a:defRPr sz="2300">
          <a:solidFill>
            <a:schemeClr val="tx1"/>
          </a:solidFill>
          <a:effectLst>
            <a:outerShdw blurRad="38100" dist="38100" dir="2700000" algn="tl">
              <a:srgbClr val="000000"/>
            </a:outerShdw>
          </a:effectLst>
          <a:latin typeface="+mn-lt"/>
        </a:defRPr>
      </a:lvl3pPr>
      <a:lvl4pPr marL="1484313" indent="-212725" algn="l" defTabSz="846138" rtl="0" eaLnBrk="0" fontAlgn="base" hangingPunct="0">
        <a:spcBef>
          <a:spcPct val="20000"/>
        </a:spcBef>
        <a:spcAft>
          <a:spcPct val="0"/>
        </a:spcAft>
        <a:buClr>
          <a:schemeClr val="accent2"/>
        </a:buClr>
        <a:buFont typeface="Wingdings" pitchFamily="2" charset="2"/>
        <a:buChar char="§"/>
        <a:defRPr sz="1900">
          <a:solidFill>
            <a:schemeClr val="tx1"/>
          </a:solidFill>
          <a:effectLst>
            <a:outerShdw blurRad="38100" dist="38100" dir="2700000" algn="tl">
              <a:srgbClr val="000000"/>
            </a:outerShdw>
          </a:effectLst>
          <a:latin typeface="+mn-lt"/>
        </a:defRPr>
      </a:lvl4pPr>
      <a:lvl5pPr marL="1908175" indent="-209550" algn="l" defTabSz="846138" rtl="0" eaLnBrk="0" fontAlgn="base" hangingPunct="0">
        <a:spcBef>
          <a:spcPct val="20000"/>
        </a:spcBef>
        <a:spcAft>
          <a:spcPct val="0"/>
        </a:spcAft>
        <a:buClr>
          <a:schemeClr val="tx1"/>
        </a:buClr>
        <a:buSzPct val="100000"/>
        <a:buChar char="–"/>
        <a:defRPr sz="1900">
          <a:solidFill>
            <a:schemeClr val="tx1"/>
          </a:solidFill>
          <a:effectLst>
            <a:outerShdw blurRad="38100" dist="38100" dir="2700000" algn="tl">
              <a:srgbClr val="000000"/>
            </a:outerShdw>
          </a:effectLst>
          <a:latin typeface="+mn-lt"/>
        </a:defRPr>
      </a:lvl5pPr>
      <a:lvl6pPr marL="2365375" indent="-209550" algn="l" defTabSz="846138" rtl="0" eaLnBrk="0" fontAlgn="base" hangingPunct="0">
        <a:spcBef>
          <a:spcPct val="20000"/>
        </a:spcBef>
        <a:spcAft>
          <a:spcPct val="0"/>
        </a:spcAft>
        <a:buClr>
          <a:schemeClr val="tx1"/>
        </a:buClr>
        <a:buSzPct val="100000"/>
        <a:buChar char="–"/>
        <a:defRPr sz="1900">
          <a:solidFill>
            <a:schemeClr val="tx1"/>
          </a:solidFill>
          <a:effectLst>
            <a:outerShdw blurRad="38100" dist="38100" dir="2700000" algn="tl">
              <a:srgbClr val="000000"/>
            </a:outerShdw>
          </a:effectLst>
          <a:latin typeface="+mn-lt"/>
        </a:defRPr>
      </a:lvl6pPr>
      <a:lvl7pPr marL="2822575" indent="-209550" algn="l" defTabSz="846138" rtl="0" eaLnBrk="0" fontAlgn="base" hangingPunct="0">
        <a:spcBef>
          <a:spcPct val="20000"/>
        </a:spcBef>
        <a:spcAft>
          <a:spcPct val="0"/>
        </a:spcAft>
        <a:buClr>
          <a:schemeClr val="tx1"/>
        </a:buClr>
        <a:buSzPct val="100000"/>
        <a:buChar char="–"/>
        <a:defRPr sz="1900">
          <a:solidFill>
            <a:schemeClr val="tx1"/>
          </a:solidFill>
          <a:effectLst>
            <a:outerShdw blurRad="38100" dist="38100" dir="2700000" algn="tl">
              <a:srgbClr val="000000"/>
            </a:outerShdw>
          </a:effectLst>
          <a:latin typeface="+mn-lt"/>
        </a:defRPr>
      </a:lvl7pPr>
      <a:lvl8pPr marL="3279775" indent="-209550" algn="l" defTabSz="846138" rtl="0" eaLnBrk="0" fontAlgn="base" hangingPunct="0">
        <a:spcBef>
          <a:spcPct val="20000"/>
        </a:spcBef>
        <a:spcAft>
          <a:spcPct val="0"/>
        </a:spcAft>
        <a:buClr>
          <a:schemeClr val="tx1"/>
        </a:buClr>
        <a:buSzPct val="100000"/>
        <a:buChar char="–"/>
        <a:defRPr sz="1900">
          <a:solidFill>
            <a:schemeClr val="tx1"/>
          </a:solidFill>
          <a:effectLst>
            <a:outerShdw blurRad="38100" dist="38100" dir="2700000" algn="tl">
              <a:srgbClr val="000000"/>
            </a:outerShdw>
          </a:effectLst>
          <a:latin typeface="+mn-lt"/>
        </a:defRPr>
      </a:lvl8pPr>
      <a:lvl9pPr marL="3736975" indent="-209550" algn="l" defTabSz="846138" rtl="0" eaLnBrk="0" fontAlgn="base" hangingPunct="0">
        <a:spcBef>
          <a:spcPct val="20000"/>
        </a:spcBef>
        <a:spcAft>
          <a:spcPct val="0"/>
        </a:spcAft>
        <a:buClr>
          <a:schemeClr val="tx1"/>
        </a:buClr>
        <a:buSzPct val="100000"/>
        <a:buChar char="–"/>
        <a:defRPr sz="19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7.jpe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12163" name="Rectangle 3"/>
          <p:cNvSpPr>
            <a:spLocks noChangeArrowheads="1"/>
          </p:cNvSpPr>
          <p:nvPr/>
        </p:nvSpPr>
        <p:spPr bwMode="auto">
          <a:xfrm>
            <a:off x="1585119" y="1827212"/>
            <a:ext cx="5927725" cy="1676400"/>
          </a:xfrm>
          <a:prstGeom prst="rect">
            <a:avLst/>
          </a:prstGeom>
          <a:noFill/>
          <a:ln w="12700">
            <a:noFill/>
            <a:miter lim="800000"/>
            <a:headEnd/>
            <a:tailEnd/>
          </a:ln>
          <a:effectLst/>
        </p:spPr>
        <p:txBody>
          <a:bodyPr lIns="87312" tIns="44450" rIns="87312" bIns="44450"/>
          <a:lstStyle/>
          <a:p>
            <a:pPr marL="317500" indent="-317500" defTabSz="846138">
              <a:lnSpc>
                <a:spcPct val="80000"/>
              </a:lnSpc>
              <a:spcBef>
                <a:spcPct val="20000"/>
              </a:spcBef>
              <a:buClr>
                <a:schemeClr val="accent2"/>
              </a:buClr>
              <a:buFont typeface="Wingdings" pitchFamily="2" charset="2"/>
              <a:buNone/>
              <a:defRPr/>
            </a:pPr>
            <a:r>
              <a:rPr lang="en-US" sz="2100" dirty="0">
                <a:effectLst>
                  <a:outerShdw blurRad="38100" dist="38100" dir="2700000" algn="tl">
                    <a:srgbClr val="000000"/>
                  </a:outerShdw>
                </a:effectLst>
                <a:latin typeface="Arial" charset="0"/>
              </a:rPr>
              <a:t>Michael S. Beauchamp, Ph.D.</a:t>
            </a:r>
          </a:p>
          <a:p>
            <a:pPr marL="317500" indent="-317500" defTabSz="846138">
              <a:lnSpc>
                <a:spcPct val="80000"/>
              </a:lnSpc>
              <a:spcBef>
                <a:spcPct val="20000"/>
              </a:spcBef>
              <a:buClr>
                <a:schemeClr val="accent2"/>
              </a:buClr>
              <a:buFont typeface="Wingdings" pitchFamily="2" charset="2"/>
              <a:buNone/>
              <a:defRPr/>
            </a:pPr>
            <a:r>
              <a:rPr lang="en-US" sz="2100" dirty="0">
                <a:effectLst>
                  <a:outerShdw blurRad="38100" dist="38100" dir="2700000" algn="tl">
                    <a:srgbClr val="000000"/>
                  </a:outerShdw>
                </a:effectLst>
                <a:latin typeface="Arial" charset="0"/>
              </a:rPr>
              <a:t>Assistant Professor</a:t>
            </a:r>
          </a:p>
          <a:p>
            <a:pPr marL="317500" indent="-317500" defTabSz="846138">
              <a:lnSpc>
                <a:spcPct val="80000"/>
              </a:lnSpc>
              <a:spcBef>
                <a:spcPct val="20000"/>
              </a:spcBef>
              <a:buClr>
                <a:schemeClr val="accent2"/>
              </a:buClr>
              <a:buFont typeface="Wingdings" pitchFamily="2" charset="2"/>
              <a:buNone/>
              <a:defRPr/>
            </a:pPr>
            <a:r>
              <a:rPr lang="en-US" sz="2100" dirty="0">
                <a:effectLst>
                  <a:outerShdw blurRad="38100" dist="38100" dir="2700000" algn="tl">
                    <a:srgbClr val="000000"/>
                  </a:outerShdw>
                </a:effectLst>
                <a:latin typeface="Arial" charset="0"/>
              </a:rPr>
              <a:t>Department of Neurobiology and Anatomy</a:t>
            </a:r>
          </a:p>
          <a:p>
            <a:pPr marL="317500" indent="-317500" defTabSz="846138">
              <a:lnSpc>
                <a:spcPct val="80000"/>
              </a:lnSpc>
              <a:spcBef>
                <a:spcPct val="20000"/>
              </a:spcBef>
              <a:buClr>
                <a:schemeClr val="accent2"/>
              </a:buClr>
              <a:buFont typeface="Wingdings" pitchFamily="2" charset="2"/>
              <a:buNone/>
              <a:defRPr/>
            </a:pPr>
            <a:r>
              <a:rPr lang="en-US" sz="2100" dirty="0">
                <a:effectLst>
                  <a:outerShdw blurRad="38100" dist="38100" dir="2700000" algn="tl">
                    <a:srgbClr val="000000"/>
                  </a:outerShdw>
                </a:effectLst>
                <a:latin typeface="Arial" charset="0"/>
              </a:rPr>
              <a:t>University of Texas Health Science Center at Houston</a:t>
            </a:r>
          </a:p>
          <a:p>
            <a:pPr marL="317500" indent="-317500" defTabSz="846138">
              <a:lnSpc>
                <a:spcPct val="80000"/>
              </a:lnSpc>
              <a:spcBef>
                <a:spcPct val="20000"/>
              </a:spcBef>
              <a:buClr>
                <a:schemeClr val="accent2"/>
              </a:buClr>
              <a:buFont typeface="Wingdings" pitchFamily="2" charset="2"/>
              <a:buNone/>
              <a:defRPr/>
            </a:pPr>
            <a:r>
              <a:rPr lang="en-US" sz="2100" dirty="0">
                <a:effectLst>
                  <a:outerShdw blurRad="38100" dist="38100" dir="2700000" algn="tl">
                    <a:srgbClr val="000000"/>
                  </a:outerShdw>
                </a:effectLst>
                <a:latin typeface="Arial" charset="0"/>
              </a:rPr>
              <a:t>Houston, TX</a:t>
            </a:r>
          </a:p>
          <a:p>
            <a:pPr marL="317500" indent="-317500" defTabSz="846138">
              <a:lnSpc>
                <a:spcPct val="80000"/>
              </a:lnSpc>
              <a:spcBef>
                <a:spcPct val="20000"/>
              </a:spcBef>
              <a:buClr>
                <a:schemeClr val="accent2"/>
              </a:buClr>
              <a:buFont typeface="Wingdings" pitchFamily="2" charset="2"/>
              <a:buNone/>
              <a:defRPr/>
            </a:pPr>
            <a:endParaRPr lang="en-US" sz="2100" dirty="0">
              <a:effectLst>
                <a:outerShdw blurRad="38100" dist="38100" dir="2700000" algn="tl">
                  <a:srgbClr val="000000"/>
                </a:outerShdw>
              </a:effectLst>
              <a:latin typeface="Arial" charset="0"/>
            </a:endParaRPr>
          </a:p>
          <a:p>
            <a:pPr marL="317500" indent="-317500" defTabSz="846138">
              <a:lnSpc>
                <a:spcPct val="80000"/>
              </a:lnSpc>
              <a:spcBef>
                <a:spcPct val="20000"/>
              </a:spcBef>
              <a:buClr>
                <a:schemeClr val="accent2"/>
              </a:buClr>
              <a:buFont typeface="Wingdings" pitchFamily="2" charset="2"/>
              <a:buNone/>
              <a:defRPr/>
            </a:pPr>
            <a:endParaRPr lang="en-US" sz="2100" dirty="0">
              <a:effectLst>
                <a:outerShdw blurRad="38100" dist="38100" dir="2700000" algn="tl">
                  <a:srgbClr val="000000"/>
                </a:outerShdw>
              </a:effectLst>
              <a:latin typeface="Arial" charset="0"/>
            </a:endParaRPr>
          </a:p>
        </p:txBody>
      </p:sp>
      <p:pic>
        <p:nvPicPr>
          <p:cNvPr id="2052" name="Picture 4" descr="utmsh_logo_centered"/>
          <p:cNvPicPr>
            <a:picLocks noChangeAspect="1" noChangeArrowheads="1"/>
          </p:cNvPicPr>
          <p:nvPr/>
        </p:nvPicPr>
        <p:blipFill>
          <a:blip r:embed="rId3" cstate="print"/>
          <a:srcRect l="37950" t="12962" r="38374" b="52245"/>
          <a:stretch>
            <a:fillRect/>
          </a:stretch>
        </p:blipFill>
        <p:spPr bwMode="auto">
          <a:xfrm>
            <a:off x="289719" y="2208212"/>
            <a:ext cx="1188068" cy="1049955"/>
          </a:xfrm>
          <a:prstGeom prst="rect">
            <a:avLst/>
          </a:prstGeom>
          <a:noFill/>
          <a:ln w="9525">
            <a:noFill/>
            <a:miter lim="800000"/>
            <a:headEnd/>
            <a:tailEnd/>
          </a:ln>
        </p:spPr>
      </p:pic>
      <p:sp>
        <p:nvSpPr>
          <p:cNvPr id="2012165" name="Rectangle 5"/>
          <p:cNvSpPr>
            <a:spLocks noChangeArrowheads="1"/>
          </p:cNvSpPr>
          <p:nvPr/>
        </p:nvSpPr>
        <p:spPr bwMode="auto">
          <a:xfrm>
            <a:off x="289719" y="3884612"/>
            <a:ext cx="6096000" cy="437043"/>
          </a:xfrm>
          <a:prstGeom prst="rect">
            <a:avLst/>
          </a:prstGeom>
          <a:noFill/>
          <a:ln w="12700">
            <a:noFill/>
            <a:miter lim="800000"/>
            <a:headEnd/>
            <a:tailEnd/>
          </a:ln>
          <a:effectLst/>
        </p:spPr>
        <p:txBody>
          <a:bodyPr wrap="square">
            <a:spAutoFit/>
          </a:bodyPr>
          <a:lstStyle/>
          <a:p>
            <a:pPr>
              <a:lnSpc>
                <a:spcPct val="80000"/>
              </a:lnSpc>
              <a:spcBef>
                <a:spcPct val="20000"/>
              </a:spcBef>
              <a:buClr>
                <a:schemeClr val="accent2"/>
              </a:buClr>
              <a:buFont typeface="Wingdings" pitchFamily="2" charset="2"/>
              <a:buNone/>
              <a:defRPr/>
            </a:pPr>
            <a:r>
              <a:rPr lang="en-US" sz="2800" b="1" dirty="0">
                <a:effectLst>
                  <a:outerShdw blurRad="38100" dist="38100" dir="2700000" algn="tl">
                    <a:srgbClr val="000000"/>
                  </a:outerShdw>
                </a:effectLst>
              </a:rPr>
              <a:t>Michael.S.Beauchamp@uth.tmc.edu</a:t>
            </a:r>
          </a:p>
        </p:txBody>
      </p:sp>
      <p:sp>
        <p:nvSpPr>
          <p:cNvPr id="2054" name="Rectangle 6"/>
          <p:cNvSpPr>
            <a:spLocks noGrp="1" noChangeArrowheads="1"/>
          </p:cNvSpPr>
          <p:nvPr>
            <p:ph type="title"/>
          </p:nvPr>
        </p:nvSpPr>
        <p:spPr>
          <a:xfrm>
            <a:off x="366713" y="614362"/>
            <a:ext cx="9509125" cy="1060450"/>
          </a:xfrm>
          <a:noFill/>
        </p:spPr>
        <p:txBody>
          <a:bodyPr/>
          <a:lstStyle/>
          <a:p>
            <a:r>
              <a:rPr lang="en-US" dirty="0" smtClean="0"/>
              <a:t>Motor Systems: Lecture 5</a:t>
            </a:r>
            <a:endParaRPr lang="en-US" dirty="0"/>
          </a:p>
        </p:txBody>
      </p:sp>
      <p:pic>
        <p:nvPicPr>
          <p:cNvPr id="2055" name="Picture 7" descr="utmsh_logo_centered"/>
          <p:cNvPicPr>
            <a:picLocks noChangeAspect="1" noChangeArrowheads="1"/>
          </p:cNvPicPr>
          <p:nvPr/>
        </p:nvPicPr>
        <p:blipFill>
          <a:blip r:embed="rId4" cstate="print"/>
          <a:srcRect l="7573" t="48091" r="7736" b="24164"/>
          <a:stretch>
            <a:fillRect/>
          </a:stretch>
        </p:blipFill>
        <p:spPr bwMode="auto">
          <a:xfrm>
            <a:off x="289719" y="1979612"/>
            <a:ext cx="1188068" cy="2301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erebelluminout"/>
          <p:cNvPicPr>
            <a:picLocks noChangeAspect="1" noChangeArrowheads="1"/>
          </p:cNvPicPr>
          <p:nvPr/>
        </p:nvPicPr>
        <p:blipFill>
          <a:blip r:embed="rId3" cstate="print"/>
          <a:srcRect/>
          <a:stretch>
            <a:fillRect/>
          </a:stretch>
        </p:blipFill>
        <p:spPr bwMode="auto">
          <a:xfrm>
            <a:off x="3045051" y="0"/>
            <a:ext cx="6100387" cy="6572100"/>
          </a:xfrm>
          <a:prstGeom prst="rect">
            <a:avLst/>
          </a:prstGeom>
          <a:noFill/>
          <a:ln w="9525">
            <a:noFill/>
            <a:miter lim="800000"/>
            <a:headEnd/>
            <a:tailEnd/>
          </a:ln>
        </p:spPr>
      </p:pic>
      <p:sp>
        <p:nvSpPr>
          <p:cNvPr id="10243" name="Text Box 3"/>
          <p:cNvSpPr txBox="1">
            <a:spLocks noChangeArrowheads="1"/>
          </p:cNvSpPr>
          <p:nvPr/>
        </p:nvSpPr>
        <p:spPr bwMode="auto">
          <a:xfrm>
            <a:off x="312050" y="187731"/>
            <a:ext cx="1992313" cy="830997"/>
          </a:xfrm>
          <a:prstGeom prst="rect">
            <a:avLst/>
          </a:prstGeom>
          <a:noFill/>
          <a:ln w="9525">
            <a:noFill/>
            <a:miter lim="800000"/>
            <a:headEnd/>
            <a:tailEnd/>
          </a:ln>
        </p:spPr>
        <p:txBody>
          <a:bodyPr>
            <a:spAutoFit/>
          </a:bodyPr>
          <a:lstStyle/>
          <a:p>
            <a:r>
              <a:rPr lang="en-US" b="1">
                <a:latin typeface="Arial" charset="0"/>
              </a:rPr>
              <a:t>Cerebellar Afferents and Efferents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246897" y="-74471"/>
            <a:ext cx="9412908" cy="3785652"/>
          </a:xfrm>
          <a:prstGeom prst="rect">
            <a:avLst/>
          </a:prstGeom>
          <a:noFill/>
          <a:ln w="9525">
            <a:noFill/>
            <a:miter lim="800000"/>
            <a:headEnd/>
            <a:tailEnd/>
          </a:ln>
        </p:spPr>
        <p:txBody>
          <a:bodyPr>
            <a:spAutoFit/>
          </a:bodyPr>
          <a:lstStyle/>
          <a:p>
            <a:r>
              <a:rPr lang="en-US" sz="3200" b="1" dirty="0">
                <a:latin typeface="+mj-lt"/>
              </a:rPr>
              <a:t>   	         </a:t>
            </a:r>
            <a:r>
              <a:rPr lang="en-US" sz="3200" b="1" dirty="0">
                <a:solidFill>
                  <a:srgbClr val="FFFF00"/>
                </a:solidFill>
                <a:latin typeface="+mj-lt"/>
              </a:rPr>
              <a:t>Deep</a:t>
            </a:r>
            <a:r>
              <a:rPr lang="en-US" sz="3200" b="1" dirty="0">
                <a:latin typeface="+mj-lt"/>
              </a:rPr>
              <a:t> </a:t>
            </a:r>
            <a:r>
              <a:rPr lang="en-US" sz="3200" b="1" dirty="0" err="1">
                <a:solidFill>
                  <a:srgbClr val="FFFF00"/>
                </a:solidFill>
                <a:latin typeface="+mj-lt"/>
              </a:rPr>
              <a:t>Cerebellar</a:t>
            </a:r>
            <a:r>
              <a:rPr lang="en-US" sz="3200" b="1" dirty="0">
                <a:solidFill>
                  <a:srgbClr val="FFFF00"/>
                </a:solidFill>
                <a:latin typeface="+mj-lt"/>
              </a:rPr>
              <a:t> Nuclei</a:t>
            </a:r>
            <a:endParaRPr lang="en-US" sz="2000" b="1" dirty="0">
              <a:solidFill>
                <a:schemeClr val="bg1"/>
              </a:solidFill>
              <a:latin typeface="+mj-lt"/>
            </a:endParaRPr>
          </a:p>
          <a:p>
            <a:r>
              <a:rPr lang="en-US" sz="2400" b="1" dirty="0" err="1" smtClean="0">
                <a:latin typeface="+mj-lt"/>
              </a:rPr>
              <a:t>Fastigial</a:t>
            </a:r>
            <a:r>
              <a:rPr lang="en-US" sz="2400" b="1" dirty="0" smtClean="0">
                <a:latin typeface="+mj-lt"/>
              </a:rPr>
              <a:t> Nucleus</a:t>
            </a:r>
          </a:p>
          <a:p>
            <a:pPr>
              <a:buFontTx/>
              <a:buChar char="•"/>
            </a:pPr>
            <a:r>
              <a:rPr lang="en-US" sz="2000" b="1" dirty="0" smtClean="0">
                <a:latin typeface="+mj-lt"/>
              </a:rPr>
              <a:t> inhibitory input from </a:t>
            </a:r>
            <a:r>
              <a:rPr lang="en-US" sz="2000" b="1" dirty="0" err="1" smtClean="0">
                <a:latin typeface="+mj-lt"/>
              </a:rPr>
              <a:t>cerebellar</a:t>
            </a:r>
            <a:r>
              <a:rPr lang="en-US" sz="2000" b="1" dirty="0" smtClean="0">
                <a:latin typeface="+mj-lt"/>
              </a:rPr>
              <a:t> cortex</a:t>
            </a:r>
            <a:r>
              <a:rPr lang="en-US" dirty="0" smtClean="0">
                <a:latin typeface="+mj-lt"/>
              </a:rPr>
              <a:t> </a:t>
            </a:r>
            <a:r>
              <a:rPr lang="en-US" sz="2000" b="1" dirty="0" smtClean="0">
                <a:latin typeface="+mj-lt"/>
              </a:rPr>
              <a:t>: </a:t>
            </a:r>
            <a:r>
              <a:rPr lang="en-US" sz="2000" b="1" u="sng" dirty="0" err="1" smtClean="0">
                <a:latin typeface="+mj-lt"/>
              </a:rPr>
              <a:t>vermis</a:t>
            </a:r>
            <a:endParaRPr lang="en-US" sz="2000" b="1" u="sng" dirty="0" smtClean="0">
              <a:latin typeface="+mj-lt"/>
            </a:endParaRPr>
          </a:p>
          <a:p>
            <a:pPr>
              <a:buFontTx/>
              <a:buChar char="•"/>
            </a:pPr>
            <a:r>
              <a:rPr lang="en-US" sz="2000" b="1" dirty="0" smtClean="0">
                <a:latin typeface="+mj-lt"/>
              </a:rPr>
              <a:t> excitatory input: vestibular, proximal somatosensory, auditory, visual</a:t>
            </a:r>
          </a:p>
          <a:p>
            <a:pPr>
              <a:buFontTx/>
              <a:buChar char="•"/>
            </a:pPr>
            <a:r>
              <a:rPr lang="en-US" sz="2000" b="1" dirty="0" smtClean="0">
                <a:latin typeface="+mj-lt"/>
              </a:rPr>
              <a:t> projects to </a:t>
            </a:r>
            <a:r>
              <a:rPr lang="en-US" sz="2000" b="1" u="sng" dirty="0" smtClean="0">
                <a:latin typeface="+mj-lt"/>
              </a:rPr>
              <a:t>vestibular nuclei, reticular formation</a:t>
            </a:r>
            <a:endParaRPr lang="en-US" sz="2000" b="1" dirty="0" smtClean="0">
              <a:latin typeface="+mj-lt"/>
            </a:endParaRPr>
          </a:p>
          <a:p>
            <a:endParaRPr lang="en-US" sz="2000" b="1" dirty="0" smtClean="0">
              <a:latin typeface="+mj-lt"/>
            </a:endParaRPr>
          </a:p>
          <a:p>
            <a:r>
              <a:rPr lang="en-US" sz="2400" b="1" dirty="0" smtClean="0">
                <a:latin typeface="+mj-lt"/>
              </a:rPr>
              <a:t>Interposed</a:t>
            </a:r>
          </a:p>
          <a:p>
            <a:pPr>
              <a:buFontTx/>
              <a:buChar char="•"/>
            </a:pPr>
            <a:r>
              <a:rPr lang="en-US" sz="2000" b="1" dirty="0" smtClean="0">
                <a:latin typeface="+mj-lt"/>
              </a:rPr>
              <a:t> inhibitory input from </a:t>
            </a:r>
            <a:r>
              <a:rPr lang="en-US" sz="2000" b="1" dirty="0" err="1" smtClean="0">
                <a:latin typeface="+mj-lt"/>
              </a:rPr>
              <a:t>cerebellar</a:t>
            </a:r>
            <a:r>
              <a:rPr lang="en-US" sz="2000" b="1" dirty="0" smtClean="0">
                <a:latin typeface="+mj-lt"/>
              </a:rPr>
              <a:t> cortex</a:t>
            </a:r>
            <a:r>
              <a:rPr lang="en-US" dirty="0" smtClean="0">
                <a:latin typeface="+mj-lt"/>
              </a:rPr>
              <a:t> </a:t>
            </a:r>
            <a:r>
              <a:rPr lang="en-US" sz="2000" b="1" dirty="0" smtClean="0">
                <a:latin typeface="+mj-lt"/>
              </a:rPr>
              <a:t>:  </a:t>
            </a:r>
            <a:r>
              <a:rPr lang="en-US" sz="2000" b="1" u="sng" dirty="0" smtClean="0">
                <a:latin typeface="+mj-lt"/>
              </a:rPr>
              <a:t>intermediate zone</a:t>
            </a:r>
            <a:endParaRPr lang="en-US" sz="2000" b="1" dirty="0" smtClean="0">
              <a:latin typeface="+mj-lt"/>
            </a:endParaRPr>
          </a:p>
          <a:p>
            <a:pPr>
              <a:buFontTx/>
              <a:buChar char="•"/>
            </a:pPr>
            <a:r>
              <a:rPr lang="en-US" sz="2000" b="1" dirty="0" smtClean="0">
                <a:latin typeface="+mj-lt"/>
              </a:rPr>
              <a:t> excitatory input : spinal, proximal somatosensory, auditory, visual </a:t>
            </a:r>
          </a:p>
          <a:p>
            <a:pPr>
              <a:buFontTx/>
              <a:buChar char="•"/>
            </a:pPr>
            <a:r>
              <a:rPr lang="en-US" sz="2000" b="1" dirty="0" smtClean="0">
                <a:latin typeface="+mj-lt"/>
              </a:rPr>
              <a:t> projects to </a:t>
            </a:r>
            <a:r>
              <a:rPr lang="en-US" sz="2000" b="1" u="sng" dirty="0" smtClean="0">
                <a:latin typeface="+mj-lt"/>
              </a:rPr>
              <a:t>contralateral red nucleus</a:t>
            </a:r>
            <a:endParaRPr lang="en-US" sz="2000" b="1" dirty="0" smtClean="0">
              <a:latin typeface="+mj-lt"/>
            </a:endParaRPr>
          </a:p>
          <a:p>
            <a:endParaRPr lang="en-US" sz="2000" b="1" dirty="0" smtClean="0">
              <a:latin typeface="+mj-l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erebelluminout"/>
          <p:cNvPicPr>
            <a:picLocks noChangeAspect="1" noChangeArrowheads="1"/>
          </p:cNvPicPr>
          <p:nvPr/>
        </p:nvPicPr>
        <p:blipFill>
          <a:blip r:embed="rId3" cstate="print"/>
          <a:srcRect/>
          <a:stretch>
            <a:fillRect/>
          </a:stretch>
        </p:blipFill>
        <p:spPr bwMode="auto">
          <a:xfrm>
            <a:off x="3045051" y="0"/>
            <a:ext cx="6100387" cy="6572100"/>
          </a:xfrm>
          <a:prstGeom prst="rect">
            <a:avLst/>
          </a:prstGeom>
          <a:noFill/>
          <a:ln w="9525">
            <a:noFill/>
            <a:miter lim="800000"/>
            <a:headEnd/>
            <a:tailEnd/>
          </a:ln>
        </p:spPr>
      </p:pic>
      <p:sp>
        <p:nvSpPr>
          <p:cNvPr id="12291" name="Text Box 3"/>
          <p:cNvSpPr txBox="1">
            <a:spLocks noChangeArrowheads="1"/>
          </p:cNvSpPr>
          <p:nvPr/>
        </p:nvSpPr>
        <p:spPr bwMode="auto">
          <a:xfrm>
            <a:off x="312050" y="187731"/>
            <a:ext cx="1992313" cy="830997"/>
          </a:xfrm>
          <a:prstGeom prst="rect">
            <a:avLst/>
          </a:prstGeom>
          <a:noFill/>
          <a:ln w="9525">
            <a:noFill/>
            <a:miter lim="800000"/>
            <a:headEnd/>
            <a:tailEnd/>
          </a:ln>
        </p:spPr>
        <p:txBody>
          <a:bodyPr>
            <a:spAutoFit/>
          </a:bodyPr>
          <a:lstStyle/>
          <a:p>
            <a:r>
              <a:rPr lang="en-US" b="1">
                <a:latin typeface="Arial" charset="0"/>
              </a:rPr>
              <a:t>Cerebellar Afferents and Efferents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246897" y="-74471"/>
            <a:ext cx="9412908" cy="5386090"/>
          </a:xfrm>
          <a:prstGeom prst="rect">
            <a:avLst/>
          </a:prstGeom>
          <a:noFill/>
          <a:ln w="9525">
            <a:noFill/>
            <a:miter lim="800000"/>
            <a:headEnd/>
            <a:tailEnd/>
          </a:ln>
        </p:spPr>
        <p:txBody>
          <a:bodyPr>
            <a:spAutoFit/>
          </a:bodyPr>
          <a:lstStyle/>
          <a:p>
            <a:r>
              <a:rPr lang="en-US" sz="3200" b="1" dirty="0">
                <a:latin typeface="+mj-lt"/>
              </a:rPr>
              <a:t>   	         </a:t>
            </a:r>
            <a:r>
              <a:rPr lang="en-US" sz="3200" b="1" dirty="0">
                <a:solidFill>
                  <a:srgbClr val="FFFF00"/>
                </a:solidFill>
                <a:latin typeface="+mj-lt"/>
              </a:rPr>
              <a:t>Deep</a:t>
            </a:r>
            <a:r>
              <a:rPr lang="en-US" sz="3200" b="1" dirty="0">
                <a:latin typeface="+mj-lt"/>
              </a:rPr>
              <a:t> </a:t>
            </a:r>
            <a:r>
              <a:rPr lang="en-US" sz="3200" b="1" dirty="0" err="1">
                <a:solidFill>
                  <a:srgbClr val="FFFF00"/>
                </a:solidFill>
                <a:latin typeface="+mj-lt"/>
              </a:rPr>
              <a:t>Cerebellar</a:t>
            </a:r>
            <a:r>
              <a:rPr lang="en-US" sz="3200" b="1" dirty="0">
                <a:solidFill>
                  <a:srgbClr val="FFFF00"/>
                </a:solidFill>
                <a:latin typeface="+mj-lt"/>
              </a:rPr>
              <a:t> Nuclei</a:t>
            </a:r>
            <a:endParaRPr lang="en-US" sz="2000" b="1" dirty="0">
              <a:solidFill>
                <a:schemeClr val="bg1"/>
              </a:solidFill>
              <a:latin typeface="+mj-lt"/>
            </a:endParaRPr>
          </a:p>
          <a:p>
            <a:r>
              <a:rPr lang="en-US" sz="2400" b="1" dirty="0" err="1" smtClean="0">
                <a:latin typeface="+mj-lt"/>
              </a:rPr>
              <a:t>Fastigial</a:t>
            </a:r>
            <a:r>
              <a:rPr lang="en-US" sz="2400" b="1" dirty="0" smtClean="0">
                <a:latin typeface="+mj-lt"/>
              </a:rPr>
              <a:t> Nucleus</a:t>
            </a:r>
          </a:p>
          <a:p>
            <a:pPr>
              <a:buFontTx/>
              <a:buChar char="•"/>
            </a:pPr>
            <a:r>
              <a:rPr lang="en-US" sz="2000" b="1" dirty="0" smtClean="0">
                <a:latin typeface="+mj-lt"/>
              </a:rPr>
              <a:t> inhibitory input from </a:t>
            </a:r>
            <a:r>
              <a:rPr lang="en-US" sz="2000" b="1" dirty="0" err="1" smtClean="0">
                <a:latin typeface="+mj-lt"/>
              </a:rPr>
              <a:t>cerebellar</a:t>
            </a:r>
            <a:r>
              <a:rPr lang="en-US" sz="2000" b="1" dirty="0" smtClean="0">
                <a:latin typeface="+mj-lt"/>
              </a:rPr>
              <a:t> cortex</a:t>
            </a:r>
            <a:r>
              <a:rPr lang="en-US" dirty="0" smtClean="0">
                <a:latin typeface="+mj-lt"/>
              </a:rPr>
              <a:t> </a:t>
            </a:r>
            <a:r>
              <a:rPr lang="en-US" sz="2000" b="1" dirty="0" smtClean="0">
                <a:latin typeface="+mj-lt"/>
              </a:rPr>
              <a:t>: </a:t>
            </a:r>
            <a:r>
              <a:rPr lang="en-US" sz="2000" b="1" u="sng" dirty="0" err="1" smtClean="0">
                <a:latin typeface="+mj-lt"/>
              </a:rPr>
              <a:t>vermis</a:t>
            </a:r>
            <a:endParaRPr lang="en-US" sz="2000" b="1" u="sng" dirty="0" smtClean="0">
              <a:latin typeface="+mj-lt"/>
            </a:endParaRPr>
          </a:p>
          <a:p>
            <a:pPr>
              <a:buFontTx/>
              <a:buChar char="•"/>
            </a:pPr>
            <a:r>
              <a:rPr lang="en-US" sz="2000" b="1" dirty="0" smtClean="0">
                <a:latin typeface="+mj-lt"/>
              </a:rPr>
              <a:t> excitatory input: vestibular, proximal somatosensory, auditory, visual</a:t>
            </a:r>
          </a:p>
          <a:p>
            <a:pPr>
              <a:buFontTx/>
              <a:buChar char="•"/>
            </a:pPr>
            <a:r>
              <a:rPr lang="en-US" sz="2000" b="1" dirty="0" smtClean="0">
                <a:latin typeface="+mj-lt"/>
              </a:rPr>
              <a:t> projects to </a:t>
            </a:r>
            <a:r>
              <a:rPr lang="en-US" sz="2000" b="1" u="sng" dirty="0" smtClean="0">
                <a:latin typeface="+mj-lt"/>
              </a:rPr>
              <a:t>vestibular nuclei, reticular formation</a:t>
            </a:r>
            <a:endParaRPr lang="en-US" sz="2000" b="1" dirty="0" smtClean="0">
              <a:latin typeface="+mj-lt"/>
            </a:endParaRPr>
          </a:p>
          <a:p>
            <a:endParaRPr lang="en-US" sz="2000" b="1" dirty="0" smtClean="0">
              <a:latin typeface="+mj-lt"/>
            </a:endParaRPr>
          </a:p>
          <a:p>
            <a:r>
              <a:rPr lang="en-US" sz="2400" b="1" dirty="0" smtClean="0">
                <a:latin typeface="+mj-lt"/>
              </a:rPr>
              <a:t>Interposed</a:t>
            </a:r>
          </a:p>
          <a:p>
            <a:pPr>
              <a:buFontTx/>
              <a:buChar char="•"/>
            </a:pPr>
            <a:r>
              <a:rPr lang="en-US" sz="2000" b="1" dirty="0" smtClean="0">
                <a:latin typeface="+mj-lt"/>
              </a:rPr>
              <a:t> inhibitory input from </a:t>
            </a:r>
            <a:r>
              <a:rPr lang="en-US" sz="2000" b="1" dirty="0" err="1" smtClean="0">
                <a:latin typeface="+mj-lt"/>
              </a:rPr>
              <a:t>cerebellar</a:t>
            </a:r>
            <a:r>
              <a:rPr lang="en-US" sz="2000" b="1" dirty="0" smtClean="0">
                <a:latin typeface="+mj-lt"/>
              </a:rPr>
              <a:t> cortex</a:t>
            </a:r>
            <a:r>
              <a:rPr lang="en-US" dirty="0" smtClean="0">
                <a:latin typeface="+mj-lt"/>
              </a:rPr>
              <a:t> </a:t>
            </a:r>
            <a:r>
              <a:rPr lang="en-US" sz="2000" b="1" dirty="0" smtClean="0">
                <a:latin typeface="+mj-lt"/>
              </a:rPr>
              <a:t>:  </a:t>
            </a:r>
            <a:r>
              <a:rPr lang="en-US" sz="2000" b="1" u="sng" dirty="0" smtClean="0">
                <a:latin typeface="+mj-lt"/>
              </a:rPr>
              <a:t>intermediate zone</a:t>
            </a:r>
            <a:endParaRPr lang="en-US" sz="2000" b="1" dirty="0" smtClean="0">
              <a:latin typeface="+mj-lt"/>
            </a:endParaRPr>
          </a:p>
          <a:p>
            <a:pPr>
              <a:buFontTx/>
              <a:buChar char="•"/>
            </a:pPr>
            <a:r>
              <a:rPr lang="en-US" sz="2000" b="1" dirty="0" smtClean="0">
                <a:latin typeface="+mj-lt"/>
              </a:rPr>
              <a:t> excitatory input : spinal, proximal somatosensory, auditory, visual </a:t>
            </a:r>
          </a:p>
          <a:p>
            <a:pPr>
              <a:buFontTx/>
              <a:buChar char="•"/>
            </a:pPr>
            <a:r>
              <a:rPr lang="en-US" sz="2000" b="1" dirty="0" smtClean="0">
                <a:latin typeface="+mj-lt"/>
              </a:rPr>
              <a:t> projects to </a:t>
            </a:r>
            <a:r>
              <a:rPr lang="en-US" sz="2000" b="1" u="sng" dirty="0" smtClean="0">
                <a:latin typeface="+mj-lt"/>
              </a:rPr>
              <a:t>contralateral red nucleus</a:t>
            </a:r>
            <a:endParaRPr lang="en-US" sz="2000" b="1" dirty="0" smtClean="0">
              <a:latin typeface="+mj-lt"/>
            </a:endParaRPr>
          </a:p>
          <a:p>
            <a:endParaRPr lang="en-US" sz="2000" b="1" dirty="0" smtClean="0">
              <a:latin typeface="+mj-lt"/>
            </a:endParaRPr>
          </a:p>
          <a:p>
            <a:r>
              <a:rPr lang="en-US" sz="2400" b="1" dirty="0" smtClean="0">
                <a:latin typeface="+mj-lt"/>
              </a:rPr>
              <a:t>Dentate</a:t>
            </a:r>
          </a:p>
          <a:p>
            <a:pPr>
              <a:buFontTx/>
              <a:buChar char="•"/>
            </a:pPr>
            <a:r>
              <a:rPr lang="en-US" sz="2000" b="1" dirty="0" smtClean="0">
                <a:latin typeface="+mj-lt"/>
              </a:rPr>
              <a:t> inhibitory input from </a:t>
            </a:r>
            <a:r>
              <a:rPr lang="en-US" sz="2000" b="1" dirty="0" err="1" smtClean="0">
                <a:latin typeface="+mj-lt"/>
              </a:rPr>
              <a:t>cerebellar</a:t>
            </a:r>
            <a:r>
              <a:rPr lang="en-US" sz="2000" b="1" dirty="0" smtClean="0">
                <a:latin typeface="+mj-lt"/>
              </a:rPr>
              <a:t> cortex</a:t>
            </a:r>
            <a:r>
              <a:rPr lang="en-US" dirty="0" smtClean="0">
                <a:latin typeface="+mj-lt"/>
              </a:rPr>
              <a:t> </a:t>
            </a:r>
            <a:r>
              <a:rPr lang="en-US" sz="2000" b="1" dirty="0" smtClean="0">
                <a:latin typeface="+mj-lt"/>
              </a:rPr>
              <a:t>: </a:t>
            </a:r>
            <a:r>
              <a:rPr lang="en-US" sz="2000" b="1" u="sng" dirty="0" smtClean="0">
                <a:latin typeface="+mj-lt"/>
              </a:rPr>
              <a:t>lateral hemisphere</a:t>
            </a:r>
            <a:endParaRPr lang="en-US" sz="2000" b="1" dirty="0" smtClean="0">
              <a:latin typeface="+mj-lt"/>
            </a:endParaRPr>
          </a:p>
          <a:p>
            <a:pPr>
              <a:buFontTx/>
              <a:buChar char="•"/>
            </a:pPr>
            <a:r>
              <a:rPr lang="en-US" sz="2000" b="1" dirty="0" smtClean="0">
                <a:latin typeface="+mj-lt"/>
              </a:rPr>
              <a:t> excitatory input: cortex via </a:t>
            </a:r>
            <a:r>
              <a:rPr lang="en-US" sz="2000" b="1" dirty="0" err="1" smtClean="0">
                <a:latin typeface="+mj-lt"/>
              </a:rPr>
              <a:t>pontine</a:t>
            </a:r>
            <a:r>
              <a:rPr lang="en-US" sz="2000" b="1" dirty="0" smtClean="0">
                <a:latin typeface="+mj-lt"/>
              </a:rPr>
              <a:t> nuclei</a:t>
            </a:r>
          </a:p>
          <a:p>
            <a:pPr>
              <a:buFontTx/>
              <a:buChar char="•"/>
            </a:pPr>
            <a:r>
              <a:rPr lang="en-US" sz="2000" b="1" dirty="0" smtClean="0">
                <a:latin typeface="+mj-lt"/>
              </a:rPr>
              <a:t> projects to </a:t>
            </a:r>
            <a:r>
              <a:rPr lang="en-US" sz="2000" b="1" u="sng" dirty="0" smtClean="0">
                <a:latin typeface="+mj-lt"/>
              </a:rPr>
              <a:t>contralateral red nucleus, thalamus (VL)</a:t>
            </a:r>
            <a:endParaRPr lang="en-US" sz="2000" b="1" dirty="0" smtClean="0">
              <a:latin typeface="+mj-lt"/>
            </a:endParaRPr>
          </a:p>
          <a:p>
            <a:r>
              <a:rPr lang="en-US" sz="2000" b="1" dirty="0" smtClean="0">
                <a:latin typeface="+mj-lt"/>
              </a:rPr>
              <a:t>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cerebellumdentate"/>
          <p:cNvPicPr>
            <a:picLocks noChangeAspect="1" noChangeArrowheads="1"/>
          </p:cNvPicPr>
          <p:nvPr/>
        </p:nvPicPr>
        <p:blipFill>
          <a:blip r:embed="rId3" cstate="print"/>
          <a:srcRect/>
          <a:stretch>
            <a:fillRect/>
          </a:stretch>
        </p:blipFill>
        <p:spPr bwMode="auto">
          <a:xfrm>
            <a:off x="905285" y="375460"/>
            <a:ext cx="7818372" cy="5631899"/>
          </a:xfrm>
          <a:prstGeom prst="rect">
            <a:avLst/>
          </a:prstGeom>
          <a:noFill/>
          <a:ln w="9525">
            <a:noFill/>
            <a:miter lim="800000"/>
            <a:headEnd/>
            <a:tailEnd/>
          </a:ln>
        </p:spPr>
      </p:pic>
      <p:sp>
        <p:nvSpPr>
          <p:cNvPr id="14339" name="Text Box 6"/>
          <p:cNvSpPr txBox="1">
            <a:spLocks noChangeArrowheads="1"/>
          </p:cNvSpPr>
          <p:nvPr/>
        </p:nvSpPr>
        <p:spPr bwMode="auto">
          <a:xfrm>
            <a:off x="6583892" y="6106654"/>
            <a:ext cx="1848583" cy="338554"/>
          </a:xfrm>
          <a:prstGeom prst="rect">
            <a:avLst/>
          </a:prstGeom>
          <a:noFill/>
          <a:ln w="9525">
            <a:noFill/>
            <a:miter lim="800000"/>
            <a:headEnd/>
            <a:tailEnd/>
          </a:ln>
        </p:spPr>
        <p:txBody>
          <a:bodyPr wrap="none">
            <a:spAutoFit/>
          </a:bodyPr>
          <a:lstStyle/>
          <a:p>
            <a:r>
              <a:rPr lang="en-US">
                <a:latin typeface="Arial" charset="0"/>
              </a:rPr>
              <a:t>DeArmond Fig. 81</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erebelluminout"/>
          <p:cNvPicPr>
            <a:picLocks noChangeAspect="1" noChangeArrowheads="1"/>
          </p:cNvPicPr>
          <p:nvPr/>
        </p:nvPicPr>
        <p:blipFill>
          <a:blip r:embed="rId3" cstate="print"/>
          <a:srcRect/>
          <a:stretch>
            <a:fillRect/>
          </a:stretch>
        </p:blipFill>
        <p:spPr bwMode="auto">
          <a:xfrm>
            <a:off x="3045051" y="0"/>
            <a:ext cx="6100387" cy="6572100"/>
          </a:xfrm>
          <a:prstGeom prst="rect">
            <a:avLst/>
          </a:prstGeom>
          <a:noFill/>
          <a:ln w="9525">
            <a:noFill/>
            <a:miter lim="800000"/>
            <a:headEnd/>
            <a:tailEnd/>
          </a:ln>
        </p:spPr>
      </p:pic>
      <p:sp>
        <p:nvSpPr>
          <p:cNvPr id="15363" name="Text Box 3"/>
          <p:cNvSpPr txBox="1">
            <a:spLocks noChangeArrowheads="1"/>
          </p:cNvSpPr>
          <p:nvPr/>
        </p:nvSpPr>
        <p:spPr bwMode="auto">
          <a:xfrm>
            <a:off x="312050" y="187731"/>
            <a:ext cx="1992313" cy="830997"/>
          </a:xfrm>
          <a:prstGeom prst="rect">
            <a:avLst/>
          </a:prstGeom>
          <a:noFill/>
          <a:ln w="9525">
            <a:noFill/>
            <a:miter lim="800000"/>
            <a:headEnd/>
            <a:tailEnd/>
          </a:ln>
        </p:spPr>
        <p:txBody>
          <a:bodyPr>
            <a:spAutoFit/>
          </a:bodyPr>
          <a:lstStyle/>
          <a:p>
            <a:r>
              <a:rPr lang="en-US" b="1">
                <a:latin typeface="Arial" charset="0"/>
              </a:rPr>
              <a:t>Cerebellar Afferents and Efferents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246897" y="-74471"/>
            <a:ext cx="9412908" cy="6678751"/>
          </a:xfrm>
          <a:prstGeom prst="rect">
            <a:avLst/>
          </a:prstGeom>
          <a:noFill/>
          <a:ln w="9525">
            <a:noFill/>
            <a:miter lim="800000"/>
            <a:headEnd/>
            <a:tailEnd/>
          </a:ln>
        </p:spPr>
        <p:txBody>
          <a:bodyPr>
            <a:spAutoFit/>
          </a:bodyPr>
          <a:lstStyle/>
          <a:p>
            <a:r>
              <a:rPr lang="en-US" sz="3200" b="1" dirty="0">
                <a:latin typeface="+mj-lt"/>
              </a:rPr>
              <a:t>   	         </a:t>
            </a:r>
            <a:r>
              <a:rPr lang="en-US" sz="3200" b="1" dirty="0">
                <a:solidFill>
                  <a:srgbClr val="FFFF00"/>
                </a:solidFill>
                <a:latin typeface="+mj-lt"/>
              </a:rPr>
              <a:t>Deep</a:t>
            </a:r>
            <a:r>
              <a:rPr lang="en-US" sz="3200" b="1" dirty="0">
                <a:latin typeface="+mj-lt"/>
              </a:rPr>
              <a:t> </a:t>
            </a:r>
            <a:r>
              <a:rPr lang="en-US" sz="3200" b="1" dirty="0" err="1">
                <a:solidFill>
                  <a:srgbClr val="FFFF00"/>
                </a:solidFill>
                <a:latin typeface="+mj-lt"/>
              </a:rPr>
              <a:t>Cerebellar</a:t>
            </a:r>
            <a:r>
              <a:rPr lang="en-US" sz="3200" b="1" dirty="0">
                <a:solidFill>
                  <a:srgbClr val="FFFF00"/>
                </a:solidFill>
                <a:latin typeface="+mj-lt"/>
              </a:rPr>
              <a:t> Nuclei</a:t>
            </a:r>
            <a:endParaRPr lang="en-US" sz="2000" b="1" dirty="0">
              <a:solidFill>
                <a:schemeClr val="bg1"/>
              </a:solidFill>
              <a:latin typeface="+mj-lt"/>
            </a:endParaRPr>
          </a:p>
          <a:p>
            <a:r>
              <a:rPr lang="en-US" sz="2400" b="1" dirty="0" err="1" smtClean="0">
                <a:latin typeface="+mj-lt"/>
              </a:rPr>
              <a:t>Fastigial</a:t>
            </a:r>
            <a:r>
              <a:rPr lang="en-US" sz="2400" b="1" dirty="0" smtClean="0">
                <a:latin typeface="+mj-lt"/>
              </a:rPr>
              <a:t> Nucleus</a:t>
            </a:r>
          </a:p>
          <a:p>
            <a:pPr>
              <a:buFontTx/>
              <a:buChar char="•"/>
            </a:pPr>
            <a:r>
              <a:rPr lang="en-US" sz="2000" b="1" dirty="0" smtClean="0">
                <a:latin typeface="+mj-lt"/>
              </a:rPr>
              <a:t> inhibitory input from </a:t>
            </a:r>
            <a:r>
              <a:rPr lang="en-US" sz="2000" b="1" dirty="0" err="1" smtClean="0">
                <a:latin typeface="+mj-lt"/>
              </a:rPr>
              <a:t>cerebellar</a:t>
            </a:r>
            <a:r>
              <a:rPr lang="en-US" sz="2000" b="1" dirty="0" smtClean="0">
                <a:latin typeface="+mj-lt"/>
              </a:rPr>
              <a:t> cortex</a:t>
            </a:r>
            <a:r>
              <a:rPr lang="en-US" dirty="0" smtClean="0">
                <a:latin typeface="+mj-lt"/>
              </a:rPr>
              <a:t> </a:t>
            </a:r>
            <a:r>
              <a:rPr lang="en-US" sz="2000" b="1" dirty="0" smtClean="0">
                <a:latin typeface="+mj-lt"/>
              </a:rPr>
              <a:t>: </a:t>
            </a:r>
            <a:r>
              <a:rPr lang="en-US" sz="2000" b="1" u="sng" dirty="0" err="1" smtClean="0">
                <a:latin typeface="+mj-lt"/>
              </a:rPr>
              <a:t>vermis</a:t>
            </a:r>
            <a:endParaRPr lang="en-US" sz="2000" b="1" u="sng" dirty="0" smtClean="0">
              <a:latin typeface="+mj-lt"/>
            </a:endParaRPr>
          </a:p>
          <a:p>
            <a:pPr>
              <a:buFontTx/>
              <a:buChar char="•"/>
            </a:pPr>
            <a:r>
              <a:rPr lang="en-US" sz="2000" b="1" dirty="0" smtClean="0">
                <a:latin typeface="+mj-lt"/>
              </a:rPr>
              <a:t> excitatory input: vestibular, proximal somatosensory, auditory, visual</a:t>
            </a:r>
          </a:p>
          <a:p>
            <a:pPr>
              <a:buFontTx/>
              <a:buChar char="•"/>
            </a:pPr>
            <a:r>
              <a:rPr lang="en-US" sz="2000" b="1" dirty="0" smtClean="0">
                <a:latin typeface="+mj-lt"/>
              </a:rPr>
              <a:t> projects to </a:t>
            </a:r>
            <a:r>
              <a:rPr lang="en-US" sz="2000" b="1" u="sng" dirty="0" smtClean="0">
                <a:latin typeface="+mj-lt"/>
              </a:rPr>
              <a:t>vestibular nuclei, reticular formation</a:t>
            </a:r>
            <a:endParaRPr lang="en-US" sz="2000" b="1" dirty="0" smtClean="0">
              <a:latin typeface="+mj-lt"/>
            </a:endParaRPr>
          </a:p>
          <a:p>
            <a:endParaRPr lang="en-US" sz="2000" b="1" dirty="0" smtClean="0">
              <a:latin typeface="+mj-lt"/>
            </a:endParaRPr>
          </a:p>
          <a:p>
            <a:r>
              <a:rPr lang="en-US" sz="2400" b="1" dirty="0" smtClean="0">
                <a:latin typeface="+mj-lt"/>
              </a:rPr>
              <a:t>Interposed</a:t>
            </a:r>
          </a:p>
          <a:p>
            <a:pPr>
              <a:buFontTx/>
              <a:buChar char="•"/>
            </a:pPr>
            <a:r>
              <a:rPr lang="en-US" sz="2000" b="1" dirty="0" smtClean="0">
                <a:latin typeface="+mj-lt"/>
              </a:rPr>
              <a:t> inhibitory input from </a:t>
            </a:r>
            <a:r>
              <a:rPr lang="en-US" sz="2000" b="1" dirty="0" err="1" smtClean="0">
                <a:latin typeface="+mj-lt"/>
              </a:rPr>
              <a:t>cerebellar</a:t>
            </a:r>
            <a:r>
              <a:rPr lang="en-US" sz="2000" b="1" dirty="0" smtClean="0">
                <a:latin typeface="+mj-lt"/>
              </a:rPr>
              <a:t> cortex</a:t>
            </a:r>
            <a:r>
              <a:rPr lang="en-US" dirty="0" smtClean="0">
                <a:latin typeface="+mj-lt"/>
              </a:rPr>
              <a:t> </a:t>
            </a:r>
            <a:r>
              <a:rPr lang="en-US" sz="2000" b="1" dirty="0" smtClean="0">
                <a:latin typeface="+mj-lt"/>
              </a:rPr>
              <a:t>:  </a:t>
            </a:r>
            <a:r>
              <a:rPr lang="en-US" sz="2000" b="1" u="sng" dirty="0" smtClean="0">
                <a:latin typeface="+mj-lt"/>
              </a:rPr>
              <a:t>intermediate zone</a:t>
            </a:r>
            <a:endParaRPr lang="en-US" sz="2000" b="1" dirty="0" smtClean="0">
              <a:latin typeface="+mj-lt"/>
            </a:endParaRPr>
          </a:p>
          <a:p>
            <a:pPr>
              <a:buFontTx/>
              <a:buChar char="•"/>
            </a:pPr>
            <a:r>
              <a:rPr lang="en-US" sz="2000" b="1" dirty="0" smtClean="0">
                <a:latin typeface="+mj-lt"/>
              </a:rPr>
              <a:t> excitatory input : spinal, proximal somatosensory, auditory, visual </a:t>
            </a:r>
          </a:p>
          <a:p>
            <a:pPr>
              <a:buFontTx/>
              <a:buChar char="•"/>
            </a:pPr>
            <a:r>
              <a:rPr lang="en-US" sz="2000" b="1" dirty="0" smtClean="0">
                <a:latin typeface="+mj-lt"/>
              </a:rPr>
              <a:t> projects to </a:t>
            </a:r>
            <a:r>
              <a:rPr lang="en-US" sz="2000" b="1" u="sng" dirty="0" smtClean="0">
                <a:latin typeface="+mj-lt"/>
              </a:rPr>
              <a:t>contralateral red nucleus</a:t>
            </a:r>
            <a:endParaRPr lang="en-US" sz="2000" b="1" dirty="0" smtClean="0">
              <a:latin typeface="+mj-lt"/>
            </a:endParaRPr>
          </a:p>
          <a:p>
            <a:endParaRPr lang="en-US" sz="2000" b="1" dirty="0" smtClean="0">
              <a:latin typeface="+mj-lt"/>
            </a:endParaRPr>
          </a:p>
          <a:p>
            <a:r>
              <a:rPr lang="en-US" sz="2400" b="1" dirty="0" smtClean="0">
                <a:latin typeface="+mj-lt"/>
              </a:rPr>
              <a:t>Dentate</a:t>
            </a:r>
          </a:p>
          <a:p>
            <a:pPr>
              <a:buFontTx/>
              <a:buChar char="•"/>
            </a:pPr>
            <a:r>
              <a:rPr lang="en-US" sz="2000" b="1" dirty="0" smtClean="0">
                <a:latin typeface="+mj-lt"/>
              </a:rPr>
              <a:t> inhibitory input from </a:t>
            </a:r>
            <a:r>
              <a:rPr lang="en-US" sz="2000" b="1" dirty="0" err="1" smtClean="0">
                <a:latin typeface="+mj-lt"/>
              </a:rPr>
              <a:t>cerebellar</a:t>
            </a:r>
            <a:r>
              <a:rPr lang="en-US" sz="2000" b="1" dirty="0" smtClean="0">
                <a:latin typeface="+mj-lt"/>
              </a:rPr>
              <a:t> cortex</a:t>
            </a:r>
            <a:r>
              <a:rPr lang="en-US" dirty="0" smtClean="0">
                <a:latin typeface="+mj-lt"/>
              </a:rPr>
              <a:t> </a:t>
            </a:r>
            <a:r>
              <a:rPr lang="en-US" sz="2000" b="1" dirty="0" smtClean="0">
                <a:latin typeface="+mj-lt"/>
              </a:rPr>
              <a:t>: </a:t>
            </a:r>
            <a:r>
              <a:rPr lang="en-US" sz="2000" b="1" u="sng" dirty="0" smtClean="0">
                <a:latin typeface="+mj-lt"/>
              </a:rPr>
              <a:t>lateral hemisphere</a:t>
            </a:r>
            <a:endParaRPr lang="en-US" sz="2000" b="1" dirty="0" smtClean="0">
              <a:latin typeface="+mj-lt"/>
            </a:endParaRPr>
          </a:p>
          <a:p>
            <a:pPr>
              <a:buFontTx/>
              <a:buChar char="•"/>
            </a:pPr>
            <a:r>
              <a:rPr lang="en-US" sz="2000" b="1" dirty="0" smtClean="0">
                <a:latin typeface="+mj-lt"/>
              </a:rPr>
              <a:t> excitatory input: cortex via </a:t>
            </a:r>
            <a:r>
              <a:rPr lang="en-US" sz="2000" b="1" dirty="0" err="1" smtClean="0">
                <a:latin typeface="+mj-lt"/>
              </a:rPr>
              <a:t>pontine</a:t>
            </a:r>
            <a:r>
              <a:rPr lang="en-US" sz="2000" b="1" dirty="0" smtClean="0">
                <a:latin typeface="+mj-lt"/>
              </a:rPr>
              <a:t> nuclei</a:t>
            </a:r>
          </a:p>
          <a:p>
            <a:pPr>
              <a:buFontTx/>
              <a:buChar char="•"/>
            </a:pPr>
            <a:r>
              <a:rPr lang="en-US" sz="2000" b="1" dirty="0" smtClean="0">
                <a:latin typeface="+mj-lt"/>
              </a:rPr>
              <a:t> projects to </a:t>
            </a:r>
            <a:r>
              <a:rPr lang="en-US" sz="2000" b="1" u="sng" dirty="0" smtClean="0">
                <a:latin typeface="+mj-lt"/>
              </a:rPr>
              <a:t>contralateral red nucleus, thalamus (VL)</a:t>
            </a:r>
            <a:endParaRPr lang="en-US" sz="2000" b="1" dirty="0" smtClean="0">
              <a:latin typeface="+mj-lt"/>
            </a:endParaRPr>
          </a:p>
          <a:p>
            <a:r>
              <a:rPr lang="en-US" sz="2000" b="1" dirty="0" smtClean="0">
                <a:latin typeface="+mj-lt"/>
              </a:rPr>
              <a:t>  </a:t>
            </a:r>
          </a:p>
          <a:p>
            <a:r>
              <a:rPr lang="en-US" sz="2400" b="1" dirty="0" smtClean="0">
                <a:latin typeface="+mj-lt"/>
              </a:rPr>
              <a:t>Vestibular</a:t>
            </a:r>
          </a:p>
          <a:p>
            <a:pPr>
              <a:buFontTx/>
              <a:buChar char="•"/>
            </a:pPr>
            <a:r>
              <a:rPr lang="en-US" sz="2000" b="1" dirty="0" smtClean="0">
                <a:latin typeface="+mj-lt"/>
              </a:rPr>
              <a:t> inhibitory input from </a:t>
            </a:r>
            <a:r>
              <a:rPr lang="en-US" sz="2000" b="1" dirty="0" err="1" smtClean="0">
                <a:latin typeface="+mj-lt"/>
              </a:rPr>
              <a:t>cerebellar</a:t>
            </a:r>
            <a:r>
              <a:rPr lang="en-US" sz="2000" b="1" dirty="0" smtClean="0">
                <a:latin typeface="+mj-lt"/>
              </a:rPr>
              <a:t> cortex</a:t>
            </a:r>
            <a:r>
              <a:rPr lang="en-US" dirty="0" smtClean="0">
                <a:latin typeface="+mj-lt"/>
              </a:rPr>
              <a:t> </a:t>
            </a:r>
            <a:r>
              <a:rPr lang="en-US" sz="2000" b="1" dirty="0" smtClean="0">
                <a:latin typeface="+mj-lt"/>
              </a:rPr>
              <a:t>: </a:t>
            </a:r>
            <a:r>
              <a:rPr lang="en-US" sz="2000" b="1" u="sng" dirty="0" err="1" smtClean="0">
                <a:latin typeface="+mj-lt"/>
              </a:rPr>
              <a:t>flocculonodular</a:t>
            </a:r>
            <a:r>
              <a:rPr lang="en-US" sz="2000" b="1" u="sng" dirty="0" smtClean="0">
                <a:latin typeface="+mj-lt"/>
              </a:rPr>
              <a:t> lobe</a:t>
            </a:r>
            <a:endParaRPr lang="en-US" sz="2000" b="1" dirty="0" smtClean="0">
              <a:latin typeface="+mj-lt"/>
            </a:endParaRPr>
          </a:p>
          <a:p>
            <a:pPr>
              <a:buFontTx/>
              <a:buChar char="•"/>
            </a:pPr>
            <a:r>
              <a:rPr lang="en-US" sz="2000" b="1" dirty="0" smtClean="0">
                <a:latin typeface="+mj-lt"/>
              </a:rPr>
              <a:t> excitatory input: vestibular labyrinth</a:t>
            </a:r>
          </a:p>
          <a:p>
            <a:pPr>
              <a:buFontTx/>
              <a:buChar char="•"/>
            </a:pPr>
            <a:r>
              <a:rPr lang="en-US" sz="2000" b="1" dirty="0" smtClean="0">
                <a:latin typeface="+mj-lt"/>
              </a:rPr>
              <a:t> projects to </a:t>
            </a:r>
            <a:r>
              <a:rPr lang="en-US" sz="2000" b="1" u="sng" dirty="0" smtClean="0">
                <a:latin typeface="+mj-lt"/>
              </a:rPr>
              <a:t>motor nuclei</a:t>
            </a:r>
            <a:endParaRPr lang="en-US" sz="2000" b="1" u="sng" dirty="0">
              <a:latin typeface="+mj-l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erebelluminout"/>
          <p:cNvPicPr>
            <a:picLocks noChangeAspect="1" noChangeArrowheads="1"/>
          </p:cNvPicPr>
          <p:nvPr/>
        </p:nvPicPr>
        <p:blipFill>
          <a:blip r:embed="rId3" cstate="print"/>
          <a:srcRect/>
          <a:stretch>
            <a:fillRect/>
          </a:stretch>
        </p:blipFill>
        <p:spPr bwMode="auto">
          <a:xfrm>
            <a:off x="3045051" y="0"/>
            <a:ext cx="6100387" cy="6572100"/>
          </a:xfrm>
          <a:prstGeom prst="rect">
            <a:avLst/>
          </a:prstGeom>
          <a:noFill/>
          <a:ln w="9525">
            <a:noFill/>
            <a:miter lim="800000"/>
            <a:headEnd/>
            <a:tailEnd/>
          </a:ln>
        </p:spPr>
      </p:pic>
      <p:sp>
        <p:nvSpPr>
          <p:cNvPr id="17411" name="Text Box 3"/>
          <p:cNvSpPr txBox="1">
            <a:spLocks noChangeArrowheads="1"/>
          </p:cNvSpPr>
          <p:nvPr/>
        </p:nvSpPr>
        <p:spPr bwMode="auto">
          <a:xfrm>
            <a:off x="312050" y="187731"/>
            <a:ext cx="1992313" cy="830997"/>
          </a:xfrm>
          <a:prstGeom prst="rect">
            <a:avLst/>
          </a:prstGeom>
          <a:noFill/>
          <a:ln w="9525">
            <a:noFill/>
            <a:miter lim="800000"/>
            <a:headEnd/>
            <a:tailEnd/>
          </a:ln>
        </p:spPr>
        <p:txBody>
          <a:bodyPr>
            <a:spAutoFit/>
          </a:bodyPr>
          <a:lstStyle/>
          <a:p>
            <a:r>
              <a:rPr lang="en-US" b="1">
                <a:latin typeface="Arial" charset="0"/>
              </a:rPr>
              <a:t>Cerebellar Afferents and Efferents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026"/>
          <p:cNvSpPr txBox="1">
            <a:spLocks noChangeArrowheads="1"/>
          </p:cNvSpPr>
          <p:nvPr/>
        </p:nvSpPr>
        <p:spPr bwMode="auto">
          <a:xfrm>
            <a:off x="1152181" y="227012"/>
            <a:ext cx="7167347" cy="4832092"/>
          </a:xfrm>
          <a:prstGeom prst="rect">
            <a:avLst/>
          </a:prstGeom>
          <a:noFill/>
          <a:ln w="9525">
            <a:noFill/>
            <a:miter lim="800000"/>
            <a:headEnd/>
            <a:tailEnd/>
          </a:ln>
        </p:spPr>
        <p:txBody>
          <a:bodyPr wrap="square">
            <a:spAutoFit/>
          </a:bodyPr>
          <a:lstStyle/>
          <a:p>
            <a:r>
              <a:rPr lang="en-US" sz="3200" b="1" dirty="0">
                <a:latin typeface="Helvetica (PCL6)" pitchFamily="34" charset="0"/>
              </a:rPr>
              <a:t>	     </a:t>
            </a:r>
            <a:r>
              <a:rPr lang="en-US" sz="3200" b="1" dirty="0" err="1">
                <a:solidFill>
                  <a:srgbClr val="FFFF00"/>
                </a:solidFill>
                <a:latin typeface="Helvetica (PCL6)" pitchFamily="34" charset="0"/>
              </a:rPr>
              <a:t>Cerebellar</a:t>
            </a:r>
            <a:r>
              <a:rPr lang="en-US" sz="3200" b="1" dirty="0">
                <a:solidFill>
                  <a:srgbClr val="FFFF00"/>
                </a:solidFill>
                <a:latin typeface="Helvetica (PCL6)" pitchFamily="34" charset="0"/>
              </a:rPr>
              <a:t> Peduncles</a:t>
            </a:r>
            <a:endParaRPr lang="en-US" b="1" dirty="0">
              <a:latin typeface="Helvetica (PCL6)" pitchFamily="34" charset="0"/>
            </a:endParaRPr>
          </a:p>
          <a:p>
            <a:endParaRPr lang="en-US" b="1" dirty="0">
              <a:latin typeface="Helvetica (PCL6)" pitchFamily="34" charset="0"/>
            </a:endParaRPr>
          </a:p>
          <a:p>
            <a:r>
              <a:rPr lang="en-US" sz="2000" b="1" dirty="0">
                <a:latin typeface="Helvetica (PCL6)" pitchFamily="34" charset="0"/>
              </a:rPr>
              <a:t>Input and output tracts of cerebellum</a:t>
            </a:r>
          </a:p>
          <a:p>
            <a:endParaRPr lang="en-US" sz="2000" b="1" dirty="0">
              <a:latin typeface="Helvetica (PCL6)" pitchFamily="34" charset="0"/>
            </a:endParaRPr>
          </a:p>
          <a:p>
            <a:r>
              <a:rPr lang="en-US" sz="2000" b="1" dirty="0">
                <a:latin typeface="Helvetica (PCL6)" pitchFamily="34" charset="0"/>
              </a:rPr>
              <a:t>Inferior </a:t>
            </a:r>
            <a:r>
              <a:rPr lang="en-US" sz="2000" b="1" dirty="0" err="1">
                <a:latin typeface="Helvetica (PCL6)" pitchFamily="34" charset="0"/>
              </a:rPr>
              <a:t>Cerebellar</a:t>
            </a:r>
            <a:r>
              <a:rPr lang="en-US" sz="2000" b="1" dirty="0">
                <a:latin typeface="Helvetica (PCL6)" pitchFamily="34" charset="0"/>
              </a:rPr>
              <a:t> Peduncle (</a:t>
            </a:r>
            <a:r>
              <a:rPr lang="en-US" sz="2000" b="1" dirty="0" err="1">
                <a:latin typeface="Helvetica (PCL6)" pitchFamily="34" charset="0"/>
              </a:rPr>
              <a:t>restiform</a:t>
            </a:r>
            <a:r>
              <a:rPr lang="en-US" sz="2000" b="1" dirty="0">
                <a:latin typeface="Helvetica (PCL6)" pitchFamily="34" charset="0"/>
              </a:rPr>
              <a:t> body)</a:t>
            </a:r>
          </a:p>
          <a:p>
            <a:r>
              <a:rPr lang="en-US" sz="2000" b="1" dirty="0">
                <a:latin typeface="Helvetica (PCL6)" pitchFamily="34" charset="0"/>
              </a:rPr>
              <a:t>	Primarily afferent fibers from medulla</a:t>
            </a:r>
          </a:p>
          <a:p>
            <a:endParaRPr lang="en-US" sz="2000" b="1" dirty="0">
              <a:latin typeface="Helvetica (PCL6)" pitchFamily="34" charset="0"/>
            </a:endParaRPr>
          </a:p>
          <a:p>
            <a:r>
              <a:rPr lang="en-US" sz="2000" b="1" dirty="0">
                <a:latin typeface="Helvetica (PCL6)" pitchFamily="34" charset="0"/>
              </a:rPr>
              <a:t>Middle </a:t>
            </a:r>
            <a:r>
              <a:rPr lang="en-US" sz="2000" b="1" dirty="0" err="1">
                <a:latin typeface="Helvetica (PCL6)" pitchFamily="34" charset="0"/>
              </a:rPr>
              <a:t>Cerebellar</a:t>
            </a:r>
            <a:r>
              <a:rPr lang="en-US" sz="2000" b="1" dirty="0">
                <a:latin typeface="Helvetica (PCL6)" pitchFamily="34" charset="0"/>
              </a:rPr>
              <a:t> Peduncle (brachium </a:t>
            </a:r>
            <a:r>
              <a:rPr lang="en-US" sz="2000" b="1" dirty="0" err="1">
                <a:latin typeface="Helvetica (PCL6)" pitchFamily="34" charset="0"/>
              </a:rPr>
              <a:t>pontis</a:t>
            </a:r>
            <a:r>
              <a:rPr lang="en-US" sz="2000" b="1" dirty="0">
                <a:latin typeface="Helvetica (PCL6)" pitchFamily="34" charset="0"/>
              </a:rPr>
              <a:t>)</a:t>
            </a:r>
          </a:p>
          <a:p>
            <a:r>
              <a:rPr lang="en-US" sz="2000" b="1" dirty="0">
                <a:latin typeface="Helvetica (PCL6)" pitchFamily="34" charset="0"/>
              </a:rPr>
              <a:t>	Primarily afferent fibers from </a:t>
            </a:r>
            <a:r>
              <a:rPr lang="en-US" sz="2000" b="1" dirty="0" err="1">
                <a:latin typeface="Helvetica (PCL6)" pitchFamily="34" charset="0"/>
              </a:rPr>
              <a:t>pons</a:t>
            </a:r>
            <a:endParaRPr lang="en-US" sz="2000" b="1" dirty="0">
              <a:latin typeface="Helvetica (PCL6)" pitchFamily="34" charset="0"/>
            </a:endParaRPr>
          </a:p>
          <a:p>
            <a:endParaRPr lang="en-US" sz="2000" b="1" dirty="0">
              <a:latin typeface="Helvetica (PCL6)" pitchFamily="34" charset="0"/>
            </a:endParaRPr>
          </a:p>
          <a:p>
            <a:r>
              <a:rPr lang="en-US" sz="2000" b="1" dirty="0">
                <a:latin typeface="Helvetica (PCL6)" pitchFamily="34" charset="0"/>
              </a:rPr>
              <a:t>Superior </a:t>
            </a:r>
            <a:r>
              <a:rPr lang="en-US" sz="2000" b="1" dirty="0" err="1">
                <a:latin typeface="Helvetica (PCL6)" pitchFamily="34" charset="0"/>
              </a:rPr>
              <a:t>Cerebellar</a:t>
            </a:r>
            <a:r>
              <a:rPr lang="en-US" sz="2000" b="1" dirty="0">
                <a:latin typeface="Helvetica (PCL6)" pitchFamily="34" charset="0"/>
              </a:rPr>
              <a:t> Peduncle (brachium </a:t>
            </a:r>
            <a:r>
              <a:rPr lang="en-US" sz="2000" b="1" dirty="0" err="1">
                <a:latin typeface="Helvetica (PCL6)" pitchFamily="34" charset="0"/>
              </a:rPr>
              <a:t>conjunctivum</a:t>
            </a:r>
            <a:r>
              <a:rPr lang="en-US" sz="2000" b="1" dirty="0">
                <a:latin typeface="Helvetica (PCL6)" pitchFamily="34" charset="0"/>
              </a:rPr>
              <a:t>)</a:t>
            </a:r>
          </a:p>
          <a:p>
            <a:r>
              <a:rPr lang="en-US" sz="2000" b="1" dirty="0">
                <a:latin typeface="Helvetica (PCL6)" pitchFamily="34" charset="0"/>
              </a:rPr>
              <a:t>	Primarily efferent fibers from the </a:t>
            </a:r>
            <a:r>
              <a:rPr lang="en-US" sz="2000" b="1" dirty="0" err="1">
                <a:latin typeface="Helvetica (PCL6)" pitchFamily="34" charset="0"/>
              </a:rPr>
              <a:t>cerebellar</a:t>
            </a:r>
            <a:r>
              <a:rPr lang="en-US" sz="2000" b="1" dirty="0">
                <a:latin typeface="Helvetica (PCL6)" pitchFamily="34" charset="0"/>
              </a:rPr>
              <a:t> nuclei</a:t>
            </a:r>
          </a:p>
          <a:p>
            <a:endParaRPr lang="en-US" sz="2000" b="1" dirty="0">
              <a:latin typeface="Helvetica (PCL6)" pitchFamily="34" charset="0"/>
            </a:endParaRPr>
          </a:p>
          <a:p>
            <a:r>
              <a:rPr lang="en-US" sz="2000" b="1" i="1" dirty="0">
                <a:latin typeface="Helvetica (PCL6)" pitchFamily="34" charset="0"/>
              </a:rPr>
              <a:t>Cerebellum controls the IPSILATERAL side of the body</a:t>
            </a:r>
          </a:p>
          <a:p>
            <a:endParaRPr lang="en-US" sz="2000" b="1" dirty="0">
              <a:latin typeface="Helvetica (PCL6)"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1069883" y="446829"/>
            <a:ext cx="7035900" cy="5755422"/>
          </a:xfrm>
          <a:prstGeom prst="rect">
            <a:avLst/>
          </a:prstGeom>
          <a:noFill/>
          <a:ln w="9525">
            <a:noFill/>
            <a:miter lim="800000"/>
            <a:headEnd/>
            <a:tailEnd/>
          </a:ln>
        </p:spPr>
        <p:txBody>
          <a:bodyPr wrap="none">
            <a:spAutoFit/>
          </a:bodyPr>
          <a:lstStyle/>
          <a:p>
            <a:r>
              <a:rPr lang="en-US" sz="3200" b="1" dirty="0">
                <a:solidFill>
                  <a:srgbClr val="FFFF00"/>
                </a:solidFill>
                <a:latin typeface="Helvetica (PCL6)" pitchFamily="34" charset="0"/>
              </a:rPr>
              <a:t>Functional Divisions of Cerebellum</a:t>
            </a:r>
            <a:endParaRPr lang="en-US" b="1" dirty="0">
              <a:latin typeface="Helvetica (PCL6)" pitchFamily="34" charset="0"/>
            </a:endParaRPr>
          </a:p>
          <a:p>
            <a:endParaRPr lang="en-US" b="1" dirty="0">
              <a:latin typeface="Helvetica (PCL6)" pitchFamily="34" charset="0"/>
            </a:endParaRPr>
          </a:p>
          <a:p>
            <a:r>
              <a:rPr lang="en-US" sz="2000" b="1" dirty="0" err="1">
                <a:latin typeface="+mj-lt"/>
              </a:rPr>
              <a:t>Vestibulocerebellum</a:t>
            </a:r>
            <a:endParaRPr lang="en-US" sz="2000" b="1" dirty="0">
              <a:latin typeface="+mj-lt"/>
            </a:endParaRPr>
          </a:p>
          <a:p>
            <a:r>
              <a:rPr lang="en-US" sz="2000" b="1" dirty="0">
                <a:latin typeface="+mj-lt"/>
              </a:rPr>
              <a:t>	</a:t>
            </a:r>
            <a:r>
              <a:rPr lang="en-US" sz="2000" b="1" dirty="0" err="1">
                <a:latin typeface="+mj-lt"/>
              </a:rPr>
              <a:t>flocculonodular</a:t>
            </a:r>
            <a:r>
              <a:rPr lang="en-US" sz="2000" b="1" dirty="0">
                <a:latin typeface="+mj-lt"/>
              </a:rPr>
              <a:t> lobe</a:t>
            </a:r>
          </a:p>
          <a:p>
            <a:r>
              <a:rPr lang="en-US" sz="2000" b="1" dirty="0">
                <a:latin typeface="+mj-lt"/>
              </a:rPr>
              <a:t>	lateral vestibular nuclei</a:t>
            </a:r>
          </a:p>
          <a:p>
            <a:r>
              <a:rPr lang="en-US" sz="2000" b="1" dirty="0">
                <a:latin typeface="+mj-lt"/>
              </a:rPr>
              <a:t>	</a:t>
            </a:r>
            <a:r>
              <a:rPr lang="en-US" sz="2000" b="1" i="1" dirty="0">
                <a:latin typeface="+mj-lt"/>
              </a:rPr>
              <a:t>oldest part of cerebellum</a:t>
            </a:r>
          </a:p>
          <a:p>
            <a:r>
              <a:rPr lang="en-US" sz="2000" b="1" dirty="0">
                <a:latin typeface="+mj-lt"/>
              </a:rPr>
              <a:t>	</a:t>
            </a:r>
            <a:r>
              <a:rPr lang="en-US" sz="2000" b="1" i="1" dirty="0">
                <a:latin typeface="+mj-lt"/>
              </a:rPr>
              <a:t>postural and vestibular reflexes</a:t>
            </a:r>
          </a:p>
          <a:p>
            <a:endParaRPr lang="en-US" sz="2000" b="1" dirty="0">
              <a:latin typeface="+mj-lt"/>
            </a:endParaRPr>
          </a:p>
          <a:p>
            <a:r>
              <a:rPr lang="en-US" sz="2000" b="1" dirty="0" err="1">
                <a:latin typeface="+mj-lt"/>
              </a:rPr>
              <a:t>Spinocerebellum</a:t>
            </a:r>
            <a:endParaRPr lang="en-US" sz="2000" b="1" dirty="0">
              <a:latin typeface="+mj-lt"/>
            </a:endParaRPr>
          </a:p>
          <a:p>
            <a:r>
              <a:rPr lang="en-US" sz="2000" b="1" dirty="0">
                <a:latin typeface="+mj-lt"/>
              </a:rPr>
              <a:t>	</a:t>
            </a:r>
            <a:r>
              <a:rPr lang="en-US" sz="2000" b="1" dirty="0" err="1">
                <a:latin typeface="+mj-lt"/>
              </a:rPr>
              <a:t>vermis</a:t>
            </a:r>
            <a:r>
              <a:rPr lang="en-US" sz="2000" b="1" dirty="0">
                <a:latin typeface="+mj-lt"/>
              </a:rPr>
              <a:t> and intermediate zone</a:t>
            </a:r>
          </a:p>
          <a:p>
            <a:r>
              <a:rPr lang="en-US" sz="2000" b="1" dirty="0">
                <a:latin typeface="+mj-lt"/>
              </a:rPr>
              <a:t>	</a:t>
            </a:r>
            <a:r>
              <a:rPr lang="en-US" sz="2000" b="1" dirty="0" err="1">
                <a:latin typeface="+mj-lt"/>
              </a:rPr>
              <a:t>fastigial</a:t>
            </a:r>
            <a:r>
              <a:rPr lang="en-US" sz="2000" b="1" dirty="0">
                <a:latin typeface="+mj-lt"/>
              </a:rPr>
              <a:t> and interposed nuclei</a:t>
            </a:r>
          </a:p>
          <a:p>
            <a:r>
              <a:rPr lang="en-US" sz="2000" b="1" dirty="0">
                <a:latin typeface="+mj-lt"/>
              </a:rPr>
              <a:t>	motor coordination</a:t>
            </a:r>
          </a:p>
          <a:p>
            <a:endParaRPr lang="en-US" sz="2000" b="1" dirty="0">
              <a:latin typeface="+mj-lt"/>
            </a:endParaRPr>
          </a:p>
          <a:p>
            <a:r>
              <a:rPr lang="en-US" sz="2000" b="1" dirty="0" err="1">
                <a:latin typeface="+mj-lt"/>
              </a:rPr>
              <a:t>Cerebrocerebellum</a:t>
            </a:r>
            <a:endParaRPr lang="en-US" sz="2000" b="1" dirty="0">
              <a:latin typeface="+mj-lt"/>
            </a:endParaRPr>
          </a:p>
          <a:p>
            <a:r>
              <a:rPr lang="en-US" sz="2000" b="1" dirty="0">
                <a:latin typeface="+mj-lt"/>
              </a:rPr>
              <a:t>	lateral hemispheres</a:t>
            </a:r>
          </a:p>
          <a:p>
            <a:r>
              <a:rPr lang="en-US" sz="2000" b="1" dirty="0">
                <a:latin typeface="+mj-lt"/>
              </a:rPr>
              <a:t>	dentate nuclei</a:t>
            </a:r>
          </a:p>
          <a:p>
            <a:r>
              <a:rPr lang="en-US" sz="2000" b="1" dirty="0">
                <a:latin typeface="+mj-lt"/>
              </a:rPr>
              <a:t>	planning and timing of movements</a:t>
            </a:r>
          </a:p>
          <a:p>
            <a:endParaRPr lang="en-US" sz="2000" b="1" dirty="0">
              <a:latin typeface="+mj-l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053"/>
          <p:cNvSpPr txBox="1">
            <a:spLocks noChangeArrowheads="1"/>
          </p:cNvSpPr>
          <p:nvPr/>
        </p:nvSpPr>
        <p:spPr bwMode="auto">
          <a:xfrm>
            <a:off x="442119" y="148944"/>
            <a:ext cx="8991600" cy="523220"/>
          </a:xfrm>
          <a:prstGeom prst="rect">
            <a:avLst/>
          </a:prstGeom>
          <a:noFill/>
          <a:ln w="9525">
            <a:noFill/>
            <a:miter lim="800000"/>
            <a:headEnd/>
            <a:tailEnd/>
          </a:ln>
        </p:spPr>
        <p:txBody>
          <a:bodyPr wrap="square">
            <a:spAutoFit/>
          </a:bodyPr>
          <a:lstStyle/>
          <a:p>
            <a:pPr algn="ctr"/>
            <a:r>
              <a:rPr lang="en-US" sz="2800" b="1" dirty="0">
                <a:solidFill>
                  <a:schemeClr val="tx2"/>
                </a:solidFill>
              </a:rPr>
              <a:t>Hierarchical </a:t>
            </a:r>
            <a:r>
              <a:rPr lang="en-US" sz="2800" b="1" dirty="0" smtClean="0">
                <a:solidFill>
                  <a:schemeClr val="tx2"/>
                </a:solidFill>
              </a:rPr>
              <a:t>Organization Of Motor </a:t>
            </a:r>
            <a:r>
              <a:rPr lang="en-US" sz="2800" b="1" dirty="0">
                <a:solidFill>
                  <a:schemeClr val="tx2"/>
                </a:solidFill>
              </a:rPr>
              <a:t>Structures</a:t>
            </a:r>
          </a:p>
        </p:txBody>
      </p:sp>
      <p:sp>
        <p:nvSpPr>
          <p:cNvPr id="6149" name="Text Box 2056"/>
          <p:cNvSpPr txBox="1">
            <a:spLocks noChangeArrowheads="1"/>
          </p:cNvSpPr>
          <p:nvPr/>
        </p:nvSpPr>
        <p:spPr bwMode="auto">
          <a:xfrm>
            <a:off x="822988" y="1340486"/>
            <a:ext cx="4278158" cy="448070"/>
          </a:xfrm>
          <a:prstGeom prst="rect">
            <a:avLst/>
          </a:prstGeom>
          <a:noFill/>
          <a:ln w="38100">
            <a:solidFill>
              <a:schemeClr val="tx1"/>
            </a:solidFill>
            <a:miter lim="800000"/>
            <a:headEnd/>
            <a:tailEnd/>
          </a:ln>
        </p:spPr>
        <p:txBody>
          <a:bodyPr/>
          <a:lstStyle/>
          <a:p>
            <a:pPr algn="ctr"/>
            <a:r>
              <a:rPr lang="en-US" sz="1600">
                <a:latin typeface="Arial" charset="0"/>
              </a:rPr>
              <a:t>Level 4: Association Cortex</a:t>
            </a:r>
            <a:endParaRPr lang="en-US"/>
          </a:p>
        </p:txBody>
      </p:sp>
      <p:sp>
        <p:nvSpPr>
          <p:cNvPr id="6150" name="Text Box 2057"/>
          <p:cNvSpPr txBox="1">
            <a:spLocks noChangeArrowheads="1"/>
          </p:cNvSpPr>
          <p:nvPr/>
        </p:nvSpPr>
        <p:spPr bwMode="auto">
          <a:xfrm>
            <a:off x="1810572" y="3798042"/>
            <a:ext cx="2715170" cy="1228157"/>
          </a:xfrm>
          <a:prstGeom prst="rect">
            <a:avLst/>
          </a:prstGeom>
          <a:noFill/>
          <a:ln w="38100">
            <a:solidFill>
              <a:schemeClr val="tx1"/>
            </a:solidFill>
            <a:miter lim="800000"/>
            <a:headEnd/>
            <a:tailEnd/>
          </a:ln>
        </p:spPr>
        <p:txBody>
          <a:bodyPr/>
          <a:lstStyle/>
          <a:p>
            <a:pPr algn="ctr"/>
            <a:r>
              <a:rPr lang="en-US" sz="1600">
                <a:latin typeface="Arial" charset="0"/>
              </a:rPr>
              <a:t>Level 2: Brain Stem</a:t>
            </a:r>
          </a:p>
          <a:p>
            <a:pPr algn="ctr"/>
            <a:r>
              <a:rPr lang="en-US" sz="1600">
                <a:latin typeface="Arial" charset="0"/>
              </a:rPr>
              <a:t> </a:t>
            </a:r>
          </a:p>
          <a:p>
            <a:pPr algn="ctr"/>
            <a:r>
              <a:rPr lang="en-US" sz="1200">
                <a:latin typeface="Arial" charset="0"/>
              </a:rPr>
              <a:t>(Red Nucleus, Reticular Formation, Vestibular Nuclei, Tectum, Pontine Nuclei, Inferior Olive)</a:t>
            </a:r>
            <a:endParaRPr lang="en-US"/>
          </a:p>
        </p:txBody>
      </p:sp>
      <p:sp>
        <p:nvSpPr>
          <p:cNvPr id="6151" name="Text Box 2058"/>
          <p:cNvSpPr txBox="1">
            <a:spLocks noChangeArrowheads="1"/>
          </p:cNvSpPr>
          <p:nvPr/>
        </p:nvSpPr>
        <p:spPr bwMode="auto">
          <a:xfrm>
            <a:off x="1317465" y="5585355"/>
            <a:ext cx="3702754" cy="449311"/>
          </a:xfrm>
          <a:prstGeom prst="rect">
            <a:avLst/>
          </a:prstGeom>
          <a:noFill/>
          <a:ln w="38100">
            <a:solidFill>
              <a:schemeClr val="tx1"/>
            </a:solidFill>
            <a:miter lim="800000"/>
            <a:headEnd/>
            <a:tailEnd/>
          </a:ln>
        </p:spPr>
        <p:txBody>
          <a:bodyPr/>
          <a:lstStyle/>
          <a:p>
            <a:pPr algn="ctr"/>
            <a:r>
              <a:rPr lang="en-US" sz="1600">
                <a:latin typeface="Arial" charset="0"/>
              </a:rPr>
              <a:t>Level 1: Spinal Cord</a:t>
            </a:r>
            <a:endParaRPr lang="en-US"/>
          </a:p>
        </p:txBody>
      </p:sp>
      <p:sp>
        <p:nvSpPr>
          <p:cNvPr id="6152" name="Text Box 2059"/>
          <p:cNvSpPr txBox="1">
            <a:spLocks noChangeArrowheads="1"/>
          </p:cNvSpPr>
          <p:nvPr/>
        </p:nvSpPr>
        <p:spPr bwMode="auto">
          <a:xfrm>
            <a:off x="822988" y="2122436"/>
            <a:ext cx="3621141" cy="445587"/>
          </a:xfrm>
          <a:prstGeom prst="rect">
            <a:avLst/>
          </a:prstGeom>
          <a:noFill/>
          <a:ln w="38100">
            <a:solidFill>
              <a:schemeClr val="tx1"/>
            </a:solidFill>
            <a:miter lim="800000"/>
            <a:headEnd/>
            <a:tailEnd/>
          </a:ln>
        </p:spPr>
        <p:txBody>
          <a:bodyPr/>
          <a:lstStyle/>
          <a:p>
            <a:pPr algn="ctr"/>
            <a:r>
              <a:rPr lang="en-US" sz="1600">
                <a:latin typeface="Arial" charset="0"/>
              </a:rPr>
              <a:t>Level 3: Motor Cortex</a:t>
            </a:r>
            <a:endParaRPr lang="en-US"/>
          </a:p>
        </p:txBody>
      </p:sp>
      <p:sp>
        <p:nvSpPr>
          <p:cNvPr id="6153" name="Line 2060"/>
          <p:cNvSpPr>
            <a:spLocks noChangeShapeType="1"/>
          </p:cNvSpPr>
          <p:nvPr/>
        </p:nvSpPr>
        <p:spPr bwMode="auto">
          <a:xfrm>
            <a:off x="1645974" y="2568643"/>
            <a:ext cx="1372" cy="3017332"/>
          </a:xfrm>
          <a:prstGeom prst="line">
            <a:avLst/>
          </a:prstGeom>
          <a:noFill/>
          <a:ln w="9525">
            <a:solidFill>
              <a:schemeClr val="tx1"/>
            </a:solidFill>
            <a:round/>
            <a:headEnd/>
            <a:tailEnd type="triangle" w="med" len="med"/>
          </a:ln>
        </p:spPr>
        <p:txBody>
          <a:bodyPr/>
          <a:lstStyle/>
          <a:p>
            <a:endParaRPr lang="en-US"/>
          </a:p>
        </p:txBody>
      </p:sp>
      <p:sp>
        <p:nvSpPr>
          <p:cNvPr id="6154" name="Line 2061"/>
          <p:cNvSpPr>
            <a:spLocks noChangeShapeType="1"/>
          </p:cNvSpPr>
          <p:nvPr/>
        </p:nvSpPr>
        <p:spPr bwMode="auto">
          <a:xfrm flipH="1">
            <a:off x="2962067" y="2568643"/>
            <a:ext cx="1372" cy="1228778"/>
          </a:xfrm>
          <a:prstGeom prst="line">
            <a:avLst/>
          </a:prstGeom>
          <a:noFill/>
          <a:ln w="9525">
            <a:solidFill>
              <a:schemeClr val="tx1"/>
            </a:solidFill>
            <a:round/>
            <a:headEnd/>
            <a:tailEnd type="triangle" w="med" len="med"/>
          </a:ln>
        </p:spPr>
        <p:txBody>
          <a:bodyPr/>
          <a:lstStyle/>
          <a:p>
            <a:endParaRPr lang="en-US"/>
          </a:p>
        </p:txBody>
      </p:sp>
      <p:sp>
        <p:nvSpPr>
          <p:cNvPr id="6155" name="Line 2062"/>
          <p:cNvSpPr>
            <a:spLocks noChangeShapeType="1"/>
          </p:cNvSpPr>
          <p:nvPr/>
        </p:nvSpPr>
        <p:spPr bwMode="auto">
          <a:xfrm flipH="1" flipV="1">
            <a:off x="2962067" y="5026199"/>
            <a:ext cx="1372" cy="559156"/>
          </a:xfrm>
          <a:prstGeom prst="line">
            <a:avLst/>
          </a:prstGeom>
          <a:noFill/>
          <a:ln w="9525">
            <a:solidFill>
              <a:schemeClr val="tx1"/>
            </a:solidFill>
            <a:round/>
            <a:headEnd/>
            <a:tailEnd type="triangle" w="med" len="med"/>
          </a:ln>
        </p:spPr>
        <p:txBody>
          <a:bodyPr/>
          <a:lstStyle/>
          <a:p>
            <a:endParaRPr lang="en-US"/>
          </a:p>
        </p:txBody>
      </p:sp>
      <p:sp>
        <p:nvSpPr>
          <p:cNvPr id="6156" name="Line 2063"/>
          <p:cNvSpPr>
            <a:spLocks noChangeShapeType="1"/>
          </p:cNvSpPr>
          <p:nvPr/>
        </p:nvSpPr>
        <p:spPr bwMode="auto">
          <a:xfrm>
            <a:off x="3456545" y="5026199"/>
            <a:ext cx="1372" cy="559156"/>
          </a:xfrm>
          <a:prstGeom prst="line">
            <a:avLst/>
          </a:prstGeom>
          <a:noFill/>
          <a:ln w="9525">
            <a:solidFill>
              <a:schemeClr val="tx1"/>
            </a:solidFill>
            <a:round/>
            <a:headEnd/>
            <a:tailEnd type="triangle" w="med" len="med"/>
          </a:ln>
        </p:spPr>
        <p:txBody>
          <a:bodyPr/>
          <a:lstStyle/>
          <a:p>
            <a:endParaRPr lang="en-US"/>
          </a:p>
        </p:txBody>
      </p:sp>
      <p:sp>
        <p:nvSpPr>
          <p:cNvPr id="6157" name="Line 2064"/>
          <p:cNvSpPr>
            <a:spLocks noChangeShapeType="1"/>
          </p:cNvSpPr>
          <p:nvPr/>
        </p:nvSpPr>
        <p:spPr bwMode="auto">
          <a:xfrm>
            <a:off x="4114934" y="3574628"/>
            <a:ext cx="1234480" cy="1241"/>
          </a:xfrm>
          <a:prstGeom prst="line">
            <a:avLst/>
          </a:prstGeom>
          <a:noFill/>
          <a:ln w="9525">
            <a:solidFill>
              <a:schemeClr val="tx1"/>
            </a:solidFill>
            <a:round/>
            <a:headEnd/>
            <a:tailEnd/>
          </a:ln>
        </p:spPr>
        <p:txBody>
          <a:bodyPr/>
          <a:lstStyle/>
          <a:p>
            <a:endParaRPr lang="en-US"/>
          </a:p>
        </p:txBody>
      </p:sp>
      <p:sp>
        <p:nvSpPr>
          <p:cNvPr id="6158" name="Line 2065"/>
          <p:cNvSpPr>
            <a:spLocks noChangeShapeType="1"/>
          </p:cNvSpPr>
          <p:nvPr/>
        </p:nvSpPr>
        <p:spPr bwMode="auto">
          <a:xfrm flipH="1" flipV="1">
            <a:off x="4114934" y="2568643"/>
            <a:ext cx="1372" cy="1005984"/>
          </a:xfrm>
          <a:prstGeom prst="line">
            <a:avLst/>
          </a:prstGeom>
          <a:noFill/>
          <a:ln w="9525">
            <a:solidFill>
              <a:schemeClr val="tx1"/>
            </a:solidFill>
            <a:round/>
            <a:headEnd/>
            <a:tailEnd type="triangle" w="med" len="med"/>
          </a:ln>
        </p:spPr>
        <p:txBody>
          <a:bodyPr/>
          <a:lstStyle/>
          <a:p>
            <a:endParaRPr lang="en-US"/>
          </a:p>
        </p:txBody>
      </p:sp>
      <p:sp>
        <p:nvSpPr>
          <p:cNvPr id="6159" name="Line 2066"/>
          <p:cNvSpPr>
            <a:spLocks noChangeShapeType="1"/>
          </p:cNvSpPr>
          <p:nvPr/>
        </p:nvSpPr>
        <p:spPr bwMode="auto">
          <a:xfrm>
            <a:off x="3950337" y="2568643"/>
            <a:ext cx="686" cy="1117691"/>
          </a:xfrm>
          <a:prstGeom prst="line">
            <a:avLst/>
          </a:prstGeom>
          <a:noFill/>
          <a:ln w="9525">
            <a:solidFill>
              <a:schemeClr val="tx1"/>
            </a:solidFill>
            <a:round/>
            <a:headEnd/>
            <a:tailEnd/>
          </a:ln>
        </p:spPr>
        <p:txBody>
          <a:bodyPr/>
          <a:lstStyle/>
          <a:p>
            <a:endParaRPr lang="en-US"/>
          </a:p>
        </p:txBody>
      </p:sp>
      <p:sp>
        <p:nvSpPr>
          <p:cNvPr id="6160" name="Line 2067"/>
          <p:cNvSpPr>
            <a:spLocks noChangeShapeType="1"/>
          </p:cNvSpPr>
          <p:nvPr/>
        </p:nvSpPr>
        <p:spPr bwMode="auto">
          <a:xfrm flipV="1">
            <a:off x="2963439" y="1787314"/>
            <a:ext cx="686" cy="335121"/>
          </a:xfrm>
          <a:prstGeom prst="line">
            <a:avLst/>
          </a:prstGeom>
          <a:noFill/>
          <a:ln w="9525">
            <a:solidFill>
              <a:schemeClr val="tx1"/>
            </a:solidFill>
            <a:round/>
            <a:headEnd/>
            <a:tailEnd type="triangle" w="med" len="med"/>
          </a:ln>
        </p:spPr>
        <p:txBody>
          <a:bodyPr/>
          <a:lstStyle/>
          <a:p>
            <a:endParaRPr lang="en-US"/>
          </a:p>
        </p:txBody>
      </p:sp>
      <p:sp>
        <p:nvSpPr>
          <p:cNvPr id="6161" name="Line 2068"/>
          <p:cNvSpPr>
            <a:spLocks noChangeShapeType="1"/>
          </p:cNvSpPr>
          <p:nvPr/>
        </p:nvSpPr>
        <p:spPr bwMode="auto">
          <a:xfrm>
            <a:off x="3456545" y="1787314"/>
            <a:ext cx="686" cy="335121"/>
          </a:xfrm>
          <a:prstGeom prst="line">
            <a:avLst/>
          </a:prstGeom>
          <a:noFill/>
          <a:ln w="9525">
            <a:solidFill>
              <a:schemeClr val="tx1"/>
            </a:solidFill>
            <a:round/>
            <a:headEnd/>
            <a:tailEnd type="triangle" w="med" len="med"/>
          </a:ln>
        </p:spPr>
        <p:txBody>
          <a:bodyPr/>
          <a:lstStyle/>
          <a:p>
            <a:endParaRPr lang="en-US"/>
          </a:p>
        </p:txBody>
      </p:sp>
      <p:sp>
        <p:nvSpPr>
          <p:cNvPr id="6162" name="Line 2069"/>
          <p:cNvSpPr>
            <a:spLocks noChangeShapeType="1"/>
          </p:cNvSpPr>
          <p:nvPr/>
        </p:nvSpPr>
        <p:spPr bwMode="auto">
          <a:xfrm flipV="1">
            <a:off x="5267115" y="2792678"/>
            <a:ext cx="1069882" cy="621"/>
          </a:xfrm>
          <a:prstGeom prst="line">
            <a:avLst/>
          </a:prstGeom>
          <a:noFill/>
          <a:ln w="9525">
            <a:solidFill>
              <a:schemeClr val="tx1"/>
            </a:solidFill>
            <a:round/>
            <a:headEnd/>
            <a:tailEnd/>
          </a:ln>
        </p:spPr>
        <p:txBody>
          <a:bodyPr/>
          <a:lstStyle/>
          <a:p>
            <a:endParaRPr lang="en-US"/>
          </a:p>
        </p:txBody>
      </p:sp>
      <p:sp>
        <p:nvSpPr>
          <p:cNvPr id="6163" name="Freeform 2070"/>
          <p:cNvSpPr>
            <a:spLocks/>
          </p:cNvSpPr>
          <p:nvPr/>
        </p:nvSpPr>
        <p:spPr bwMode="auto">
          <a:xfrm>
            <a:off x="4691024" y="2680971"/>
            <a:ext cx="576091" cy="111707"/>
          </a:xfrm>
          <a:custGeom>
            <a:avLst/>
            <a:gdLst>
              <a:gd name="T0" fmla="*/ 0 w 480"/>
              <a:gd name="T1" fmla="*/ 180 h 180"/>
              <a:gd name="T2" fmla="*/ 420 w 480"/>
              <a:gd name="T3" fmla="*/ 0 h 180"/>
              <a:gd name="T4" fmla="*/ 840 w 480"/>
              <a:gd name="T5" fmla="*/ 180 h 180"/>
              <a:gd name="T6" fmla="*/ 0 60000 65536"/>
              <a:gd name="T7" fmla="*/ 0 60000 65536"/>
              <a:gd name="T8" fmla="*/ 0 60000 65536"/>
              <a:gd name="T9" fmla="*/ 0 w 480"/>
              <a:gd name="T10" fmla="*/ 0 h 180"/>
              <a:gd name="T11" fmla="*/ 480 w 480"/>
              <a:gd name="T12" fmla="*/ 180 h 180"/>
            </a:gdLst>
            <a:ahLst/>
            <a:cxnLst>
              <a:cxn ang="T6">
                <a:pos x="T0" y="T1"/>
              </a:cxn>
              <a:cxn ang="T7">
                <a:pos x="T2" y="T3"/>
              </a:cxn>
              <a:cxn ang="T8">
                <a:pos x="T4" y="T5"/>
              </a:cxn>
            </a:cxnLst>
            <a:rect l="T9" t="T10" r="T11" b="T12"/>
            <a:pathLst>
              <a:path w="480" h="180">
                <a:moveTo>
                  <a:pt x="0" y="180"/>
                </a:moveTo>
                <a:cubicBezTo>
                  <a:pt x="80" y="90"/>
                  <a:pt x="160" y="0"/>
                  <a:pt x="240" y="0"/>
                </a:cubicBezTo>
                <a:cubicBezTo>
                  <a:pt x="320" y="0"/>
                  <a:pt x="440" y="150"/>
                  <a:pt x="480" y="180"/>
                </a:cubicBezTo>
              </a:path>
            </a:pathLst>
          </a:custGeom>
          <a:noFill/>
          <a:ln w="9525">
            <a:solidFill>
              <a:schemeClr val="tx1"/>
            </a:solidFill>
            <a:round/>
            <a:headEnd/>
            <a:tailEnd/>
          </a:ln>
        </p:spPr>
        <p:txBody>
          <a:bodyPr/>
          <a:lstStyle/>
          <a:p>
            <a:endParaRPr lang="en-US"/>
          </a:p>
        </p:txBody>
      </p:sp>
      <p:sp>
        <p:nvSpPr>
          <p:cNvPr id="6164" name="Line 2071"/>
          <p:cNvSpPr>
            <a:spLocks noChangeShapeType="1"/>
          </p:cNvSpPr>
          <p:nvPr/>
        </p:nvSpPr>
        <p:spPr bwMode="auto">
          <a:xfrm>
            <a:off x="3539529" y="2792678"/>
            <a:ext cx="245524" cy="621"/>
          </a:xfrm>
          <a:prstGeom prst="line">
            <a:avLst/>
          </a:prstGeom>
          <a:noFill/>
          <a:ln w="9525">
            <a:solidFill>
              <a:schemeClr val="tx1"/>
            </a:solidFill>
            <a:round/>
            <a:headEnd/>
            <a:tailEnd/>
          </a:ln>
        </p:spPr>
        <p:txBody>
          <a:bodyPr/>
          <a:lstStyle/>
          <a:p>
            <a:endParaRPr lang="en-US"/>
          </a:p>
        </p:txBody>
      </p:sp>
      <p:sp>
        <p:nvSpPr>
          <p:cNvPr id="6165" name="Line 2072"/>
          <p:cNvSpPr>
            <a:spLocks noChangeShapeType="1"/>
          </p:cNvSpPr>
          <p:nvPr/>
        </p:nvSpPr>
        <p:spPr bwMode="auto">
          <a:xfrm flipH="1">
            <a:off x="3539529" y="2792678"/>
            <a:ext cx="686" cy="1004743"/>
          </a:xfrm>
          <a:prstGeom prst="line">
            <a:avLst/>
          </a:prstGeom>
          <a:noFill/>
          <a:ln w="9525">
            <a:solidFill>
              <a:schemeClr val="tx1"/>
            </a:solidFill>
            <a:round/>
            <a:headEnd/>
            <a:tailEnd type="triangle" w="med" len="med"/>
          </a:ln>
        </p:spPr>
        <p:txBody>
          <a:bodyPr/>
          <a:lstStyle/>
          <a:p>
            <a:endParaRPr lang="en-US"/>
          </a:p>
        </p:txBody>
      </p:sp>
      <p:sp>
        <p:nvSpPr>
          <p:cNvPr id="6166" name="Freeform 2073"/>
          <p:cNvSpPr>
            <a:spLocks/>
          </p:cNvSpPr>
          <p:nvPr/>
        </p:nvSpPr>
        <p:spPr bwMode="auto">
          <a:xfrm>
            <a:off x="5020219" y="2234143"/>
            <a:ext cx="82984" cy="223414"/>
          </a:xfrm>
          <a:custGeom>
            <a:avLst/>
            <a:gdLst>
              <a:gd name="T0" fmla="*/ 0 w 240"/>
              <a:gd name="T1" fmla="*/ 0 h 360"/>
              <a:gd name="T2" fmla="*/ 121 w 240"/>
              <a:gd name="T3" fmla="*/ 180 h 360"/>
              <a:gd name="T4" fmla="*/ 0 w 240"/>
              <a:gd name="T5" fmla="*/ 360 h 360"/>
              <a:gd name="T6" fmla="*/ 0 60000 65536"/>
              <a:gd name="T7" fmla="*/ 0 60000 65536"/>
              <a:gd name="T8" fmla="*/ 0 60000 65536"/>
              <a:gd name="T9" fmla="*/ 0 w 240"/>
              <a:gd name="T10" fmla="*/ 0 h 360"/>
              <a:gd name="T11" fmla="*/ 240 w 240"/>
              <a:gd name="T12" fmla="*/ 360 h 360"/>
            </a:gdLst>
            <a:ahLst/>
            <a:cxnLst>
              <a:cxn ang="T6">
                <a:pos x="T0" y="T1"/>
              </a:cxn>
              <a:cxn ang="T7">
                <a:pos x="T2" y="T3"/>
              </a:cxn>
              <a:cxn ang="T8">
                <a:pos x="T4" y="T5"/>
              </a:cxn>
            </a:cxnLst>
            <a:rect l="T9" t="T10" r="T11" b="T12"/>
            <a:pathLst>
              <a:path w="240" h="360">
                <a:moveTo>
                  <a:pt x="0" y="0"/>
                </a:moveTo>
                <a:cubicBezTo>
                  <a:pt x="120" y="60"/>
                  <a:pt x="240" y="120"/>
                  <a:pt x="240" y="180"/>
                </a:cubicBezTo>
                <a:cubicBezTo>
                  <a:pt x="240" y="240"/>
                  <a:pt x="40" y="330"/>
                  <a:pt x="0" y="360"/>
                </a:cubicBezTo>
              </a:path>
            </a:pathLst>
          </a:custGeom>
          <a:noFill/>
          <a:ln w="9525">
            <a:solidFill>
              <a:schemeClr val="tx1"/>
            </a:solidFill>
            <a:round/>
            <a:headEnd/>
            <a:tailEnd/>
          </a:ln>
        </p:spPr>
        <p:txBody>
          <a:bodyPr/>
          <a:lstStyle/>
          <a:p>
            <a:endParaRPr lang="en-US"/>
          </a:p>
        </p:txBody>
      </p:sp>
      <p:sp>
        <p:nvSpPr>
          <p:cNvPr id="6167" name="Text Box 2074"/>
          <p:cNvSpPr txBox="1">
            <a:spLocks noChangeArrowheads="1"/>
          </p:cNvSpPr>
          <p:nvPr/>
        </p:nvSpPr>
        <p:spPr bwMode="auto">
          <a:xfrm>
            <a:off x="6336997" y="1563900"/>
            <a:ext cx="2798154" cy="1341106"/>
          </a:xfrm>
          <a:prstGeom prst="rect">
            <a:avLst/>
          </a:prstGeom>
          <a:noFill/>
          <a:ln w="38100">
            <a:solidFill>
              <a:schemeClr val="tx1"/>
            </a:solidFill>
            <a:miter lim="800000"/>
            <a:headEnd/>
            <a:tailEnd/>
          </a:ln>
        </p:spPr>
        <p:txBody>
          <a:bodyPr/>
          <a:lstStyle/>
          <a:p>
            <a:pPr algn="ctr"/>
            <a:r>
              <a:rPr lang="en-US" sz="1600" dirty="0">
                <a:latin typeface="Arial" charset="0"/>
              </a:rPr>
              <a:t>Side Loop 1:</a:t>
            </a:r>
          </a:p>
          <a:p>
            <a:pPr algn="ctr"/>
            <a:r>
              <a:rPr lang="en-US" sz="1600" dirty="0">
                <a:latin typeface="Arial" charset="0"/>
              </a:rPr>
              <a:t>Basal Ganglia</a:t>
            </a:r>
          </a:p>
          <a:p>
            <a:pPr algn="ctr"/>
            <a:endParaRPr lang="en-US" sz="1600" dirty="0">
              <a:latin typeface="Arial" charset="0"/>
            </a:endParaRPr>
          </a:p>
          <a:p>
            <a:pPr algn="ctr"/>
            <a:r>
              <a:rPr lang="en-US" sz="1200" dirty="0">
                <a:latin typeface="Arial" charset="0"/>
              </a:rPr>
              <a:t>(Caudate Nucleus, </a:t>
            </a:r>
            <a:r>
              <a:rPr lang="en-US" sz="1200" dirty="0" err="1">
                <a:latin typeface="Arial" charset="0"/>
              </a:rPr>
              <a:t>Putamen</a:t>
            </a:r>
            <a:r>
              <a:rPr lang="en-US" sz="1200" dirty="0">
                <a:latin typeface="Arial" charset="0"/>
              </a:rPr>
              <a:t>, </a:t>
            </a:r>
            <a:r>
              <a:rPr lang="en-US" sz="1200" dirty="0" err="1">
                <a:latin typeface="Arial" charset="0"/>
              </a:rPr>
              <a:t>Globus</a:t>
            </a:r>
            <a:r>
              <a:rPr lang="en-US" sz="1200" dirty="0">
                <a:latin typeface="Arial" charset="0"/>
              </a:rPr>
              <a:t> </a:t>
            </a:r>
            <a:r>
              <a:rPr lang="en-US" sz="1200" dirty="0" err="1">
                <a:latin typeface="Arial" charset="0"/>
              </a:rPr>
              <a:t>Pallidus</a:t>
            </a:r>
            <a:r>
              <a:rPr lang="en-US" sz="1200" dirty="0">
                <a:latin typeface="Arial" charset="0"/>
              </a:rPr>
              <a:t>, </a:t>
            </a:r>
            <a:r>
              <a:rPr lang="en-US" sz="1200" dirty="0" err="1">
                <a:latin typeface="Arial" charset="0"/>
              </a:rPr>
              <a:t>Substantia</a:t>
            </a:r>
            <a:r>
              <a:rPr lang="en-US" sz="1200" dirty="0">
                <a:latin typeface="Arial" charset="0"/>
              </a:rPr>
              <a:t> </a:t>
            </a:r>
            <a:r>
              <a:rPr lang="en-US" sz="1200" dirty="0" err="1">
                <a:latin typeface="Arial" charset="0"/>
              </a:rPr>
              <a:t>Nigra</a:t>
            </a:r>
            <a:r>
              <a:rPr lang="en-US" sz="1200" dirty="0">
                <a:latin typeface="Arial" charset="0"/>
              </a:rPr>
              <a:t>, </a:t>
            </a:r>
            <a:r>
              <a:rPr lang="en-US" sz="1200" dirty="0" err="1">
                <a:latin typeface="Arial" charset="0"/>
              </a:rPr>
              <a:t>Subthalamic</a:t>
            </a:r>
            <a:r>
              <a:rPr lang="en-US" sz="1200" dirty="0">
                <a:latin typeface="Arial" charset="0"/>
              </a:rPr>
              <a:t> Nucleus)</a:t>
            </a:r>
            <a:endParaRPr lang="en-US" dirty="0"/>
          </a:p>
        </p:txBody>
      </p:sp>
      <p:sp>
        <p:nvSpPr>
          <p:cNvPr id="6168" name="Text Box 2075"/>
          <p:cNvSpPr txBox="1">
            <a:spLocks noChangeArrowheads="1"/>
          </p:cNvSpPr>
          <p:nvPr/>
        </p:nvSpPr>
        <p:spPr bwMode="auto">
          <a:xfrm>
            <a:off x="5349414" y="3127799"/>
            <a:ext cx="1728272" cy="1004743"/>
          </a:xfrm>
          <a:prstGeom prst="rect">
            <a:avLst/>
          </a:prstGeom>
          <a:noFill/>
          <a:ln w="38100">
            <a:solidFill>
              <a:schemeClr val="tx1"/>
            </a:solidFill>
            <a:miter lim="800000"/>
            <a:headEnd/>
            <a:tailEnd/>
          </a:ln>
        </p:spPr>
        <p:txBody>
          <a:bodyPr/>
          <a:lstStyle/>
          <a:p>
            <a:pPr algn="ctr"/>
            <a:endParaRPr lang="en-US" sz="1600">
              <a:latin typeface="Arial" charset="0"/>
            </a:endParaRPr>
          </a:p>
          <a:p>
            <a:pPr algn="ctr"/>
            <a:r>
              <a:rPr lang="en-US" sz="1600">
                <a:latin typeface="Arial" charset="0"/>
              </a:rPr>
              <a:t>Thalamus</a:t>
            </a:r>
          </a:p>
          <a:p>
            <a:pPr algn="ctr"/>
            <a:endParaRPr lang="en-US" sz="1600">
              <a:latin typeface="Arial" charset="0"/>
            </a:endParaRPr>
          </a:p>
          <a:p>
            <a:pPr algn="ctr"/>
            <a:r>
              <a:rPr lang="en-US" sz="1200">
                <a:latin typeface="Arial" charset="0"/>
              </a:rPr>
              <a:t>(VA,VL,CM)</a:t>
            </a:r>
            <a:endParaRPr lang="en-US"/>
          </a:p>
        </p:txBody>
      </p:sp>
      <p:sp>
        <p:nvSpPr>
          <p:cNvPr id="6169" name="Text Box 2076"/>
          <p:cNvSpPr txBox="1">
            <a:spLocks noChangeArrowheads="1"/>
          </p:cNvSpPr>
          <p:nvPr/>
        </p:nvSpPr>
        <p:spPr bwMode="auto">
          <a:xfrm>
            <a:off x="6666192" y="4356577"/>
            <a:ext cx="2385975" cy="669622"/>
          </a:xfrm>
          <a:prstGeom prst="rect">
            <a:avLst/>
          </a:prstGeom>
          <a:noFill/>
          <a:ln w="38100">
            <a:solidFill>
              <a:schemeClr val="tx1"/>
            </a:solidFill>
            <a:miter lim="800000"/>
            <a:headEnd/>
            <a:tailEnd/>
          </a:ln>
        </p:spPr>
        <p:txBody>
          <a:bodyPr/>
          <a:lstStyle/>
          <a:p>
            <a:pPr algn="ctr"/>
            <a:r>
              <a:rPr lang="en-US" sz="1600">
                <a:latin typeface="Arial" charset="0"/>
              </a:rPr>
              <a:t>Side Loop 2: Cerebellum</a:t>
            </a:r>
            <a:endParaRPr lang="en-US"/>
          </a:p>
        </p:txBody>
      </p:sp>
      <p:sp>
        <p:nvSpPr>
          <p:cNvPr id="6170" name="Line 2077"/>
          <p:cNvSpPr>
            <a:spLocks noChangeShapeType="1"/>
          </p:cNvSpPr>
          <p:nvPr/>
        </p:nvSpPr>
        <p:spPr bwMode="auto">
          <a:xfrm>
            <a:off x="5102518" y="1674987"/>
            <a:ext cx="1234480" cy="621"/>
          </a:xfrm>
          <a:prstGeom prst="line">
            <a:avLst/>
          </a:prstGeom>
          <a:noFill/>
          <a:ln w="9525">
            <a:solidFill>
              <a:schemeClr val="tx1"/>
            </a:solidFill>
            <a:round/>
            <a:headEnd/>
            <a:tailEnd type="triangle" w="med" len="med"/>
          </a:ln>
        </p:spPr>
        <p:txBody>
          <a:bodyPr/>
          <a:lstStyle/>
          <a:p>
            <a:endParaRPr lang="en-US"/>
          </a:p>
        </p:txBody>
      </p:sp>
      <p:sp>
        <p:nvSpPr>
          <p:cNvPr id="6171" name="Line 2078"/>
          <p:cNvSpPr>
            <a:spLocks noChangeShapeType="1"/>
          </p:cNvSpPr>
          <p:nvPr/>
        </p:nvSpPr>
        <p:spPr bwMode="auto">
          <a:xfrm>
            <a:off x="4444128" y="2345850"/>
            <a:ext cx="1892869" cy="621"/>
          </a:xfrm>
          <a:prstGeom prst="line">
            <a:avLst/>
          </a:prstGeom>
          <a:noFill/>
          <a:ln w="9525">
            <a:solidFill>
              <a:schemeClr val="tx1"/>
            </a:solidFill>
            <a:round/>
            <a:headEnd/>
            <a:tailEnd type="triangle" w="med" len="med"/>
          </a:ln>
        </p:spPr>
        <p:txBody>
          <a:bodyPr/>
          <a:lstStyle/>
          <a:p>
            <a:endParaRPr lang="en-US"/>
          </a:p>
        </p:txBody>
      </p:sp>
      <p:sp>
        <p:nvSpPr>
          <p:cNvPr id="6172" name="Freeform 2079"/>
          <p:cNvSpPr>
            <a:spLocks/>
          </p:cNvSpPr>
          <p:nvPr/>
        </p:nvSpPr>
        <p:spPr bwMode="auto">
          <a:xfrm>
            <a:off x="4855622" y="2234143"/>
            <a:ext cx="80241" cy="223414"/>
          </a:xfrm>
          <a:custGeom>
            <a:avLst/>
            <a:gdLst>
              <a:gd name="T0" fmla="*/ 0 w 240"/>
              <a:gd name="T1" fmla="*/ 0 h 360"/>
              <a:gd name="T2" fmla="*/ 117 w 240"/>
              <a:gd name="T3" fmla="*/ 180 h 360"/>
              <a:gd name="T4" fmla="*/ 0 w 240"/>
              <a:gd name="T5" fmla="*/ 360 h 360"/>
              <a:gd name="T6" fmla="*/ 0 60000 65536"/>
              <a:gd name="T7" fmla="*/ 0 60000 65536"/>
              <a:gd name="T8" fmla="*/ 0 60000 65536"/>
              <a:gd name="T9" fmla="*/ 0 w 240"/>
              <a:gd name="T10" fmla="*/ 0 h 360"/>
              <a:gd name="T11" fmla="*/ 240 w 240"/>
              <a:gd name="T12" fmla="*/ 360 h 360"/>
            </a:gdLst>
            <a:ahLst/>
            <a:cxnLst>
              <a:cxn ang="T6">
                <a:pos x="T0" y="T1"/>
              </a:cxn>
              <a:cxn ang="T7">
                <a:pos x="T2" y="T3"/>
              </a:cxn>
              <a:cxn ang="T8">
                <a:pos x="T4" y="T5"/>
              </a:cxn>
            </a:cxnLst>
            <a:rect l="T9" t="T10" r="T11" b="T12"/>
            <a:pathLst>
              <a:path w="240" h="360">
                <a:moveTo>
                  <a:pt x="0" y="0"/>
                </a:moveTo>
                <a:cubicBezTo>
                  <a:pt x="120" y="60"/>
                  <a:pt x="240" y="120"/>
                  <a:pt x="240" y="180"/>
                </a:cubicBezTo>
                <a:cubicBezTo>
                  <a:pt x="240" y="240"/>
                  <a:pt x="40" y="330"/>
                  <a:pt x="0" y="360"/>
                </a:cubicBezTo>
              </a:path>
            </a:pathLst>
          </a:custGeom>
          <a:noFill/>
          <a:ln w="9525">
            <a:solidFill>
              <a:schemeClr val="tx1"/>
            </a:solidFill>
            <a:round/>
            <a:headEnd/>
            <a:tailEnd/>
          </a:ln>
        </p:spPr>
        <p:txBody>
          <a:bodyPr/>
          <a:lstStyle/>
          <a:p>
            <a:endParaRPr lang="en-US"/>
          </a:p>
        </p:txBody>
      </p:sp>
      <p:sp>
        <p:nvSpPr>
          <p:cNvPr id="6173" name="Line 2080"/>
          <p:cNvSpPr>
            <a:spLocks noChangeShapeType="1"/>
          </p:cNvSpPr>
          <p:nvPr/>
        </p:nvSpPr>
        <p:spPr bwMode="auto">
          <a:xfrm>
            <a:off x="5020219" y="2457557"/>
            <a:ext cx="686" cy="782570"/>
          </a:xfrm>
          <a:prstGeom prst="line">
            <a:avLst/>
          </a:prstGeom>
          <a:noFill/>
          <a:ln w="9525">
            <a:solidFill>
              <a:schemeClr val="tx1"/>
            </a:solidFill>
            <a:round/>
            <a:headEnd/>
            <a:tailEnd/>
          </a:ln>
        </p:spPr>
        <p:txBody>
          <a:bodyPr/>
          <a:lstStyle/>
          <a:p>
            <a:endParaRPr lang="en-US"/>
          </a:p>
        </p:txBody>
      </p:sp>
      <p:sp>
        <p:nvSpPr>
          <p:cNvPr id="6174" name="Line 2081"/>
          <p:cNvSpPr>
            <a:spLocks noChangeShapeType="1"/>
          </p:cNvSpPr>
          <p:nvPr/>
        </p:nvSpPr>
        <p:spPr bwMode="auto">
          <a:xfrm>
            <a:off x="4855622" y="2457557"/>
            <a:ext cx="686" cy="893657"/>
          </a:xfrm>
          <a:prstGeom prst="line">
            <a:avLst/>
          </a:prstGeom>
          <a:noFill/>
          <a:ln w="9525">
            <a:solidFill>
              <a:schemeClr val="tx1"/>
            </a:solidFill>
            <a:round/>
            <a:headEnd/>
            <a:tailEnd/>
          </a:ln>
        </p:spPr>
        <p:txBody>
          <a:bodyPr/>
          <a:lstStyle/>
          <a:p>
            <a:endParaRPr lang="en-US"/>
          </a:p>
        </p:txBody>
      </p:sp>
      <p:sp>
        <p:nvSpPr>
          <p:cNvPr id="6175" name="Line 2082"/>
          <p:cNvSpPr>
            <a:spLocks noChangeShapeType="1"/>
          </p:cNvSpPr>
          <p:nvPr/>
        </p:nvSpPr>
        <p:spPr bwMode="auto">
          <a:xfrm>
            <a:off x="4855622" y="1787314"/>
            <a:ext cx="686" cy="447449"/>
          </a:xfrm>
          <a:prstGeom prst="line">
            <a:avLst/>
          </a:prstGeom>
          <a:noFill/>
          <a:ln w="9525">
            <a:solidFill>
              <a:schemeClr val="tx1"/>
            </a:solidFill>
            <a:round/>
            <a:headEnd/>
            <a:tailEnd/>
          </a:ln>
        </p:spPr>
        <p:txBody>
          <a:bodyPr/>
          <a:lstStyle/>
          <a:p>
            <a:endParaRPr lang="en-US"/>
          </a:p>
        </p:txBody>
      </p:sp>
      <p:sp>
        <p:nvSpPr>
          <p:cNvPr id="6176" name="Line 2083"/>
          <p:cNvSpPr>
            <a:spLocks noChangeShapeType="1"/>
          </p:cNvSpPr>
          <p:nvPr/>
        </p:nvSpPr>
        <p:spPr bwMode="auto">
          <a:xfrm flipV="1">
            <a:off x="5020219" y="1787314"/>
            <a:ext cx="686" cy="446828"/>
          </a:xfrm>
          <a:prstGeom prst="line">
            <a:avLst/>
          </a:prstGeom>
          <a:noFill/>
          <a:ln w="9525">
            <a:solidFill>
              <a:schemeClr val="tx1"/>
            </a:solidFill>
            <a:round/>
            <a:headEnd/>
            <a:tailEnd type="triangle" w="med" len="med"/>
          </a:ln>
        </p:spPr>
        <p:txBody>
          <a:bodyPr/>
          <a:lstStyle/>
          <a:p>
            <a:endParaRPr lang="en-US"/>
          </a:p>
        </p:txBody>
      </p:sp>
      <p:sp>
        <p:nvSpPr>
          <p:cNvPr id="6177" name="Line 2084"/>
          <p:cNvSpPr>
            <a:spLocks noChangeShapeType="1"/>
          </p:cNvSpPr>
          <p:nvPr/>
        </p:nvSpPr>
        <p:spPr bwMode="auto">
          <a:xfrm>
            <a:off x="4855622" y="3351214"/>
            <a:ext cx="493792" cy="621"/>
          </a:xfrm>
          <a:prstGeom prst="line">
            <a:avLst/>
          </a:prstGeom>
          <a:noFill/>
          <a:ln w="9525">
            <a:solidFill>
              <a:schemeClr val="tx1"/>
            </a:solidFill>
            <a:round/>
            <a:headEnd/>
            <a:tailEnd type="triangle" w="med" len="med"/>
          </a:ln>
        </p:spPr>
        <p:txBody>
          <a:bodyPr/>
          <a:lstStyle/>
          <a:p>
            <a:endParaRPr lang="en-US"/>
          </a:p>
        </p:txBody>
      </p:sp>
      <p:sp>
        <p:nvSpPr>
          <p:cNvPr id="6178" name="Line 2085"/>
          <p:cNvSpPr>
            <a:spLocks noChangeShapeType="1"/>
          </p:cNvSpPr>
          <p:nvPr/>
        </p:nvSpPr>
        <p:spPr bwMode="auto">
          <a:xfrm>
            <a:off x="5020219" y="3240127"/>
            <a:ext cx="329195" cy="621"/>
          </a:xfrm>
          <a:prstGeom prst="line">
            <a:avLst/>
          </a:prstGeom>
          <a:noFill/>
          <a:ln w="9525">
            <a:solidFill>
              <a:schemeClr val="tx1"/>
            </a:solidFill>
            <a:round/>
            <a:headEnd/>
            <a:tailEnd/>
          </a:ln>
        </p:spPr>
        <p:txBody>
          <a:bodyPr/>
          <a:lstStyle/>
          <a:p>
            <a:endParaRPr lang="en-US"/>
          </a:p>
        </p:txBody>
      </p:sp>
      <p:sp>
        <p:nvSpPr>
          <p:cNvPr id="6179" name="Line 2086"/>
          <p:cNvSpPr>
            <a:spLocks noChangeShapeType="1"/>
          </p:cNvSpPr>
          <p:nvPr/>
        </p:nvSpPr>
        <p:spPr bwMode="auto">
          <a:xfrm>
            <a:off x="3950337" y="3686335"/>
            <a:ext cx="1399077" cy="1241"/>
          </a:xfrm>
          <a:prstGeom prst="line">
            <a:avLst/>
          </a:prstGeom>
          <a:noFill/>
          <a:ln w="9525">
            <a:solidFill>
              <a:schemeClr val="tx1"/>
            </a:solidFill>
            <a:round/>
            <a:headEnd/>
            <a:tailEnd type="triangle" w="med" len="med"/>
          </a:ln>
        </p:spPr>
        <p:txBody>
          <a:bodyPr/>
          <a:lstStyle/>
          <a:p>
            <a:endParaRPr lang="en-US"/>
          </a:p>
        </p:txBody>
      </p:sp>
      <p:sp>
        <p:nvSpPr>
          <p:cNvPr id="6180" name="Line 2087"/>
          <p:cNvSpPr>
            <a:spLocks noChangeShapeType="1"/>
          </p:cNvSpPr>
          <p:nvPr/>
        </p:nvSpPr>
        <p:spPr bwMode="auto">
          <a:xfrm>
            <a:off x="7571477" y="2905006"/>
            <a:ext cx="686" cy="446208"/>
          </a:xfrm>
          <a:prstGeom prst="line">
            <a:avLst/>
          </a:prstGeom>
          <a:noFill/>
          <a:ln w="9525">
            <a:solidFill>
              <a:schemeClr val="tx1"/>
            </a:solidFill>
            <a:round/>
            <a:headEnd/>
            <a:tailEnd/>
          </a:ln>
        </p:spPr>
        <p:txBody>
          <a:bodyPr/>
          <a:lstStyle/>
          <a:p>
            <a:endParaRPr lang="en-US"/>
          </a:p>
        </p:txBody>
      </p:sp>
      <p:sp>
        <p:nvSpPr>
          <p:cNvPr id="6181" name="Line 2088"/>
          <p:cNvSpPr>
            <a:spLocks noChangeShapeType="1"/>
          </p:cNvSpPr>
          <p:nvPr/>
        </p:nvSpPr>
        <p:spPr bwMode="auto">
          <a:xfrm flipH="1">
            <a:off x="7077685" y="3351214"/>
            <a:ext cx="493792" cy="621"/>
          </a:xfrm>
          <a:prstGeom prst="line">
            <a:avLst/>
          </a:prstGeom>
          <a:noFill/>
          <a:ln w="9525">
            <a:solidFill>
              <a:schemeClr val="tx1"/>
            </a:solidFill>
            <a:round/>
            <a:headEnd/>
            <a:tailEnd type="triangle" w="med" len="med"/>
          </a:ln>
        </p:spPr>
        <p:txBody>
          <a:bodyPr/>
          <a:lstStyle/>
          <a:p>
            <a:endParaRPr lang="en-US"/>
          </a:p>
        </p:txBody>
      </p:sp>
      <p:sp>
        <p:nvSpPr>
          <p:cNvPr id="6182" name="Line 2089"/>
          <p:cNvSpPr>
            <a:spLocks noChangeShapeType="1"/>
          </p:cNvSpPr>
          <p:nvPr/>
        </p:nvSpPr>
        <p:spPr bwMode="auto">
          <a:xfrm>
            <a:off x="7077685" y="3462921"/>
            <a:ext cx="658389" cy="621"/>
          </a:xfrm>
          <a:prstGeom prst="line">
            <a:avLst/>
          </a:prstGeom>
          <a:noFill/>
          <a:ln w="9525">
            <a:solidFill>
              <a:schemeClr val="tx1"/>
            </a:solidFill>
            <a:round/>
            <a:headEnd/>
            <a:tailEnd/>
          </a:ln>
        </p:spPr>
        <p:txBody>
          <a:bodyPr/>
          <a:lstStyle/>
          <a:p>
            <a:endParaRPr lang="en-US"/>
          </a:p>
        </p:txBody>
      </p:sp>
      <p:sp>
        <p:nvSpPr>
          <p:cNvPr id="6183" name="Line 2090"/>
          <p:cNvSpPr>
            <a:spLocks noChangeShapeType="1"/>
          </p:cNvSpPr>
          <p:nvPr/>
        </p:nvSpPr>
        <p:spPr bwMode="auto">
          <a:xfrm flipV="1">
            <a:off x="7736075" y="2905006"/>
            <a:ext cx="1372" cy="557915"/>
          </a:xfrm>
          <a:prstGeom prst="line">
            <a:avLst/>
          </a:prstGeom>
          <a:noFill/>
          <a:ln w="9525">
            <a:solidFill>
              <a:schemeClr val="tx1"/>
            </a:solidFill>
            <a:round/>
            <a:headEnd/>
            <a:tailEnd type="triangle" w="med" len="med"/>
          </a:ln>
        </p:spPr>
        <p:txBody>
          <a:bodyPr/>
          <a:lstStyle/>
          <a:p>
            <a:endParaRPr lang="en-US"/>
          </a:p>
        </p:txBody>
      </p:sp>
      <p:sp>
        <p:nvSpPr>
          <p:cNvPr id="6184" name="Line 2091"/>
          <p:cNvSpPr>
            <a:spLocks noChangeShapeType="1"/>
          </p:cNvSpPr>
          <p:nvPr/>
        </p:nvSpPr>
        <p:spPr bwMode="auto">
          <a:xfrm flipV="1">
            <a:off x="7653090" y="3909749"/>
            <a:ext cx="1372" cy="446828"/>
          </a:xfrm>
          <a:prstGeom prst="line">
            <a:avLst/>
          </a:prstGeom>
          <a:noFill/>
          <a:ln w="9525">
            <a:solidFill>
              <a:schemeClr val="tx1"/>
            </a:solidFill>
            <a:round/>
            <a:headEnd/>
            <a:tailEnd/>
          </a:ln>
        </p:spPr>
        <p:txBody>
          <a:bodyPr/>
          <a:lstStyle/>
          <a:p>
            <a:endParaRPr lang="en-US"/>
          </a:p>
        </p:txBody>
      </p:sp>
      <p:sp>
        <p:nvSpPr>
          <p:cNvPr id="6185" name="Line 2092"/>
          <p:cNvSpPr>
            <a:spLocks noChangeShapeType="1"/>
          </p:cNvSpPr>
          <p:nvPr/>
        </p:nvSpPr>
        <p:spPr bwMode="auto">
          <a:xfrm flipH="1">
            <a:off x="7077685" y="3909749"/>
            <a:ext cx="575405" cy="1241"/>
          </a:xfrm>
          <a:prstGeom prst="line">
            <a:avLst/>
          </a:prstGeom>
          <a:noFill/>
          <a:ln w="9525">
            <a:solidFill>
              <a:schemeClr val="tx1"/>
            </a:solidFill>
            <a:round/>
            <a:headEnd/>
            <a:tailEnd type="triangle" w="med" len="med"/>
          </a:ln>
        </p:spPr>
        <p:txBody>
          <a:bodyPr/>
          <a:lstStyle/>
          <a:p>
            <a:endParaRPr lang="en-US"/>
          </a:p>
        </p:txBody>
      </p:sp>
      <p:sp>
        <p:nvSpPr>
          <p:cNvPr id="6186" name="Line 2093"/>
          <p:cNvSpPr>
            <a:spLocks noChangeShapeType="1"/>
          </p:cNvSpPr>
          <p:nvPr/>
        </p:nvSpPr>
        <p:spPr bwMode="auto">
          <a:xfrm>
            <a:off x="5020219" y="5808769"/>
            <a:ext cx="2633557" cy="621"/>
          </a:xfrm>
          <a:prstGeom prst="line">
            <a:avLst/>
          </a:prstGeom>
          <a:noFill/>
          <a:ln w="9525">
            <a:solidFill>
              <a:schemeClr val="tx1"/>
            </a:solidFill>
            <a:round/>
            <a:headEnd/>
            <a:tailEnd/>
          </a:ln>
        </p:spPr>
        <p:txBody>
          <a:bodyPr/>
          <a:lstStyle/>
          <a:p>
            <a:endParaRPr lang="en-US"/>
          </a:p>
        </p:txBody>
      </p:sp>
      <p:sp>
        <p:nvSpPr>
          <p:cNvPr id="6187" name="Line 2094"/>
          <p:cNvSpPr>
            <a:spLocks noChangeShapeType="1"/>
          </p:cNvSpPr>
          <p:nvPr/>
        </p:nvSpPr>
        <p:spPr bwMode="auto">
          <a:xfrm flipV="1">
            <a:off x="7653776" y="5026820"/>
            <a:ext cx="686" cy="782570"/>
          </a:xfrm>
          <a:prstGeom prst="line">
            <a:avLst/>
          </a:prstGeom>
          <a:noFill/>
          <a:ln w="9525">
            <a:solidFill>
              <a:schemeClr val="tx1"/>
            </a:solidFill>
            <a:round/>
            <a:headEnd/>
            <a:tailEnd type="triangle" w="med" len="med"/>
          </a:ln>
        </p:spPr>
        <p:txBody>
          <a:bodyPr/>
          <a:lstStyle/>
          <a:p>
            <a:endParaRPr lang="en-US"/>
          </a:p>
        </p:txBody>
      </p:sp>
      <p:sp>
        <p:nvSpPr>
          <p:cNvPr id="6188" name="Line 2095"/>
          <p:cNvSpPr>
            <a:spLocks noChangeShapeType="1"/>
          </p:cNvSpPr>
          <p:nvPr/>
        </p:nvSpPr>
        <p:spPr bwMode="auto">
          <a:xfrm flipH="1">
            <a:off x="4526427" y="4579991"/>
            <a:ext cx="2139765" cy="621"/>
          </a:xfrm>
          <a:prstGeom prst="line">
            <a:avLst/>
          </a:prstGeom>
          <a:noFill/>
          <a:ln w="9525">
            <a:solidFill>
              <a:schemeClr val="tx1"/>
            </a:solidFill>
            <a:round/>
            <a:headEnd/>
            <a:tailEnd type="triangle" w="med" len="med"/>
          </a:ln>
        </p:spPr>
        <p:txBody>
          <a:bodyPr/>
          <a:lstStyle/>
          <a:p>
            <a:endParaRPr lang="en-US"/>
          </a:p>
        </p:txBody>
      </p:sp>
      <p:sp>
        <p:nvSpPr>
          <p:cNvPr id="6189" name="Line 2096"/>
          <p:cNvSpPr>
            <a:spLocks noChangeShapeType="1"/>
          </p:cNvSpPr>
          <p:nvPr/>
        </p:nvSpPr>
        <p:spPr bwMode="auto">
          <a:xfrm>
            <a:off x="4526427" y="4803406"/>
            <a:ext cx="2139765" cy="621"/>
          </a:xfrm>
          <a:prstGeom prst="line">
            <a:avLst/>
          </a:prstGeom>
          <a:noFill/>
          <a:ln w="9525">
            <a:solidFill>
              <a:schemeClr val="tx1"/>
            </a:solidFill>
            <a:round/>
            <a:headEnd/>
            <a:tailEnd type="triangle" w="med" len="med"/>
          </a:ln>
        </p:spPr>
        <p:txBody>
          <a:bodyPr/>
          <a:lstStyle/>
          <a:p>
            <a:endParaRPr lang="en-US"/>
          </a:p>
        </p:txBody>
      </p:sp>
      <p:sp>
        <p:nvSpPr>
          <p:cNvPr id="6190" name="Freeform 2097"/>
          <p:cNvSpPr>
            <a:spLocks/>
          </p:cNvSpPr>
          <p:nvPr/>
        </p:nvSpPr>
        <p:spPr bwMode="auto">
          <a:xfrm>
            <a:off x="3785053" y="2680971"/>
            <a:ext cx="577462" cy="111707"/>
          </a:xfrm>
          <a:custGeom>
            <a:avLst/>
            <a:gdLst>
              <a:gd name="T0" fmla="*/ 0 w 480"/>
              <a:gd name="T1" fmla="*/ 180 h 180"/>
              <a:gd name="T2" fmla="*/ 421 w 480"/>
              <a:gd name="T3" fmla="*/ 0 h 180"/>
              <a:gd name="T4" fmla="*/ 842 w 480"/>
              <a:gd name="T5" fmla="*/ 180 h 180"/>
              <a:gd name="T6" fmla="*/ 0 60000 65536"/>
              <a:gd name="T7" fmla="*/ 0 60000 65536"/>
              <a:gd name="T8" fmla="*/ 0 60000 65536"/>
              <a:gd name="T9" fmla="*/ 0 w 480"/>
              <a:gd name="T10" fmla="*/ 0 h 180"/>
              <a:gd name="T11" fmla="*/ 480 w 480"/>
              <a:gd name="T12" fmla="*/ 180 h 180"/>
            </a:gdLst>
            <a:ahLst/>
            <a:cxnLst>
              <a:cxn ang="T6">
                <a:pos x="T0" y="T1"/>
              </a:cxn>
              <a:cxn ang="T7">
                <a:pos x="T2" y="T3"/>
              </a:cxn>
              <a:cxn ang="T8">
                <a:pos x="T4" y="T5"/>
              </a:cxn>
            </a:cxnLst>
            <a:rect l="T9" t="T10" r="T11" b="T12"/>
            <a:pathLst>
              <a:path w="480" h="180">
                <a:moveTo>
                  <a:pt x="0" y="180"/>
                </a:moveTo>
                <a:cubicBezTo>
                  <a:pt x="80" y="90"/>
                  <a:pt x="160" y="0"/>
                  <a:pt x="240" y="0"/>
                </a:cubicBezTo>
                <a:cubicBezTo>
                  <a:pt x="320" y="0"/>
                  <a:pt x="440" y="150"/>
                  <a:pt x="480" y="180"/>
                </a:cubicBezTo>
              </a:path>
            </a:pathLst>
          </a:custGeom>
          <a:noFill/>
          <a:ln w="9525">
            <a:solidFill>
              <a:schemeClr val="tx1"/>
            </a:solidFill>
            <a:round/>
            <a:headEnd/>
            <a:tailEnd/>
          </a:ln>
        </p:spPr>
        <p:txBody>
          <a:bodyPr/>
          <a:lstStyle/>
          <a:p>
            <a:endParaRPr lang="en-US"/>
          </a:p>
        </p:txBody>
      </p:sp>
      <p:sp>
        <p:nvSpPr>
          <p:cNvPr id="6191" name="Line 2098"/>
          <p:cNvSpPr>
            <a:spLocks noChangeShapeType="1"/>
          </p:cNvSpPr>
          <p:nvPr/>
        </p:nvSpPr>
        <p:spPr bwMode="auto">
          <a:xfrm>
            <a:off x="4362516" y="2792678"/>
            <a:ext cx="328509" cy="621"/>
          </a:xfrm>
          <a:prstGeom prst="line">
            <a:avLst/>
          </a:prstGeom>
          <a:noFill/>
          <a:ln w="9525">
            <a:solidFill>
              <a:schemeClr val="tx1"/>
            </a:solidFill>
            <a:round/>
            <a:headEnd/>
            <a:tailEnd/>
          </a:ln>
        </p:spPr>
        <p:txBody>
          <a:bodyPr/>
          <a:lstStyle/>
          <a:p>
            <a:endParaRPr lang="en-US"/>
          </a:p>
        </p:txBody>
      </p:sp>
      <p:sp>
        <p:nvSpPr>
          <p:cNvPr id="6192" name="Line 2099"/>
          <p:cNvSpPr>
            <a:spLocks noChangeShapeType="1"/>
          </p:cNvSpPr>
          <p:nvPr/>
        </p:nvSpPr>
        <p:spPr bwMode="auto">
          <a:xfrm>
            <a:off x="5020219" y="5697062"/>
            <a:ext cx="576091" cy="0"/>
          </a:xfrm>
          <a:prstGeom prst="line">
            <a:avLst/>
          </a:prstGeom>
          <a:noFill/>
          <a:ln w="9525">
            <a:solidFill>
              <a:schemeClr val="tx1"/>
            </a:solidFill>
            <a:round/>
            <a:headEnd/>
            <a:tailEnd/>
          </a:ln>
        </p:spPr>
        <p:txBody>
          <a:bodyPr/>
          <a:lstStyle/>
          <a:p>
            <a:endParaRPr lang="en-US"/>
          </a:p>
        </p:txBody>
      </p:sp>
      <p:sp>
        <p:nvSpPr>
          <p:cNvPr id="6193" name="Line 2100"/>
          <p:cNvSpPr>
            <a:spLocks noChangeShapeType="1"/>
          </p:cNvSpPr>
          <p:nvPr/>
        </p:nvSpPr>
        <p:spPr bwMode="auto">
          <a:xfrm flipV="1">
            <a:off x="5596310" y="4915113"/>
            <a:ext cx="0" cy="781950"/>
          </a:xfrm>
          <a:prstGeom prst="line">
            <a:avLst/>
          </a:prstGeom>
          <a:noFill/>
          <a:ln w="9525">
            <a:solidFill>
              <a:schemeClr val="tx1"/>
            </a:solidFill>
            <a:round/>
            <a:headEnd/>
            <a:tailEnd/>
          </a:ln>
        </p:spPr>
        <p:txBody>
          <a:bodyPr/>
          <a:lstStyle/>
          <a:p>
            <a:endParaRPr lang="en-US"/>
          </a:p>
        </p:txBody>
      </p:sp>
      <p:sp>
        <p:nvSpPr>
          <p:cNvPr id="6194" name="Freeform 2101"/>
          <p:cNvSpPr>
            <a:spLocks/>
          </p:cNvSpPr>
          <p:nvPr/>
        </p:nvSpPr>
        <p:spPr bwMode="auto">
          <a:xfrm>
            <a:off x="5596310" y="4468284"/>
            <a:ext cx="164597" cy="446828"/>
          </a:xfrm>
          <a:custGeom>
            <a:avLst/>
            <a:gdLst>
              <a:gd name="T0" fmla="*/ 0 w 240"/>
              <a:gd name="T1" fmla="*/ 0 h 360"/>
              <a:gd name="T2" fmla="*/ 240 w 240"/>
              <a:gd name="T3" fmla="*/ 360 h 360"/>
              <a:gd name="T4" fmla="*/ 0 w 240"/>
              <a:gd name="T5" fmla="*/ 720 h 360"/>
              <a:gd name="T6" fmla="*/ 0 60000 65536"/>
              <a:gd name="T7" fmla="*/ 0 60000 65536"/>
              <a:gd name="T8" fmla="*/ 0 60000 65536"/>
              <a:gd name="T9" fmla="*/ 0 w 240"/>
              <a:gd name="T10" fmla="*/ 0 h 360"/>
              <a:gd name="T11" fmla="*/ 240 w 240"/>
              <a:gd name="T12" fmla="*/ 360 h 360"/>
            </a:gdLst>
            <a:ahLst/>
            <a:cxnLst>
              <a:cxn ang="T6">
                <a:pos x="T0" y="T1"/>
              </a:cxn>
              <a:cxn ang="T7">
                <a:pos x="T2" y="T3"/>
              </a:cxn>
              <a:cxn ang="T8">
                <a:pos x="T4" y="T5"/>
              </a:cxn>
            </a:cxnLst>
            <a:rect l="T9" t="T10" r="T11" b="T12"/>
            <a:pathLst>
              <a:path w="240" h="360">
                <a:moveTo>
                  <a:pt x="0" y="0"/>
                </a:moveTo>
                <a:cubicBezTo>
                  <a:pt x="120" y="60"/>
                  <a:pt x="240" y="120"/>
                  <a:pt x="240" y="180"/>
                </a:cubicBezTo>
                <a:cubicBezTo>
                  <a:pt x="240" y="240"/>
                  <a:pt x="40" y="330"/>
                  <a:pt x="0" y="360"/>
                </a:cubicBezTo>
              </a:path>
            </a:pathLst>
          </a:custGeom>
          <a:noFill/>
          <a:ln w="9525">
            <a:solidFill>
              <a:schemeClr val="tx1"/>
            </a:solidFill>
            <a:round/>
            <a:headEnd/>
            <a:tailEnd/>
          </a:ln>
        </p:spPr>
        <p:txBody>
          <a:bodyPr/>
          <a:lstStyle/>
          <a:p>
            <a:endParaRPr lang="en-US"/>
          </a:p>
        </p:txBody>
      </p:sp>
      <p:sp>
        <p:nvSpPr>
          <p:cNvPr id="6195" name="Line 2102"/>
          <p:cNvSpPr>
            <a:spLocks noChangeShapeType="1"/>
          </p:cNvSpPr>
          <p:nvPr/>
        </p:nvSpPr>
        <p:spPr bwMode="auto">
          <a:xfrm flipV="1">
            <a:off x="5596310" y="4133163"/>
            <a:ext cx="0" cy="335121"/>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erebelluminout"/>
          <p:cNvPicPr>
            <a:picLocks noChangeAspect="1" noChangeArrowheads="1"/>
          </p:cNvPicPr>
          <p:nvPr/>
        </p:nvPicPr>
        <p:blipFill>
          <a:blip r:embed="rId3" cstate="print"/>
          <a:srcRect/>
          <a:stretch>
            <a:fillRect/>
          </a:stretch>
        </p:blipFill>
        <p:spPr bwMode="auto">
          <a:xfrm>
            <a:off x="3045051" y="0"/>
            <a:ext cx="6100387" cy="6572100"/>
          </a:xfrm>
          <a:prstGeom prst="rect">
            <a:avLst/>
          </a:prstGeom>
          <a:noFill/>
          <a:ln w="9525">
            <a:noFill/>
            <a:miter lim="800000"/>
            <a:headEnd/>
            <a:tailEnd/>
          </a:ln>
        </p:spPr>
      </p:pic>
      <p:sp>
        <p:nvSpPr>
          <p:cNvPr id="20483" name="Text Box 3"/>
          <p:cNvSpPr txBox="1">
            <a:spLocks noChangeArrowheads="1"/>
          </p:cNvSpPr>
          <p:nvPr/>
        </p:nvSpPr>
        <p:spPr bwMode="auto">
          <a:xfrm>
            <a:off x="312050" y="187731"/>
            <a:ext cx="1992313" cy="830997"/>
          </a:xfrm>
          <a:prstGeom prst="rect">
            <a:avLst/>
          </a:prstGeom>
          <a:noFill/>
          <a:ln w="9525">
            <a:noFill/>
            <a:miter lim="800000"/>
            <a:headEnd/>
            <a:tailEnd/>
          </a:ln>
        </p:spPr>
        <p:txBody>
          <a:bodyPr>
            <a:spAutoFit/>
          </a:bodyPr>
          <a:lstStyle/>
          <a:p>
            <a:r>
              <a:rPr lang="en-US" b="1">
                <a:latin typeface="Arial" charset="0"/>
              </a:rPr>
              <a:t>Cerebellar Afferents and Efferents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4197231" y="372357"/>
            <a:ext cx="3256020" cy="338554"/>
          </a:xfrm>
          <a:prstGeom prst="rect">
            <a:avLst/>
          </a:prstGeom>
          <a:noFill/>
          <a:ln w="9525">
            <a:noFill/>
            <a:miter lim="800000"/>
            <a:headEnd/>
            <a:tailEnd/>
          </a:ln>
        </p:spPr>
        <p:txBody>
          <a:bodyPr wrap="none">
            <a:spAutoFit/>
          </a:bodyPr>
          <a:lstStyle/>
          <a:p>
            <a:r>
              <a:rPr lang="en-US" b="1">
                <a:latin typeface="Arial" charset="0"/>
              </a:rPr>
              <a:t>Internal Circuitry of Cerebellum</a:t>
            </a:r>
          </a:p>
        </p:txBody>
      </p:sp>
      <p:pic>
        <p:nvPicPr>
          <p:cNvPr id="21507" name="Picture 10"/>
          <p:cNvPicPr>
            <a:picLocks noChangeAspect="1" noChangeArrowheads="1"/>
          </p:cNvPicPr>
          <p:nvPr/>
        </p:nvPicPr>
        <p:blipFill>
          <a:blip r:embed="rId3" cstate="print"/>
          <a:srcRect/>
          <a:stretch>
            <a:fillRect/>
          </a:stretch>
        </p:blipFill>
        <p:spPr bwMode="auto">
          <a:xfrm>
            <a:off x="576091" y="1936257"/>
            <a:ext cx="8111561" cy="3912851"/>
          </a:xfrm>
          <a:prstGeom prst="rect">
            <a:avLst/>
          </a:prstGeom>
          <a:noFill/>
          <a:ln w="9525">
            <a:noFill/>
            <a:miter lim="800000"/>
            <a:headEnd/>
            <a:tailEnd/>
          </a:ln>
        </p:spPr>
      </p:pic>
      <p:pic>
        <p:nvPicPr>
          <p:cNvPr id="21508" name="Picture 8" descr="purkinje"/>
          <p:cNvPicPr>
            <a:picLocks noChangeAspect="1" noChangeArrowheads="1"/>
          </p:cNvPicPr>
          <p:nvPr/>
        </p:nvPicPr>
        <p:blipFill>
          <a:blip r:embed="rId4" cstate="print"/>
          <a:srcRect r="50674" b="57449"/>
          <a:stretch>
            <a:fillRect/>
          </a:stretch>
        </p:blipFill>
        <p:spPr bwMode="auto">
          <a:xfrm>
            <a:off x="6913087" y="1042599"/>
            <a:ext cx="2551258" cy="13715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descr="\\.psf\MacHome\Work\temp\cb3.jpg"/>
          <p:cNvPicPr>
            <a:picLocks noChangeAspect="1" noChangeArrowheads="1"/>
          </p:cNvPicPr>
          <p:nvPr/>
        </p:nvPicPr>
        <p:blipFill>
          <a:blip r:embed="rId2" cstate="print"/>
          <a:srcRect/>
          <a:stretch>
            <a:fillRect/>
          </a:stretch>
        </p:blipFill>
        <p:spPr bwMode="auto">
          <a:xfrm>
            <a:off x="2042319" y="49212"/>
            <a:ext cx="4597400" cy="657860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PurkinjeFrontSide"/>
          <p:cNvPicPr>
            <a:picLocks noChangeAspect="1" noChangeArrowheads="1"/>
          </p:cNvPicPr>
          <p:nvPr/>
        </p:nvPicPr>
        <p:blipFill>
          <a:blip r:embed="rId3" cstate="print"/>
          <a:srcRect/>
          <a:stretch>
            <a:fillRect/>
          </a:stretch>
        </p:blipFill>
        <p:spPr bwMode="auto">
          <a:xfrm>
            <a:off x="576091" y="0"/>
            <a:ext cx="8641358" cy="3554458"/>
          </a:xfrm>
          <a:prstGeom prst="rect">
            <a:avLst/>
          </a:prstGeom>
          <a:noFill/>
          <a:ln w="9525">
            <a:noFill/>
            <a:miter lim="800000"/>
            <a:headEnd/>
            <a:tailEnd/>
          </a:ln>
        </p:spPr>
      </p:pic>
      <p:pic>
        <p:nvPicPr>
          <p:cNvPr id="61445" name="Picture 5"/>
          <p:cNvPicPr>
            <a:picLocks noChangeAspect="1" noChangeArrowheads="1"/>
          </p:cNvPicPr>
          <p:nvPr/>
        </p:nvPicPr>
        <p:blipFill>
          <a:blip r:embed="rId4" cstate="print"/>
          <a:srcRect/>
          <a:stretch>
            <a:fillRect/>
          </a:stretch>
        </p:blipFill>
        <p:spPr bwMode="auto">
          <a:xfrm>
            <a:off x="1645973" y="3649098"/>
            <a:ext cx="6090100" cy="29369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erebellum dysfunction"/>
          <p:cNvPicPr>
            <a:picLocks noChangeAspect="1" noChangeArrowheads="1"/>
          </p:cNvPicPr>
          <p:nvPr/>
        </p:nvPicPr>
        <p:blipFill>
          <a:blip r:embed="rId3" cstate="print"/>
          <a:srcRect/>
          <a:stretch>
            <a:fillRect/>
          </a:stretch>
        </p:blipFill>
        <p:spPr bwMode="auto">
          <a:xfrm>
            <a:off x="3127349" y="297886"/>
            <a:ext cx="4574433" cy="6046146"/>
          </a:xfrm>
          <a:prstGeom prst="rect">
            <a:avLst/>
          </a:prstGeom>
          <a:noFill/>
          <a:ln w="9525">
            <a:noFill/>
            <a:miter lim="800000"/>
            <a:headEnd/>
            <a:tailEnd/>
          </a:ln>
        </p:spPr>
      </p:pic>
      <p:sp>
        <p:nvSpPr>
          <p:cNvPr id="23555" name="Text Box 4"/>
          <p:cNvSpPr txBox="1">
            <a:spLocks noChangeArrowheads="1"/>
          </p:cNvSpPr>
          <p:nvPr/>
        </p:nvSpPr>
        <p:spPr bwMode="auto">
          <a:xfrm>
            <a:off x="329195" y="521300"/>
            <a:ext cx="2386661" cy="584775"/>
          </a:xfrm>
          <a:prstGeom prst="rect">
            <a:avLst/>
          </a:prstGeom>
          <a:noFill/>
          <a:ln w="9525">
            <a:noFill/>
            <a:miter lim="800000"/>
            <a:headEnd/>
            <a:tailEnd/>
          </a:ln>
        </p:spPr>
        <p:txBody>
          <a:bodyPr>
            <a:spAutoFit/>
          </a:bodyPr>
          <a:lstStyle/>
          <a:p>
            <a:pPr>
              <a:spcBef>
                <a:spcPct val="50000"/>
              </a:spcBef>
            </a:pPr>
            <a:r>
              <a:rPr lang="en-US" b="1">
                <a:latin typeface="Arial" charset="0"/>
              </a:rPr>
              <a:t>Cerebellum Produces Movement Disorders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246896" y="968128"/>
            <a:ext cx="9382046" cy="3903542"/>
          </a:xfrm>
          <a:prstGeom prst="rect">
            <a:avLst/>
          </a:prstGeom>
          <a:noFill/>
          <a:ln w="9525">
            <a:noFill/>
            <a:miter lim="800000"/>
            <a:headEnd/>
            <a:tailEnd/>
          </a:ln>
        </p:spPr>
        <p:txBody>
          <a:bodyPr>
            <a:spAutoFit/>
          </a:bodyPr>
          <a:lstStyle/>
          <a:p>
            <a:pPr algn="ctr"/>
            <a:endParaRPr lang="en-US" sz="3200" b="1" dirty="0">
              <a:solidFill>
                <a:srgbClr val="FFFF66"/>
              </a:solidFill>
              <a:latin typeface="Helvetica (PCL6)" pitchFamily="34" charset="0"/>
            </a:endParaRPr>
          </a:p>
          <a:p>
            <a:pPr algn="ctr"/>
            <a:r>
              <a:rPr lang="en-US" sz="3200" b="1" dirty="0">
                <a:solidFill>
                  <a:srgbClr val="FFFF66"/>
                </a:solidFill>
                <a:latin typeface="Helvetica (PCL6)" pitchFamily="34" charset="0"/>
              </a:rPr>
              <a:t>Cerebellum and Motor Learning</a:t>
            </a:r>
            <a:endParaRPr lang="en-US" sz="3600" b="1" dirty="0">
              <a:solidFill>
                <a:srgbClr val="FFFF66"/>
              </a:solidFill>
              <a:latin typeface="Helvetica (PCL6)" pitchFamily="34" charset="0"/>
            </a:endParaRPr>
          </a:p>
          <a:p>
            <a:endParaRPr lang="en-US" b="1" dirty="0">
              <a:latin typeface="Helvetica (PCL6)" pitchFamily="34" charset="0"/>
            </a:endParaRPr>
          </a:p>
          <a:p>
            <a:r>
              <a:rPr lang="en-US" b="1" dirty="0">
                <a:latin typeface="Helvetica (PCL6)" pitchFamily="34" charset="0"/>
              </a:rPr>
              <a:t>	</a:t>
            </a:r>
            <a:r>
              <a:rPr lang="en-US" sz="2800" b="1" dirty="0" err="1">
                <a:latin typeface="Helvetica (PCL6)" pitchFamily="34" charset="0"/>
              </a:rPr>
              <a:t>Vestibulo</a:t>
            </a:r>
            <a:r>
              <a:rPr lang="en-US" sz="2800" b="1" dirty="0">
                <a:latin typeface="Helvetica (PCL6)" pitchFamily="34" charset="0"/>
              </a:rPr>
              <a:t>-ocular reflex</a:t>
            </a:r>
          </a:p>
          <a:p>
            <a:endParaRPr lang="en-US" sz="2800" b="1" dirty="0">
              <a:latin typeface="Helvetica (PCL6)" pitchFamily="34" charset="0"/>
            </a:endParaRPr>
          </a:p>
          <a:p>
            <a:r>
              <a:rPr lang="en-US" sz="2800" b="1" dirty="0">
                <a:latin typeface="Helvetica (PCL6)" pitchFamily="34" charset="0"/>
              </a:rPr>
              <a:t>	Coordination of movements</a:t>
            </a:r>
          </a:p>
          <a:p>
            <a:endParaRPr lang="en-US" sz="2800" b="1" dirty="0">
              <a:latin typeface="Helvetica (PCL6)" pitchFamily="34" charset="0"/>
            </a:endParaRPr>
          </a:p>
          <a:p>
            <a:r>
              <a:rPr lang="en-US" sz="2800" b="1" dirty="0">
                <a:latin typeface="Helvetica (PCL6)" pitchFamily="34" charset="0"/>
              </a:rPr>
              <a:t>	</a:t>
            </a:r>
            <a:r>
              <a:rPr lang="en-US" sz="2800" b="1" dirty="0" err="1">
                <a:latin typeface="Helvetica (PCL6)" pitchFamily="34" charset="0"/>
              </a:rPr>
              <a:t>Pavlovian</a:t>
            </a:r>
            <a:r>
              <a:rPr lang="en-US" sz="2800" b="1" dirty="0">
                <a:latin typeface="Helvetica (PCL6)" pitchFamily="34" charset="0"/>
              </a:rPr>
              <a:t> Classical Conditioning</a:t>
            </a:r>
          </a:p>
          <a:p>
            <a:endParaRPr lang="en-US" sz="2800" b="1" dirty="0">
              <a:solidFill>
                <a:schemeClr val="bg1"/>
              </a:solidFill>
              <a:latin typeface="Helvetica (PCL6)"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ext Box 1028"/>
          <p:cNvSpPr txBox="1">
            <a:spLocks noChangeArrowheads="1"/>
          </p:cNvSpPr>
          <p:nvPr/>
        </p:nvSpPr>
        <p:spPr bwMode="auto">
          <a:xfrm>
            <a:off x="246896" y="297886"/>
            <a:ext cx="3291946" cy="584775"/>
          </a:xfrm>
          <a:prstGeom prst="rect">
            <a:avLst/>
          </a:prstGeom>
          <a:noFill/>
          <a:ln w="9525">
            <a:noFill/>
            <a:miter lim="800000"/>
            <a:headEnd/>
            <a:tailEnd/>
          </a:ln>
        </p:spPr>
        <p:txBody>
          <a:bodyPr>
            <a:spAutoFit/>
          </a:bodyPr>
          <a:lstStyle/>
          <a:p>
            <a:pPr>
              <a:spcBef>
                <a:spcPct val="50000"/>
              </a:spcBef>
            </a:pPr>
            <a:r>
              <a:rPr lang="en-US">
                <a:latin typeface="Helvetica" pitchFamily="34" charset="0"/>
              </a:rPr>
              <a:t>The Cerebellum and Motor Learning</a:t>
            </a:r>
          </a:p>
        </p:txBody>
      </p:sp>
      <p:pic>
        <p:nvPicPr>
          <p:cNvPr id="5" name="Picture 1026" descr="FIG_01"/>
          <p:cNvPicPr>
            <a:picLocks noChangeAspect="1" noChangeArrowheads="1"/>
          </p:cNvPicPr>
          <p:nvPr/>
        </p:nvPicPr>
        <p:blipFill>
          <a:blip r:embed="rId3" cstate="print"/>
          <a:srcRect l="9870" t="1137" r="52330" b="70464"/>
          <a:stretch>
            <a:fillRect/>
          </a:stretch>
        </p:blipFill>
        <p:spPr bwMode="auto">
          <a:xfrm>
            <a:off x="289718" y="379412"/>
            <a:ext cx="6835957"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026" descr="FIG_01"/>
          <p:cNvPicPr>
            <a:picLocks noChangeAspect="1" noChangeArrowheads="1"/>
          </p:cNvPicPr>
          <p:nvPr/>
        </p:nvPicPr>
        <p:blipFill>
          <a:blip r:embed="rId3" cstate="print"/>
          <a:srcRect t="30396" r="50438"/>
          <a:stretch>
            <a:fillRect/>
          </a:stretch>
        </p:blipFill>
        <p:spPr bwMode="auto">
          <a:xfrm>
            <a:off x="899319" y="0"/>
            <a:ext cx="4343400" cy="6787674"/>
          </a:xfrm>
          <a:prstGeom prst="rect">
            <a:avLst/>
          </a:prstGeom>
          <a:noFill/>
          <a:ln w="9525">
            <a:noFill/>
            <a:miter lim="800000"/>
            <a:headEnd/>
            <a:tailEnd/>
          </a:ln>
        </p:spPr>
      </p:pic>
      <p:sp>
        <p:nvSpPr>
          <p:cNvPr id="7" name="Rectangle 6"/>
          <p:cNvSpPr/>
          <p:nvPr/>
        </p:nvSpPr>
        <p:spPr bwMode="auto">
          <a:xfrm>
            <a:off x="1508919" y="0"/>
            <a:ext cx="381000" cy="227012"/>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err="1" smtClean="0">
              <a:ln>
                <a:noFill/>
              </a:ln>
              <a:solidFill>
                <a:schemeClr val="tx1"/>
              </a:solidFill>
              <a:effectLst/>
              <a:latin typeface="Times New Roman" pitchFamily="18" charset="0"/>
            </a:endParaRPr>
          </a:p>
        </p:txBody>
      </p:sp>
      <p:sp>
        <p:nvSpPr>
          <p:cNvPr id="8" name="Rectangle 7"/>
          <p:cNvSpPr/>
          <p:nvPr/>
        </p:nvSpPr>
        <p:spPr bwMode="auto">
          <a:xfrm>
            <a:off x="5090319" y="1217613"/>
            <a:ext cx="609600" cy="5484812"/>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err="1"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026" descr="FIG_01"/>
          <p:cNvPicPr>
            <a:picLocks noChangeAspect="1" noChangeArrowheads="1"/>
          </p:cNvPicPr>
          <p:nvPr/>
        </p:nvPicPr>
        <p:blipFill>
          <a:blip r:embed="rId3" cstate="print"/>
          <a:srcRect l="60257" t="29536"/>
          <a:stretch>
            <a:fillRect/>
          </a:stretch>
        </p:blipFill>
        <p:spPr bwMode="auto">
          <a:xfrm>
            <a:off x="4633119" y="0"/>
            <a:ext cx="3429000" cy="6765172"/>
          </a:xfrm>
          <a:prstGeom prst="rect">
            <a:avLst/>
          </a:prstGeom>
          <a:noFill/>
          <a:ln w="9525">
            <a:noFill/>
            <a:miter lim="800000"/>
            <a:headEnd/>
            <a:tailEnd/>
          </a:ln>
        </p:spPr>
      </p:pic>
      <p:pic>
        <p:nvPicPr>
          <p:cNvPr id="6" name="Picture 1026" descr="FIG_01"/>
          <p:cNvPicPr>
            <a:picLocks noChangeAspect="1" noChangeArrowheads="1"/>
          </p:cNvPicPr>
          <p:nvPr/>
        </p:nvPicPr>
        <p:blipFill>
          <a:blip r:embed="rId3" cstate="print"/>
          <a:srcRect l="65381" t="9072" r="5521" b="70464"/>
          <a:stretch>
            <a:fillRect/>
          </a:stretch>
        </p:blipFill>
        <p:spPr bwMode="auto">
          <a:xfrm>
            <a:off x="289719" y="1217612"/>
            <a:ext cx="3894667" cy="3048000"/>
          </a:xfrm>
          <a:prstGeom prst="rect">
            <a:avLst/>
          </a:prstGeom>
          <a:noFill/>
          <a:ln w="9525">
            <a:noFill/>
            <a:miter lim="800000"/>
            <a:headEnd/>
            <a:tailEnd/>
          </a:ln>
        </p:spPr>
      </p:pic>
      <p:sp>
        <p:nvSpPr>
          <p:cNvPr id="7" name="Rectangle 6"/>
          <p:cNvSpPr/>
          <p:nvPr/>
        </p:nvSpPr>
        <p:spPr bwMode="auto">
          <a:xfrm flipH="1">
            <a:off x="4633119" y="4570412"/>
            <a:ext cx="838199" cy="213201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err="1" smtClean="0">
              <a:ln>
                <a:noFill/>
              </a:ln>
              <a:solidFill>
                <a:schemeClr val="tx1"/>
              </a:solidFill>
              <a:effectLst/>
              <a:latin typeface="Times New Roman" pitchFamily="18" charset="0"/>
            </a:endParaRPr>
          </a:p>
        </p:txBody>
      </p:sp>
      <p:sp>
        <p:nvSpPr>
          <p:cNvPr id="8" name="Rectangle 7"/>
          <p:cNvSpPr/>
          <p:nvPr/>
        </p:nvSpPr>
        <p:spPr bwMode="auto">
          <a:xfrm>
            <a:off x="4709319" y="1"/>
            <a:ext cx="457200" cy="608011"/>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err="1"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246896" y="968128"/>
            <a:ext cx="9382046" cy="3903542"/>
          </a:xfrm>
          <a:prstGeom prst="rect">
            <a:avLst/>
          </a:prstGeom>
          <a:noFill/>
          <a:ln w="9525">
            <a:noFill/>
            <a:miter lim="800000"/>
            <a:headEnd/>
            <a:tailEnd/>
          </a:ln>
        </p:spPr>
        <p:txBody>
          <a:bodyPr>
            <a:spAutoFit/>
          </a:bodyPr>
          <a:lstStyle/>
          <a:p>
            <a:pPr algn="ctr"/>
            <a:endParaRPr lang="en-US" sz="3200" b="1" dirty="0">
              <a:solidFill>
                <a:srgbClr val="FFFF66"/>
              </a:solidFill>
              <a:latin typeface="Helvetica (PCL6)" pitchFamily="34" charset="0"/>
            </a:endParaRPr>
          </a:p>
          <a:p>
            <a:pPr algn="ctr"/>
            <a:r>
              <a:rPr lang="en-US" sz="3200" b="1" dirty="0">
                <a:solidFill>
                  <a:srgbClr val="FFFF66"/>
                </a:solidFill>
                <a:latin typeface="Helvetica (PCL6)" pitchFamily="34" charset="0"/>
              </a:rPr>
              <a:t>Cerebellum and Motor Learning</a:t>
            </a:r>
            <a:endParaRPr lang="en-US" sz="3600" b="1" dirty="0">
              <a:solidFill>
                <a:srgbClr val="FFFF66"/>
              </a:solidFill>
              <a:latin typeface="Helvetica (PCL6)" pitchFamily="34" charset="0"/>
            </a:endParaRPr>
          </a:p>
          <a:p>
            <a:endParaRPr lang="en-US" b="1" dirty="0">
              <a:latin typeface="Helvetica (PCL6)" pitchFamily="34" charset="0"/>
            </a:endParaRPr>
          </a:p>
          <a:p>
            <a:r>
              <a:rPr lang="en-US" b="1" dirty="0">
                <a:latin typeface="Helvetica (PCL6)" pitchFamily="34" charset="0"/>
              </a:rPr>
              <a:t>	</a:t>
            </a:r>
            <a:r>
              <a:rPr lang="en-US" sz="2800" b="1" dirty="0" err="1">
                <a:latin typeface="Helvetica (PCL6)" pitchFamily="34" charset="0"/>
              </a:rPr>
              <a:t>Vestibulo</a:t>
            </a:r>
            <a:r>
              <a:rPr lang="en-US" sz="2800" b="1" dirty="0">
                <a:latin typeface="Helvetica (PCL6)" pitchFamily="34" charset="0"/>
              </a:rPr>
              <a:t>-ocular reflex</a:t>
            </a:r>
          </a:p>
          <a:p>
            <a:endParaRPr lang="en-US" sz="2800" b="1" dirty="0">
              <a:latin typeface="Helvetica (PCL6)" pitchFamily="34" charset="0"/>
            </a:endParaRPr>
          </a:p>
          <a:p>
            <a:r>
              <a:rPr lang="en-US" sz="2800" b="1" dirty="0">
                <a:latin typeface="Helvetica (PCL6)" pitchFamily="34" charset="0"/>
              </a:rPr>
              <a:t>	Coordination of movements</a:t>
            </a:r>
          </a:p>
          <a:p>
            <a:endParaRPr lang="en-US" sz="2800" b="1" dirty="0">
              <a:latin typeface="Helvetica (PCL6)" pitchFamily="34" charset="0"/>
            </a:endParaRPr>
          </a:p>
          <a:p>
            <a:r>
              <a:rPr lang="en-US" sz="2800" b="1" dirty="0">
                <a:latin typeface="Helvetica (PCL6)" pitchFamily="34" charset="0"/>
              </a:rPr>
              <a:t>	</a:t>
            </a:r>
            <a:r>
              <a:rPr lang="en-US" sz="2800" b="1" dirty="0" err="1">
                <a:latin typeface="Helvetica (PCL6)" pitchFamily="34" charset="0"/>
              </a:rPr>
              <a:t>Pavlovian</a:t>
            </a:r>
            <a:r>
              <a:rPr lang="en-US" sz="2800" b="1" dirty="0">
                <a:latin typeface="Helvetica (PCL6)" pitchFamily="34" charset="0"/>
              </a:rPr>
              <a:t> Classical Conditioning</a:t>
            </a:r>
          </a:p>
          <a:p>
            <a:endParaRPr lang="en-US" sz="2800" b="1" dirty="0">
              <a:solidFill>
                <a:schemeClr val="bg1"/>
              </a:solidFill>
              <a:latin typeface="Helvetica (PCL6)"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329195" y="297886"/>
            <a:ext cx="9135150" cy="6647974"/>
          </a:xfrm>
          <a:prstGeom prst="rect">
            <a:avLst/>
          </a:prstGeom>
          <a:noFill/>
          <a:ln w="9525">
            <a:noFill/>
            <a:miter lim="800000"/>
            <a:headEnd/>
            <a:tailEnd/>
          </a:ln>
        </p:spPr>
        <p:txBody>
          <a:bodyPr wrap="square">
            <a:spAutoFit/>
          </a:bodyPr>
          <a:lstStyle/>
          <a:p>
            <a:pPr>
              <a:spcBef>
                <a:spcPct val="50000"/>
              </a:spcBef>
            </a:pPr>
            <a:endParaRPr lang="en-US" sz="3600" b="1" dirty="0">
              <a:solidFill>
                <a:srgbClr val="FFFF00"/>
              </a:solidFill>
              <a:latin typeface="Helvetica (PCL6)" pitchFamily="34" charset="0"/>
            </a:endParaRPr>
          </a:p>
          <a:p>
            <a:pPr>
              <a:spcBef>
                <a:spcPct val="50000"/>
              </a:spcBef>
            </a:pPr>
            <a:r>
              <a:rPr lang="en-US" sz="3600" b="1" dirty="0">
                <a:solidFill>
                  <a:srgbClr val="FFFF00"/>
                </a:solidFill>
                <a:latin typeface="Helvetica (PCL6)" pitchFamily="34" charset="0"/>
              </a:rPr>
              <a:t>               </a:t>
            </a:r>
            <a:r>
              <a:rPr lang="en-US" sz="3600" b="1" dirty="0" err="1">
                <a:solidFill>
                  <a:srgbClr val="FFFF00"/>
                </a:solidFill>
                <a:latin typeface="Helvetica (PCL6)" pitchFamily="34" charset="0"/>
              </a:rPr>
              <a:t>Cerebellar</a:t>
            </a:r>
            <a:r>
              <a:rPr lang="en-US" sz="3600" b="1" dirty="0">
                <a:solidFill>
                  <a:srgbClr val="FFFF00"/>
                </a:solidFill>
                <a:latin typeface="Helvetica (PCL6)" pitchFamily="34" charset="0"/>
              </a:rPr>
              <a:t> Functions</a:t>
            </a:r>
            <a:endParaRPr lang="en-US" sz="2800" b="1" dirty="0">
              <a:solidFill>
                <a:schemeClr val="bg1"/>
              </a:solidFill>
              <a:latin typeface="Helvetica (PCL6)" pitchFamily="34" charset="0"/>
            </a:endParaRPr>
          </a:p>
          <a:p>
            <a:pPr>
              <a:spcBef>
                <a:spcPct val="50000"/>
              </a:spcBef>
            </a:pPr>
            <a:endParaRPr lang="en-US" sz="2800" b="1" dirty="0">
              <a:solidFill>
                <a:schemeClr val="bg1"/>
              </a:solidFill>
              <a:latin typeface="Helvetica (PCL6)" pitchFamily="34" charset="0"/>
            </a:endParaRPr>
          </a:p>
          <a:p>
            <a:pPr>
              <a:spcBef>
                <a:spcPct val="50000"/>
              </a:spcBef>
            </a:pPr>
            <a:r>
              <a:rPr lang="en-US" sz="2800" b="1" dirty="0">
                <a:latin typeface="Helvetica (PCL6)" pitchFamily="34" charset="0"/>
              </a:rPr>
              <a:t>10% of brain volume, &gt; 50% of brain’s neurons</a:t>
            </a:r>
          </a:p>
          <a:p>
            <a:pPr>
              <a:spcBef>
                <a:spcPct val="50000"/>
              </a:spcBef>
            </a:pPr>
            <a:r>
              <a:rPr lang="en-US" sz="2800" b="1" dirty="0" smtClean="0">
                <a:latin typeface="Helvetica (PCL6)" pitchFamily="34" charset="0"/>
              </a:rPr>
              <a:t>The coordination of movement</a:t>
            </a:r>
          </a:p>
          <a:p>
            <a:pPr>
              <a:spcBef>
                <a:spcPct val="50000"/>
              </a:spcBef>
            </a:pPr>
            <a:r>
              <a:rPr lang="en-US" sz="2800" b="1" dirty="0" smtClean="0">
                <a:latin typeface="Helvetica (PCL6)" pitchFamily="34" charset="0"/>
              </a:rPr>
              <a:t>Maintenance </a:t>
            </a:r>
            <a:r>
              <a:rPr lang="en-US" sz="2800" b="1" dirty="0">
                <a:latin typeface="Helvetica (PCL6)" pitchFamily="34" charset="0"/>
              </a:rPr>
              <a:t>of balance and posture</a:t>
            </a:r>
          </a:p>
          <a:p>
            <a:pPr>
              <a:spcBef>
                <a:spcPct val="50000"/>
              </a:spcBef>
            </a:pPr>
            <a:r>
              <a:rPr lang="en-US" sz="2800" b="1" dirty="0">
                <a:latin typeface="Helvetica (PCL6)" pitchFamily="34" charset="0"/>
              </a:rPr>
              <a:t>Coordinated execution of voluntary movements</a:t>
            </a:r>
          </a:p>
          <a:p>
            <a:pPr>
              <a:spcBef>
                <a:spcPct val="50000"/>
              </a:spcBef>
            </a:pPr>
            <a:r>
              <a:rPr lang="en-US" sz="2800" b="1" dirty="0">
                <a:latin typeface="Helvetica (PCL6)" pitchFamily="34" charset="0"/>
              </a:rPr>
              <a:t>Motor learning</a:t>
            </a:r>
          </a:p>
          <a:p>
            <a:pPr>
              <a:spcBef>
                <a:spcPct val="50000"/>
              </a:spcBef>
            </a:pPr>
            <a:r>
              <a:rPr lang="en-US" sz="2800" b="1" dirty="0">
                <a:latin typeface="Helvetica (PCL6)" pitchFamily="34" charset="0"/>
              </a:rPr>
              <a:t>Cognitive functions</a:t>
            </a:r>
          </a:p>
          <a:p>
            <a:pPr>
              <a:spcBef>
                <a:spcPct val="50000"/>
              </a:spcBef>
            </a:pPr>
            <a:endParaRPr lang="en-US" sz="2800" b="1" dirty="0">
              <a:solidFill>
                <a:schemeClr val="bg1"/>
              </a:solidFill>
              <a:latin typeface="Helvetica (PCL6)"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figure_07_39"/>
          <p:cNvPicPr>
            <a:picLocks noChangeAspect="1" noChangeArrowheads="1"/>
          </p:cNvPicPr>
          <p:nvPr/>
        </p:nvPicPr>
        <p:blipFill>
          <a:blip r:embed="rId3" cstate="print"/>
          <a:srcRect/>
          <a:stretch>
            <a:fillRect/>
          </a:stretch>
        </p:blipFill>
        <p:spPr bwMode="auto">
          <a:xfrm>
            <a:off x="2935319" y="372357"/>
            <a:ext cx="4022347" cy="59561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246896" y="968128"/>
            <a:ext cx="9382046" cy="5031474"/>
          </a:xfrm>
          <a:prstGeom prst="rect">
            <a:avLst/>
          </a:prstGeom>
          <a:noFill/>
          <a:ln w="9525">
            <a:noFill/>
            <a:miter lim="800000"/>
            <a:headEnd/>
            <a:tailEnd/>
          </a:ln>
        </p:spPr>
        <p:txBody>
          <a:bodyPr>
            <a:spAutoFit/>
          </a:bodyPr>
          <a:lstStyle/>
          <a:p>
            <a:pPr algn="ctr"/>
            <a:endParaRPr lang="en-US" sz="3200" b="1" dirty="0">
              <a:solidFill>
                <a:srgbClr val="FFFF66"/>
              </a:solidFill>
              <a:latin typeface="Helvetica (PCL6)" pitchFamily="34" charset="0"/>
            </a:endParaRPr>
          </a:p>
          <a:p>
            <a:pPr algn="ctr"/>
            <a:r>
              <a:rPr lang="en-US" sz="3200" b="1" dirty="0">
                <a:solidFill>
                  <a:srgbClr val="FFFF66"/>
                </a:solidFill>
                <a:latin typeface="Helvetica (PCL6)" pitchFamily="34" charset="0"/>
              </a:rPr>
              <a:t>Cerebellum as a Control System</a:t>
            </a:r>
          </a:p>
          <a:p>
            <a:pPr algn="ctr"/>
            <a:endParaRPr lang="en-US" sz="3200" b="1" dirty="0">
              <a:solidFill>
                <a:srgbClr val="FFFF66"/>
              </a:solidFill>
              <a:latin typeface="Helvetica (PCL6)" pitchFamily="34" charset="0"/>
            </a:endParaRPr>
          </a:p>
          <a:p>
            <a:r>
              <a:rPr lang="en-US" sz="3200" b="1" dirty="0">
                <a:latin typeface="Helvetica (PCL6)" pitchFamily="34" charset="0"/>
              </a:rPr>
              <a:t>Feedback Controller for Slow movements (e.g., posture)</a:t>
            </a:r>
          </a:p>
          <a:p>
            <a:endParaRPr lang="en-US" sz="3200" b="1" dirty="0">
              <a:latin typeface="Helvetica (PCL6)" pitchFamily="34" charset="0"/>
            </a:endParaRPr>
          </a:p>
          <a:p>
            <a:r>
              <a:rPr lang="en-US" sz="3200" b="1" dirty="0" err="1">
                <a:latin typeface="Helvetica (PCL6)" pitchFamily="34" charset="0"/>
              </a:rPr>
              <a:t>Feedforward</a:t>
            </a:r>
            <a:r>
              <a:rPr lang="en-US" sz="3200" b="1" dirty="0">
                <a:latin typeface="Helvetica (PCL6)" pitchFamily="34" charset="0"/>
              </a:rPr>
              <a:t> Controller for Fast movements (e.g., most voluntary movements)</a:t>
            </a:r>
            <a:endParaRPr lang="en-US" sz="3600" b="1" dirty="0">
              <a:latin typeface="Helvetica (PCL6)" pitchFamily="34" charset="0"/>
            </a:endParaRPr>
          </a:p>
          <a:p>
            <a:endParaRPr lang="en-US" b="1" dirty="0">
              <a:latin typeface="Helvetica (PCL6)" pitchFamily="34" charset="0"/>
            </a:endParaRPr>
          </a:p>
          <a:p>
            <a:r>
              <a:rPr lang="en-US" b="1" dirty="0">
                <a:latin typeface="Helvetica (PCL6)" pitchFamily="34" charset="0"/>
              </a:rPr>
              <a:t>	</a:t>
            </a:r>
            <a:endParaRPr lang="en-US" sz="2800" b="1" dirty="0">
              <a:latin typeface="Helvetica (PCL6)" pitchFamily="34" charset="0"/>
            </a:endParaRPr>
          </a:p>
          <a:p>
            <a:endParaRPr lang="en-US" sz="2800" b="1" dirty="0">
              <a:solidFill>
                <a:schemeClr val="bg1"/>
              </a:solidFill>
              <a:latin typeface="Helvetica (PCL6)"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1810570" y="521300"/>
            <a:ext cx="5724644" cy="646331"/>
          </a:xfrm>
          <a:prstGeom prst="rect">
            <a:avLst/>
          </a:prstGeom>
          <a:noFill/>
          <a:ln w="9525">
            <a:noFill/>
            <a:miter lim="800000"/>
            <a:headEnd/>
            <a:tailEnd/>
          </a:ln>
        </p:spPr>
        <p:txBody>
          <a:bodyPr wrap="none">
            <a:spAutoFit/>
          </a:bodyPr>
          <a:lstStyle/>
          <a:p>
            <a:r>
              <a:rPr lang="en-US" sz="3600" b="1">
                <a:latin typeface="Helvetica (PCL6)" pitchFamily="34" charset="0"/>
              </a:rPr>
              <a:t>Feedback control system</a:t>
            </a:r>
            <a:endParaRPr lang="en-US" sz="2800" b="1"/>
          </a:p>
        </p:txBody>
      </p:sp>
      <p:sp>
        <p:nvSpPr>
          <p:cNvPr id="28675" name="Text Box 3"/>
          <p:cNvSpPr txBox="1">
            <a:spLocks noChangeArrowheads="1"/>
          </p:cNvSpPr>
          <p:nvPr/>
        </p:nvSpPr>
        <p:spPr bwMode="auto">
          <a:xfrm>
            <a:off x="0" y="2428079"/>
            <a:ext cx="1093569" cy="584775"/>
          </a:xfrm>
          <a:prstGeom prst="rect">
            <a:avLst/>
          </a:prstGeom>
          <a:noFill/>
          <a:ln w="9525">
            <a:noFill/>
            <a:miter lim="800000"/>
            <a:headEnd/>
            <a:tailEnd/>
          </a:ln>
        </p:spPr>
        <p:txBody>
          <a:bodyPr wrap="none">
            <a:spAutoFit/>
          </a:bodyPr>
          <a:lstStyle/>
          <a:p>
            <a:r>
              <a:rPr lang="en-US">
                <a:latin typeface="Helvetica (PCL6)" pitchFamily="34" charset="0"/>
              </a:rPr>
              <a:t>DESIRED</a:t>
            </a:r>
          </a:p>
          <a:p>
            <a:r>
              <a:rPr lang="en-US">
                <a:latin typeface="Helvetica (PCL6)" pitchFamily="34" charset="0"/>
              </a:rPr>
              <a:t>OUTPUT</a:t>
            </a:r>
            <a:endParaRPr lang="en-US"/>
          </a:p>
        </p:txBody>
      </p:sp>
      <p:grpSp>
        <p:nvGrpSpPr>
          <p:cNvPr id="2" name="Group 4"/>
          <p:cNvGrpSpPr>
            <a:grpSpLocks/>
          </p:cNvGrpSpPr>
          <p:nvPr/>
        </p:nvGrpSpPr>
        <p:grpSpPr bwMode="auto">
          <a:xfrm>
            <a:off x="5431711" y="4021455"/>
            <a:ext cx="2304362" cy="1191542"/>
            <a:chOff x="1296" y="1536"/>
            <a:chExt cx="1344" cy="768"/>
          </a:xfrm>
        </p:grpSpPr>
        <p:sp>
          <p:nvSpPr>
            <p:cNvPr id="28697" name="Rectangle 5"/>
            <p:cNvSpPr>
              <a:spLocks noChangeArrowheads="1"/>
            </p:cNvSpPr>
            <p:nvPr/>
          </p:nvSpPr>
          <p:spPr bwMode="auto">
            <a:xfrm>
              <a:off x="1296" y="1536"/>
              <a:ext cx="1344" cy="768"/>
            </a:xfrm>
            <a:prstGeom prst="rect">
              <a:avLst/>
            </a:prstGeom>
            <a:noFill/>
            <a:ln w="38100">
              <a:solidFill>
                <a:schemeClr val="tx1"/>
              </a:solidFill>
              <a:miter lim="800000"/>
              <a:headEnd/>
              <a:tailEnd/>
            </a:ln>
          </p:spPr>
          <p:txBody>
            <a:bodyPr wrap="none" anchor="ctr"/>
            <a:lstStyle/>
            <a:p>
              <a:endParaRPr lang="en-US"/>
            </a:p>
          </p:txBody>
        </p:sp>
        <p:sp>
          <p:nvSpPr>
            <p:cNvPr id="28698" name="Text Box 6"/>
            <p:cNvSpPr txBox="1">
              <a:spLocks noChangeArrowheads="1"/>
            </p:cNvSpPr>
            <p:nvPr/>
          </p:nvSpPr>
          <p:spPr bwMode="auto">
            <a:xfrm>
              <a:off x="1505" y="1776"/>
              <a:ext cx="612" cy="218"/>
            </a:xfrm>
            <a:prstGeom prst="rect">
              <a:avLst/>
            </a:prstGeom>
            <a:noFill/>
            <a:ln w="9525">
              <a:noFill/>
              <a:miter lim="800000"/>
              <a:headEnd/>
              <a:tailEnd/>
            </a:ln>
          </p:spPr>
          <p:txBody>
            <a:bodyPr wrap="none">
              <a:spAutoFit/>
            </a:bodyPr>
            <a:lstStyle/>
            <a:p>
              <a:r>
                <a:rPr lang="en-US">
                  <a:latin typeface="Helvetica (PCL6)" pitchFamily="34" charset="0"/>
                </a:rPr>
                <a:t>SENSOR</a:t>
              </a:r>
            </a:p>
          </p:txBody>
        </p:sp>
      </p:grpSp>
      <p:grpSp>
        <p:nvGrpSpPr>
          <p:cNvPr id="3" name="Group 7"/>
          <p:cNvGrpSpPr>
            <a:grpSpLocks/>
          </p:cNvGrpSpPr>
          <p:nvPr/>
        </p:nvGrpSpPr>
        <p:grpSpPr bwMode="auto">
          <a:xfrm>
            <a:off x="5431711" y="2234142"/>
            <a:ext cx="2304362" cy="1191542"/>
            <a:chOff x="3168" y="1392"/>
            <a:chExt cx="1344" cy="768"/>
          </a:xfrm>
        </p:grpSpPr>
        <p:sp>
          <p:nvSpPr>
            <p:cNvPr id="28695" name="Rectangle 8"/>
            <p:cNvSpPr>
              <a:spLocks noChangeArrowheads="1"/>
            </p:cNvSpPr>
            <p:nvPr/>
          </p:nvSpPr>
          <p:spPr bwMode="auto">
            <a:xfrm>
              <a:off x="3168" y="1392"/>
              <a:ext cx="1344" cy="768"/>
            </a:xfrm>
            <a:prstGeom prst="rect">
              <a:avLst/>
            </a:prstGeom>
            <a:noFill/>
            <a:ln w="38100">
              <a:solidFill>
                <a:schemeClr val="tx1"/>
              </a:solidFill>
              <a:miter lim="800000"/>
              <a:headEnd/>
              <a:tailEnd/>
            </a:ln>
          </p:spPr>
          <p:txBody>
            <a:bodyPr wrap="none" anchor="ctr"/>
            <a:lstStyle/>
            <a:p>
              <a:endParaRPr lang="en-US"/>
            </a:p>
          </p:txBody>
        </p:sp>
        <p:sp>
          <p:nvSpPr>
            <p:cNvPr id="28696" name="Text Box 9"/>
            <p:cNvSpPr txBox="1">
              <a:spLocks noChangeArrowheads="1"/>
            </p:cNvSpPr>
            <p:nvPr/>
          </p:nvSpPr>
          <p:spPr bwMode="auto">
            <a:xfrm>
              <a:off x="3254" y="1610"/>
              <a:ext cx="749" cy="218"/>
            </a:xfrm>
            <a:prstGeom prst="rect">
              <a:avLst/>
            </a:prstGeom>
            <a:noFill/>
            <a:ln w="9525">
              <a:noFill/>
              <a:miter lim="800000"/>
              <a:headEnd/>
              <a:tailEnd/>
            </a:ln>
          </p:spPr>
          <p:txBody>
            <a:bodyPr wrap="none">
              <a:spAutoFit/>
            </a:bodyPr>
            <a:lstStyle/>
            <a:p>
              <a:r>
                <a:rPr lang="en-US">
                  <a:latin typeface="Helvetica (PCL6)" pitchFamily="34" charset="0"/>
                </a:rPr>
                <a:t>EFFECTOR</a:t>
              </a:r>
              <a:endParaRPr lang="en-US"/>
            </a:p>
          </p:txBody>
        </p:sp>
      </p:grpSp>
      <p:sp>
        <p:nvSpPr>
          <p:cNvPr id="28678" name="Text Box 10"/>
          <p:cNvSpPr txBox="1">
            <a:spLocks noChangeArrowheads="1"/>
          </p:cNvSpPr>
          <p:nvPr/>
        </p:nvSpPr>
        <p:spPr bwMode="auto">
          <a:xfrm>
            <a:off x="8324167" y="2606499"/>
            <a:ext cx="1026243" cy="338554"/>
          </a:xfrm>
          <a:prstGeom prst="rect">
            <a:avLst/>
          </a:prstGeom>
          <a:noFill/>
          <a:ln w="9525">
            <a:noFill/>
            <a:miter lim="800000"/>
            <a:headEnd/>
            <a:tailEnd/>
          </a:ln>
        </p:spPr>
        <p:txBody>
          <a:bodyPr wrap="none">
            <a:spAutoFit/>
          </a:bodyPr>
          <a:lstStyle/>
          <a:p>
            <a:r>
              <a:rPr lang="en-US">
                <a:latin typeface="Helvetica (PCL6)" pitchFamily="34" charset="0"/>
              </a:rPr>
              <a:t>OUTPUT</a:t>
            </a:r>
            <a:endParaRPr lang="en-US"/>
          </a:p>
        </p:txBody>
      </p:sp>
      <p:sp>
        <p:nvSpPr>
          <p:cNvPr id="28679" name="Line 11"/>
          <p:cNvSpPr>
            <a:spLocks noChangeShapeType="1"/>
          </p:cNvSpPr>
          <p:nvPr/>
        </p:nvSpPr>
        <p:spPr bwMode="auto">
          <a:xfrm>
            <a:off x="1728272" y="2829913"/>
            <a:ext cx="493792" cy="0"/>
          </a:xfrm>
          <a:prstGeom prst="line">
            <a:avLst/>
          </a:prstGeom>
          <a:noFill/>
          <a:ln w="28575">
            <a:solidFill>
              <a:schemeClr val="tx1"/>
            </a:solidFill>
            <a:round/>
            <a:headEnd/>
            <a:tailEnd type="stealth" w="lg" len="lg"/>
          </a:ln>
        </p:spPr>
        <p:txBody>
          <a:bodyPr wrap="none" anchor="ctr"/>
          <a:lstStyle/>
          <a:p>
            <a:endParaRPr lang="en-US"/>
          </a:p>
        </p:txBody>
      </p:sp>
      <p:sp>
        <p:nvSpPr>
          <p:cNvPr id="28680" name="Line 12"/>
          <p:cNvSpPr>
            <a:spLocks noChangeShapeType="1"/>
          </p:cNvSpPr>
          <p:nvPr/>
        </p:nvSpPr>
        <p:spPr bwMode="auto">
          <a:xfrm>
            <a:off x="7736073" y="2829913"/>
            <a:ext cx="658389" cy="0"/>
          </a:xfrm>
          <a:prstGeom prst="line">
            <a:avLst/>
          </a:prstGeom>
          <a:noFill/>
          <a:ln w="28575">
            <a:solidFill>
              <a:schemeClr val="tx1"/>
            </a:solidFill>
            <a:round/>
            <a:headEnd/>
            <a:tailEnd type="stealth" w="lg" len="lg"/>
          </a:ln>
        </p:spPr>
        <p:txBody>
          <a:bodyPr wrap="none" anchor="ctr"/>
          <a:lstStyle/>
          <a:p>
            <a:endParaRPr lang="en-US"/>
          </a:p>
        </p:txBody>
      </p:sp>
      <p:sp>
        <p:nvSpPr>
          <p:cNvPr id="28681" name="Line 13"/>
          <p:cNvSpPr>
            <a:spLocks noChangeShapeType="1"/>
          </p:cNvSpPr>
          <p:nvPr/>
        </p:nvSpPr>
        <p:spPr bwMode="auto">
          <a:xfrm>
            <a:off x="3291946" y="2829913"/>
            <a:ext cx="2139765" cy="0"/>
          </a:xfrm>
          <a:prstGeom prst="line">
            <a:avLst/>
          </a:prstGeom>
          <a:noFill/>
          <a:ln w="28575">
            <a:solidFill>
              <a:schemeClr val="tx1"/>
            </a:solidFill>
            <a:round/>
            <a:headEnd/>
            <a:tailEnd type="stealth" w="lg" len="lg"/>
          </a:ln>
        </p:spPr>
        <p:txBody>
          <a:bodyPr wrap="none" anchor="ctr"/>
          <a:lstStyle/>
          <a:p>
            <a:endParaRPr lang="en-US"/>
          </a:p>
        </p:txBody>
      </p:sp>
      <p:grpSp>
        <p:nvGrpSpPr>
          <p:cNvPr id="4" name="Group 14"/>
          <p:cNvGrpSpPr>
            <a:grpSpLocks/>
          </p:cNvGrpSpPr>
          <p:nvPr/>
        </p:nvGrpSpPr>
        <p:grpSpPr bwMode="auto">
          <a:xfrm>
            <a:off x="2304362" y="2383084"/>
            <a:ext cx="905285" cy="893657"/>
            <a:chOff x="1392" y="1680"/>
            <a:chExt cx="528" cy="576"/>
          </a:xfrm>
        </p:grpSpPr>
        <p:sp>
          <p:nvSpPr>
            <p:cNvPr id="28692" name="Oval 15"/>
            <p:cNvSpPr>
              <a:spLocks noChangeArrowheads="1"/>
            </p:cNvSpPr>
            <p:nvPr/>
          </p:nvSpPr>
          <p:spPr bwMode="auto">
            <a:xfrm>
              <a:off x="1392" y="1680"/>
              <a:ext cx="528" cy="576"/>
            </a:xfrm>
            <a:prstGeom prst="ellipse">
              <a:avLst/>
            </a:prstGeom>
            <a:noFill/>
            <a:ln w="38100">
              <a:solidFill>
                <a:schemeClr val="tx1"/>
              </a:solidFill>
              <a:round/>
              <a:headEnd/>
              <a:tailEnd/>
            </a:ln>
          </p:spPr>
          <p:txBody>
            <a:bodyPr wrap="none" anchor="ctr"/>
            <a:lstStyle/>
            <a:p>
              <a:endParaRPr lang="en-US"/>
            </a:p>
          </p:txBody>
        </p:sp>
        <p:sp>
          <p:nvSpPr>
            <p:cNvPr id="28693" name="Line 16"/>
            <p:cNvSpPr>
              <a:spLocks noChangeShapeType="1"/>
            </p:cNvSpPr>
            <p:nvPr/>
          </p:nvSpPr>
          <p:spPr bwMode="auto">
            <a:xfrm>
              <a:off x="1488" y="1776"/>
              <a:ext cx="336" cy="384"/>
            </a:xfrm>
            <a:prstGeom prst="line">
              <a:avLst/>
            </a:prstGeom>
            <a:noFill/>
            <a:ln w="38100">
              <a:solidFill>
                <a:schemeClr val="tx1"/>
              </a:solidFill>
              <a:round/>
              <a:headEnd/>
              <a:tailEnd/>
            </a:ln>
          </p:spPr>
          <p:txBody>
            <a:bodyPr wrap="none" anchor="ctr"/>
            <a:lstStyle/>
            <a:p>
              <a:endParaRPr lang="en-US"/>
            </a:p>
          </p:txBody>
        </p:sp>
        <p:sp>
          <p:nvSpPr>
            <p:cNvPr id="28694" name="Line 17"/>
            <p:cNvSpPr>
              <a:spLocks noChangeShapeType="1"/>
            </p:cNvSpPr>
            <p:nvPr/>
          </p:nvSpPr>
          <p:spPr bwMode="auto">
            <a:xfrm flipH="1">
              <a:off x="1488" y="1776"/>
              <a:ext cx="336" cy="384"/>
            </a:xfrm>
            <a:prstGeom prst="line">
              <a:avLst/>
            </a:prstGeom>
            <a:noFill/>
            <a:ln w="38100">
              <a:solidFill>
                <a:schemeClr val="tx1"/>
              </a:solidFill>
              <a:round/>
              <a:headEnd/>
              <a:tailEnd/>
            </a:ln>
          </p:spPr>
          <p:txBody>
            <a:bodyPr wrap="none" anchor="ctr"/>
            <a:lstStyle/>
            <a:p>
              <a:endParaRPr lang="en-US"/>
            </a:p>
          </p:txBody>
        </p:sp>
      </p:grpSp>
      <p:sp>
        <p:nvSpPr>
          <p:cNvPr id="28683" name="Line 18"/>
          <p:cNvSpPr>
            <a:spLocks noChangeShapeType="1"/>
          </p:cNvSpPr>
          <p:nvPr/>
        </p:nvSpPr>
        <p:spPr bwMode="auto">
          <a:xfrm>
            <a:off x="8065268" y="2829913"/>
            <a:ext cx="0" cy="1787313"/>
          </a:xfrm>
          <a:prstGeom prst="line">
            <a:avLst/>
          </a:prstGeom>
          <a:noFill/>
          <a:ln w="28575">
            <a:solidFill>
              <a:schemeClr val="tx1"/>
            </a:solidFill>
            <a:round/>
            <a:headEnd/>
            <a:tailEnd/>
          </a:ln>
        </p:spPr>
        <p:txBody>
          <a:bodyPr wrap="none" anchor="ctr"/>
          <a:lstStyle/>
          <a:p>
            <a:endParaRPr lang="en-US"/>
          </a:p>
        </p:txBody>
      </p:sp>
      <p:sp>
        <p:nvSpPr>
          <p:cNvPr id="28684" name="Line 19"/>
          <p:cNvSpPr>
            <a:spLocks noChangeShapeType="1"/>
          </p:cNvSpPr>
          <p:nvPr/>
        </p:nvSpPr>
        <p:spPr bwMode="auto">
          <a:xfrm flipH="1">
            <a:off x="7736073" y="4617226"/>
            <a:ext cx="329195" cy="0"/>
          </a:xfrm>
          <a:prstGeom prst="line">
            <a:avLst/>
          </a:prstGeom>
          <a:noFill/>
          <a:ln w="28575">
            <a:solidFill>
              <a:schemeClr val="tx1"/>
            </a:solidFill>
            <a:round/>
            <a:headEnd/>
            <a:tailEnd/>
          </a:ln>
        </p:spPr>
        <p:txBody>
          <a:bodyPr wrap="none" anchor="ctr"/>
          <a:lstStyle/>
          <a:p>
            <a:endParaRPr lang="en-US"/>
          </a:p>
        </p:txBody>
      </p:sp>
      <p:sp>
        <p:nvSpPr>
          <p:cNvPr id="28685" name="Line 20"/>
          <p:cNvSpPr>
            <a:spLocks noChangeShapeType="1"/>
          </p:cNvSpPr>
          <p:nvPr/>
        </p:nvSpPr>
        <p:spPr bwMode="auto">
          <a:xfrm flipH="1">
            <a:off x="2715856" y="4617226"/>
            <a:ext cx="2715855" cy="0"/>
          </a:xfrm>
          <a:prstGeom prst="line">
            <a:avLst/>
          </a:prstGeom>
          <a:noFill/>
          <a:ln w="28575">
            <a:solidFill>
              <a:schemeClr val="tx1"/>
            </a:solidFill>
            <a:round/>
            <a:headEnd/>
            <a:tailEnd/>
          </a:ln>
        </p:spPr>
        <p:txBody>
          <a:bodyPr wrap="none" anchor="ctr"/>
          <a:lstStyle/>
          <a:p>
            <a:endParaRPr lang="en-US"/>
          </a:p>
        </p:txBody>
      </p:sp>
      <p:sp>
        <p:nvSpPr>
          <p:cNvPr id="28686" name="Line 21"/>
          <p:cNvSpPr>
            <a:spLocks noChangeShapeType="1"/>
          </p:cNvSpPr>
          <p:nvPr/>
        </p:nvSpPr>
        <p:spPr bwMode="auto">
          <a:xfrm flipV="1">
            <a:off x="2715855" y="3276741"/>
            <a:ext cx="0" cy="1340485"/>
          </a:xfrm>
          <a:prstGeom prst="line">
            <a:avLst/>
          </a:prstGeom>
          <a:noFill/>
          <a:ln w="28575">
            <a:solidFill>
              <a:schemeClr val="tx1"/>
            </a:solidFill>
            <a:round/>
            <a:headEnd/>
            <a:tailEnd type="stealth" w="lg" len="lg"/>
          </a:ln>
        </p:spPr>
        <p:txBody>
          <a:bodyPr wrap="none" anchor="ctr"/>
          <a:lstStyle/>
          <a:p>
            <a:endParaRPr lang="en-US"/>
          </a:p>
        </p:txBody>
      </p:sp>
      <p:sp>
        <p:nvSpPr>
          <p:cNvPr id="28687" name="Text Box 22"/>
          <p:cNvSpPr txBox="1">
            <a:spLocks noChangeArrowheads="1"/>
          </p:cNvSpPr>
          <p:nvPr/>
        </p:nvSpPr>
        <p:spPr bwMode="auto">
          <a:xfrm>
            <a:off x="3456543" y="2532028"/>
            <a:ext cx="1364476" cy="369332"/>
          </a:xfrm>
          <a:prstGeom prst="rect">
            <a:avLst/>
          </a:prstGeom>
          <a:noFill/>
          <a:ln w="9525">
            <a:noFill/>
            <a:miter lim="800000"/>
            <a:headEnd/>
            <a:tailEnd/>
          </a:ln>
        </p:spPr>
        <p:txBody>
          <a:bodyPr wrap="none">
            <a:spAutoFit/>
          </a:bodyPr>
          <a:lstStyle/>
          <a:p>
            <a:r>
              <a:rPr lang="en-US" sz="1800">
                <a:latin typeface="Helvetica (PCL6)" pitchFamily="34" charset="0"/>
              </a:rPr>
              <a:t>Error signal</a:t>
            </a:r>
            <a:endParaRPr lang="en-US"/>
          </a:p>
        </p:txBody>
      </p:sp>
      <p:sp>
        <p:nvSpPr>
          <p:cNvPr id="28688" name="Text Box 23"/>
          <p:cNvSpPr txBox="1">
            <a:spLocks noChangeArrowheads="1"/>
          </p:cNvSpPr>
          <p:nvPr/>
        </p:nvSpPr>
        <p:spPr bwMode="auto">
          <a:xfrm>
            <a:off x="3045050" y="4319341"/>
            <a:ext cx="1864613" cy="369332"/>
          </a:xfrm>
          <a:prstGeom prst="rect">
            <a:avLst/>
          </a:prstGeom>
          <a:noFill/>
          <a:ln w="9525">
            <a:noFill/>
            <a:miter lim="800000"/>
            <a:headEnd/>
            <a:tailEnd/>
          </a:ln>
        </p:spPr>
        <p:txBody>
          <a:bodyPr wrap="none">
            <a:spAutoFit/>
          </a:bodyPr>
          <a:lstStyle/>
          <a:p>
            <a:r>
              <a:rPr lang="en-US" sz="1800">
                <a:latin typeface="Helvetica (PCL6)" pitchFamily="34" charset="0"/>
              </a:rPr>
              <a:t>Feedback signal</a:t>
            </a:r>
            <a:endParaRPr lang="en-US"/>
          </a:p>
        </p:txBody>
      </p:sp>
      <p:sp>
        <p:nvSpPr>
          <p:cNvPr id="28689" name="Text Box 24"/>
          <p:cNvSpPr txBox="1">
            <a:spLocks noChangeArrowheads="1"/>
          </p:cNvSpPr>
          <p:nvPr/>
        </p:nvSpPr>
        <p:spPr bwMode="auto">
          <a:xfrm>
            <a:off x="1810570" y="1787314"/>
            <a:ext cx="1800558" cy="369332"/>
          </a:xfrm>
          <a:prstGeom prst="rect">
            <a:avLst/>
          </a:prstGeom>
          <a:noFill/>
          <a:ln w="9525">
            <a:noFill/>
            <a:miter lim="800000"/>
            <a:headEnd/>
            <a:tailEnd/>
          </a:ln>
        </p:spPr>
        <p:txBody>
          <a:bodyPr wrap="none">
            <a:spAutoFit/>
          </a:bodyPr>
          <a:lstStyle/>
          <a:p>
            <a:r>
              <a:rPr lang="en-US" sz="1800">
                <a:latin typeface="Helvetica (PCL6)" pitchFamily="34" charset="0"/>
              </a:rPr>
              <a:t>COMPARATOR</a:t>
            </a:r>
            <a:endParaRPr lang="en-US"/>
          </a:p>
        </p:txBody>
      </p:sp>
      <p:sp>
        <p:nvSpPr>
          <p:cNvPr id="28690" name="Text Box 25"/>
          <p:cNvSpPr txBox="1">
            <a:spLocks noChangeArrowheads="1"/>
          </p:cNvSpPr>
          <p:nvPr/>
        </p:nvSpPr>
        <p:spPr bwMode="auto">
          <a:xfrm>
            <a:off x="1810571" y="2234142"/>
            <a:ext cx="545229" cy="646331"/>
          </a:xfrm>
          <a:prstGeom prst="rect">
            <a:avLst/>
          </a:prstGeom>
          <a:noFill/>
          <a:ln w="9525">
            <a:noFill/>
            <a:miter lim="800000"/>
            <a:headEnd/>
            <a:tailEnd/>
          </a:ln>
        </p:spPr>
        <p:txBody>
          <a:bodyPr>
            <a:spAutoFit/>
          </a:bodyPr>
          <a:lstStyle/>
          <a:p>
            <a:r>
              <a:rPr lang="en-US" sz="3600" b="1"/>
              <a:t>+</a:t>
            </a:r>
            <a:endParaRPr lang="en-US"/>
          </a:p>
        </p:txBody>
      </p:sp>
      <p:sp>
        <p:nvSpPr>
          <p:cNvPr id="28691" name="Text Box 26"/>
          <p:cNvSpPr txBox="1">
            <a:spLocks noChangeArrowheads="1"/>
          </p:cNvSpPr>
          <p:nvPr/>
        </p:nvSpPr>
        <p:spPr bwMode="auto">
          <a:xfrm>
            <a:off x="2139765" y="3202270"/>
            <a:ext cx="411493" cy="646331"/>
          </a:xfrm>
          <a:prstGeom prst="rect">
            <a:avLst/>
          </a:prstGeom>
          <a:noFill/>
          <a:ln w="9525">
            <a:noFill/>
            <a:miter lim="800000"/>
            <a:headEnd/>
            <a:tailEnd/>
          </a:ln>
        </p:spPr>
        <p:txBody>
          <a:bodyPr>
            <a:spAutoFit/>
          </a:bodyPr>
          <a:lstStyle/>
          <a:p>
            <a:r>
              <a:rPr lang="en-US" sz="3600" b="1"/>
              <a:t>–</a:t>
            </a:r>
            <a:endParaRPr lang="en-US"/>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psf\MacHome\Work\temp\cb1.jpg"/>
          <p:cNvPicPr>
            <a:picLocks noChangeAspect="1" noChangeArrowheads="1"/>
          </p:cNvPicPr>
          <p:nvPr/>
        </p:nvPicPr>
        <p:blipFill>
          <a:blip r:embed="rId3" cstate="print"/>
          <a:srcRect/>
          <a:stretch>
            <a:fillRect/>
          </a:stretch>
        </p:blipFill>
        <p:spPr bwMode="auto">
          <a:xfrm>
            <a:off x="365919" y="531812"/>
            <a:ext cx="8001000" cy="5814746"/>
          </a:xfrm>
          <a:prstGeom prst="rect">
            <a:avLst/>
          </a:prstGeom>
          <a:noFill/>
        </p:spPr>
      </p:pic>
      <p:sp>
        <p:nvSpPr>
          <p:cNvPr id="3" name="Rectangle 2"/>
          <p:cNvSpPr/>
          <p:nvPr/>
        </p:nvSpPr>
        <p:spPr bwMode="auto">
          <a:xfrm>
            <a:off x="442119" y="608012"/>
            <a:ext cx="457200" cy="608011"/>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err="1" smtClean="0">
              <a:ln>
                <a:noFill/>
              </a:ln>
              <a:solidFill>
                <a:schemeClr val="tx1"/>
              </a:solidFill>
              <a:effectLst/>
              <a:latin typeface="Times New Roman"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481376" y="3127798"/>
            <a:ext cx="2962751" cy="893657"/>
          </a:xfrm>
          <a:prstGeom prst="rect">
            <a:avLst/>
          </a:prstGeom>
          <a:noFill/>
          <a:ln w="38100">
            <a:solidFill>
              <a:schemeClr val="tx1"/>
            </a:solidFill>
            <a:miter lim="800000"/>
            <a:headEnd/>
            <a:tailEnd/>
          </a:ln>
        </p:spPr>
        <p:txBody>
          <a:bodyPr wrap="none" anchor="ctr"/>
          <a:lstStyle/>
          <a:p>
            <a:endParaRPr lang="en-US"/>
          </a:p>
        </p:txBody>
      </p:sp>
      <p:sp>
        <p:nvSpPr>
          <p:cNvPr id="29699" name="Rectangle 3"/>
          <p:cNvSpPr>
            <a:spLocks noChangeArrowheads="1"/>
          </p:cNvSpPr>
          <p:nvPr/>
        </p:nvSpPr>
        <p:spPr bwMode="auto">
          <a:xfrm>
            <a:off x="4937919" y="4542755"/>
            <a:ext cx="2304362" cy="744714"/>
          </a:xfrm>
          <a:prstGeom prst="rect">
            <a:avLst/>
          </a:prstGeom>
          <a:noFill/>
          <a:ln w="38100">
            <a:solidFill>
              <a:schemeClr val="tx1"/>
            </a:solidFill>
            <a:miter lim="800000"/>
            <a:headEnd/>
            <a:tailEnd/>
          </a:ln>
        </p:spPr>
        <p:txBody>
          <a:bodyPr wrap="none" anchor="ctr"/>
          <a:lstStyle/>
          <a:p>
            <a:endParaRPr lang="en-US"/>
          </a:p>
        </p:txBody>
      </p:sp>
      <p:sp>
        <p:nvSpPr>
          <p:cNvPr id="29700" name="Rectangle 4"/>
          <p:cNvSpPr>
            <a:spLocks noChangeArrowheads="1"/>
          </p:cNvSpPr>
          <p:nvPr/>
        </p:nvSpPr>
        <p:spPr bwMode="auto">
          <a:xfrm>
            <a:off x="4691023" y="1712842"/>
            <a:ext cx="1975168" cy="744714"/>
          </a:xfrm>
          <a:prstGeom prst="rect">
            <a:avLst/>
          </a:prstGeom>
          <a:noFill/>
          <a:ln w="38100">
            <a:solidFill>
              <a:schemeClr val="tx1"/>
            </a:solidFill>
            <a:miter lim="800000"/>
            <a:headEnd/>
            <a:tailEnd/>
          </a:ln>
        </p:spPr>
        <p:txBody>
          <a:bodyPr wrap="none" anchor="ctr"/>
          <a:lstStyle/>
          <a:p>
            <a:endParaRPr lang="en-US"/>
          </a:p>
        </p:txBody>
      </p:sp>
      <p:sp>
        <p:nvSpPr>
          <p:cNvPr id="29701" name="Line 5"/>
          <p:cNvSpPr>
            <a:spLocks noChangeShapeType="1"/>
          </p:cNvSpPr>
          <p:nvPr/>
        </p:nvSpPr>
        <p:spPr bwMode="auto">
          <a:xfrm>
            <a:off x="740688" y="2234141"/>
            <a:ext cx="0" cy="1266014"/>
          </a:xfrm>
          <a:prstGeom prst="line">
            <a:avLst/>
          </a:prstGeom>
          <a:noFill/>
          <a:ln w="19050">
            <a:solidFill>
              <a:schemeClr val="tx1"/>
            </a:solidFill>
            <a:round/>
            <a:headEnd/>
            <a:tailEnd/>
          </a:ln>
        </p:spPr>
        <p:txBody>
          <a:bodyPr wrap="none" anchor="ctr"/>
          <a:lstStyle/>
          <a:p>
            <a:endParaRPr lang="en-US"/>
          </a:p>
        </p:txBody>
      </p:sp>
      <p:sp>
        <p:nvSpPr>
          <p:cNvPr id="29702" name="Line 6"/>
          <p:cNvSpPr>
            <a:spLocks noChangeShapeType="1"/>
          </p:cNvSpPr>
          <p:nvPr/>
        </p:nvSpPr>
        <p:spPr bwMode="auto">
          <a:xfrm>
            <a:off x="740688" y="3500155"/>
            <a:ext cx="740688" cy="0"/>
          </a:xfrm>
          <a:prstGeom prst="line">
            <a:avLst/>
          </a:prstGeom>
          <a:noFill/>
          <a:ln w="19050">
            <a:solidFill>
              <a:schemeClr val="tx1"/>
            </a:solidFill>
            <a:round/>
            <a:headEnd/>
            <a:tailEnd type="triangle" w="med" len="med"/>
          </a:ln>
        </p:spPr>
        <p:txBody>
          <a:bodyPr wrap="none" anchor="ctr"/>
          <a:lstStyle/>
          <a:p>
            <a:endParaRPr lang="en-US"/>
          </a:p>
        </p:txBody>
      </p:sp>
      <p:sp>
        <p:nvSpPr>
          <p:cNvPr id="29703" name="Line 7"/>
          <p:cNvSpPr>
            <a:spLocks noChangeShapeType="1"/>
          </p:cNvSpPr>
          <p:nvPr/>
        </p:nvSpPr>
        <p:spPr bwMode="auto">
          <a:xfrm flipH="1">
            <a:off x="2551258" y="2085199"/>
            <a:ext cx="2139765" cy="0"/>
          </a:xfrm>
          <a:prstGeom prst="line">
            <a:avLst/>
          </a:prstGeom>
          <a:noFill/>
          <a:ln w="19050">
            <a:solidFill>
              <a:schemeClr val="tx1"/>
            </a:solidFill>
            <a:round/>
            <a:headEnd/>
            <a:tailEnd/>
          </a:ln>
        </p:spPr>
        <p:txBody>
          <a:bodyPr wrap="none" anchor="ctr"/>
          <a:lstStyle/>
          <a:p>
            <a:endParaRPr lang="en-US"/>
          </a:p>
        </p:txBody>
      </p:sp>
      <p:sp>
        <p:nvSpPr>
          <p:cNvPr id="29704" name="Line 8"/>
          <p:cNvSpPr>
            <a:spLocks noChangeShapeType="1"/>
          </p:cNvSpPr>
          <p:nvPr/>
        </p:nvSpPr>
        <p:spPr bwMode="auto">
          <a:xfrm>
            <a:off x="2551258" y="2085199"/>
            <a:ext cx="0" cy="1042599"/>
          </a:xfrm>
          <a:prstGeom prst="line">
            <a:avLst/>
          </a:prstGeom>
          <a:noFill/>
          <a:ln w="19050">
            <a:solidFill>
              <a:schemeClr val="tx1"/>
            </a:solidFill>
            <a:round/>
            <a:headEnd/>
            <a:tailEnd type="triangle" w="med" len="med"/>
          </a:ln>
        </p:spPr>
        <p:txBody>
          <a:bodyPr wrap="none" anchor="ctr"/>
          <a:lstStyle/>
          <a:p>
            <a:endParaRPr lang="en-US"/>
          </a:p>
        </p:txBody>
      </p:sp>
      <p:sp>
        <p:nvSpPr>
          <p:cNvPr id="29705" name="Line 9"/>
          <p:cNvSpPr>
            <a:spLocks noChangeShapeType="1"/>
          </p:cNvSpPr>
          <p:nvPr/>
        </p:nvSpPr>
        <p:spPr bwMode="auto">
          <a:xfrm>
            <a:off x="4444127" y="3500155"/>
            <a:ext cx="1645973" cy="0"/>
          </a:xfrm>
          <a:prstGeom prst="line">
            <a:avLst/>
          </a:prstGeom>
          <a:noFill/>
          <a:ln w="19050">
            <a:solidFill>
              <a:schemeClr val="tx1"/>
            </a:solidFill>
            <a:round/>
            <a:headEnd/>
            <a:tailEnd/>
          </a:ln>
        </p:spPr>
        <p:txBody>
          <a:bodyPr wrap="none" anchor="ctr"/>
          <a:lstStyle/>
          <a:p>
            <a:endParaRPr lang="en-US"/>
          </a:p>
        </p:txBody>
      </p:sp>
      <p:sp>
        <p:nvSpPr>
          <p:cNvPr id="29706" name="Line 10"/>
          <p:cNvSpPr>
            <a:spLocks noChangeShapeType="1"/>
          </p:cNvSpPr>
          <p:nvPr/>
        </p:nvSpPr>
        <p:spPr bwMode="auto">
          <a:xfrm>
            <a:off x="6090100" y="3500156"/>
            <a:ext cx="0" cy="1042599"/>
          </a:xfrm>
          <a:prstGeom prst="line">
            <a:avLst/>
          </a:prstGeom>
          <a:noFill/>
          <a:ln w="19050">
            <a:solidFill>
              <a:schemeClr val="tx1"/>
            </a:solidFill>
            <a:round/>
            <a:headEnd/>
            <a:tailEnd type="triangle" w="med" len="med"/>
          </a:ln>
        </p:spPr>
        <p:txBody>
          <a:bodyPr wrap="none" anchor="ctr"/>
          <a:lstStyle/>
          <a:p>
            <a:endParaRPr lang="en-US"/>
          </a:p>
        </p:txBody>
      </p:sp>
      <p:sp>
        <p:nvSpPr>
          <p:cNvPr id="29707" name="Line 11"/>
          <p:cNvSpPr>
            <a:spLocks noChangeShapeType="1"/>
          </p:cNvSpPr>
          <p:nvPr/>
        </p:nvSpPr>
        <p:spPr bwMode="auto">
          <a:xfrm>
            <a:off x="7242281" y="4915112"/>
            <a:ext cx="658389" cy="0"/>
          </a:xfrm>
          <a:prstGeom prst="line">
            <a:avLst/>
          </a:prstGeom>
          <a:noFill/>
          <a:ln w="19050">
            <a:solidFill>
              <a:schemeClr val="tx1"/>
            </a:solidFill>
            <a:round/>
            <a:headEnd/>
            <a:tailEnd type="triangle" w="med" len="med"/>
          </a:ln>
        </p:spPr>
        <p:txBody>
          <a:bodyPr wrap="none" anchor="ctr"/>
          <a:lstStyle/>
          <a:p>
            <a:endParaRPr lang="en-US"/>
          </a:p>
        </p:txBody>
      </p:sp>
      <p:sp>
        <p:nvSpPr>
          <p:cNvPr id="29708" name="Line 12"/>
          <p:cNvSpPr>
            <a:spLocks noChangeShapeType="1"/>
          </p:cNvSpPr>
          <p:nvPr/>
        </p:nvSpPr>
        <p:spPr bwMode="auto">
          <a:xfrm flipH="1">
            <a:off x="6666190" y="2085199"/>
            <a:ext cx="576091" cy="0"/>
          </a:xfrm>
          <a:prstGeom prst="line">
            <a:avLst/>
          </a:prstGeom>
          <a:noFill/>
          <a:ln w="19050">
            <a:solidFill>
              <a:schemeClr val="tx1"/>
            </a:solidFill>
            <a:round/>
            <a:headEnd/>
            <a:tailEnd type="triangle" w="med" len="med"/>
          </a:ln>
        </p:spPr>
        <p:txBody>
          <a:bodyPr wrap="none" anchor="ctr"/>
          <a:lstStyle/>
          <a:p>
            <a:endParaRPr lang="en-US"/>
          </a:p>
        </p:txBody>
      </p:sp>
      <p:sp>
        <p:nvSpPr>
          <p:cNvPr id="29709" name="Text Box 13"/>
          <p:cNvSpPr txBox="1">
            <a:spLocks noChangeArrowheads="1"/>
          </p:cNvSpPr>
          <p:nvPr/>
        </p:nvSpPr>
        <p:spPr bwMode="auto">
          <a:xfrm>
            <a:off x="82299" y="1489428"/>
            <a:ext cx="1810570" cy="584775"/>
          </a:xfrm>
          <a:prstGeom prst="rect">
            <a:avLst/>
          </a:prstGeom>
          <a:noFill/>
          <a:ln w="9525">
            <a:noFill/>
            <a:miter lim="800000"/>
            <a:headEnd/>
            <a:tailEnd/>
          </a:ln>
        </p:spPr>
        <p:txBody>
          <a:bodyPr>
            <a:spAutoFit/>
          </a:bodyPr>
          <a:lstStyle/>
          <a:p>
            <a:pPr>
              <a:spcBef>
                <a:spcPct val="50000"/>
              </a:spcBef>
            </a:pPr>
            <a:r>
              <a:rPr lang="en-US">
                <a:latin typeface="Helvetica (PCL6)" pitchFamily="34" charset="0"/>
              </a:rPr>
              <a:t>DESIRED OUTPUT</a:t>
            </a:r>
            <a:endParaRPr lang="en-US"/>
          </a:p>
        </p:txBody>
      </p:sp>
      <p:sp>
        <p:nvSpPr>
          <p:cNvPr id="29710" name="Text Box 14"/>
          <p:cNvSpPr txBox="1">
            <a:spLocks noChangeArrowheads="1"/>
          </p:cNvSpPr>
          <p:nvPr/>
        </p:nvSpPr>
        <p:spPr bwMode="auto">
          <a:xfrm>
            <a:off x="1481376" y="3127799"/>
            <a:ext cx="2962751" cy="584775"/>
          </a:xfrm>
          <a:prstGeom prst="rect">
            <a:avLst/>
          </a:prstGeom>
          <a:noFill/>
          <a:ln w="9525">
            <a:noFill/>
            <a:miter lim="800000"/>
            <a:headEnd/>
            <a:tailEnd/>
          </a:ln>
        </p:spPr>
        <p:txBody>
          <a:bodyPr>
            <a:spAutoFit/>
          </a:bodyPr>
          <a:lstStyle/>
          <a:p>
            <a:pPr>
              <a:spcBef>
                <a:spcPct val="50000"/>
              </a:spcBef>
            </a:pPr>
            <a:r>
              <a:rPr lang="en-US" b="1">
                <a:latin typeface="Helvetica (PCL6)" pitchFamily="34" charset="0"/>
              </a:rPr>
              <a:t>FEED-FORWARD CONTROLLER</a:t>
            </a:r>
            <a:endParaRPr lang="en-US">
              <a:latin typeface="Helvetica (PCL6)" pitchFamily="34" charset="0"/>
            </a:endParaRPr>
          </a:p>
        </p:txBody>
      </p:sp>
      <p:sp>
        <p:nvSpPr>
          <p:cNvPr id="29711" name="Text Box 15"/>
          <p:cNvSpPr txBox="1">
            <a:spLocks noChangeArrowheads="1"/>
          </p:cNvSpPr>
          <p:nvPr/>
        </p:nvSpPr>
        <p:spPr bwMode="auto">
          <a:xfrm>
            <a:off x="4773322" y="1861785"/>
            <a:ext cx="1728272" cy="338554"/>
          </a:xfrm>
          <a:prstGeom prst="rect">
            <a:avLst/>
          </a:prstGeom>
          <a:noFill/>
          <a:ln w="9525">
            <a:noFill/>
            <a:miter lim="800000"/>
            <a:headEnd/>
            <a:tailEnd/>
          </a:ln>
        </p:spPr>
        <p:txBody>
          <a:bodyPr>
            <a:spAutoFit/>
          </a:bodyPr>
          <a:lstStyle/>
          <a:p>
            <a:pPr>
              <a:spcBef>
                <a:spcPct val="50000"/>
              </a:spcBef>
            </a:pPr>
            <a:r>
              <a:rPr lang="en-US" b="1">
                <a:latin typeface="Helvetica (PCL6)" pitchFamily="34" charset="0"/>
              </a:rPr>
              <a:t>SENSOR</a:t>
            </a:r>
            <a:endParaRPr lang="en-US"/>
          </a:p>
        </p:txBody>
      </p:sp>
      <p:sp>
        <p:nvSpPr>
          <p:cNvPr id="29712" name="Text Box 16"/>
          <p:cNvSpPr txBox="1">
            <a:spLocks noChangeArrowheads="1"/>
          </p:cNvSpPr>
          <p:nvPr/>
        </p:nvSpPr>
        <p:spPr bwMode="auto">
          <a:xfrm>
            <a:off x="5102516" y="4691698"/>
            <a:ext cx="1975168" cy="338554"/>
          </a:xfrm>
          <a:prstGeom prst="rect">
            <a:avLst/>
          </a:prstGeom>
          <a:noFill/>
          <a:ln w="9525">
            <a:noFill/>
            <a:miter lim="800000"/>
            <a:headEnd/>
            <a:tailEnd/>
          </a:ln>
        </p:spPr>
        <p:txBody>
          <a:bodyPr>
            <a:spAutoFit/>
          </a:bodyPr>
          <a:lstStyle/>
          <a:p>
            <a:pPr>
              <a:spcBef>
                <a:spcPct val="50000"/>
              </a:spcBef>
            </a:pPr>
            <a:r>
              <a:rPr lang="en-US" b="1">
                <a:latin typeface="Helvetica (PCL6)" pitchFamily="34" charset="0"/>
              </a:rPr>
              <a:t>EFFECTOR</a:t>
            </a:r>
            <a:endParaRPr lang="en-US" sz="1800" b="1"/>
          </a:p>
        </p:txBody>
      </p:sp>
      <p:sp>
        <p:nvSpPr>
          <p:cNvPr id="29713" name="Text Box 17"/>
          <p:cNvSpPr txBox="1">
            <a:spLocks noChangeArrowheads="1"/>
          </p:cNvSpPr>
          <p:nvPr/>
        </p:nvSpPr>
        <p:spPr bwMode="auto">
          <a:xfrm>
            <a:off x="7159983" y="1712843"/>
            <a:ext cx="2715855" cy="584775"/>
          </a:xfrm>
          <a:prstGeom prst="rect">
            <a:avLst/>
          </a:prstGeom>
          <a:noFill/>
          <a:ln w="9525">
            <a:noFill/>
            <a:miter lim="800000"/>
            <a:headEnd/>
            <a:tailEnd/>
          </a:ln>
        </p:spPr>
        <p:txBody>
          <a:bodyPr>
            <a:spAutoFit/>
          </a:bodyPr>
          <a:lstStyle/>
          <a:p>
            <a:r>
              <a:rPr lang="en-US">
                <a:latin typeface="Helvetica (PCL6)" pitchFamily="34" charset="0"/>
              </a:rPr>
              <a:t>ADVANCE</a:t>
            </a:r>
          </a:p>
          <a:p>
            <a:r>
              <a:rPr lang="en-US">
                <a:latin typeface="Helvetica (PCL6)" pitchFamily="34" charset="0"/>
              </a:rPr>
              <a:t>INFORMATION</a:t>
            </a:r>
            <a:endParaRPr lang="en-US"/>
          </a:p>
        </p:txBody>
      </p:sp>
      <p:sp>
        <p:nvSpPr>
          <p:cNvPr id="29714" name="Text Box 18"/>
          <p:cNvSpPr txBox="1">
            <a:spLocks noChangeArrowheads="1"/>
          </p:cNvSpPr>
          <p:nvPr/>
        </p:nvSpPr>
        <p:spPr bwMode="auto">
          <a:xfrm>
            <a:off x="7982969" y="4694801"/>
            <a:ext cx="1026243" cy="338554"/>
          </a:xfrm>
          <a:prstGeom prst="rect">
            <a:avLst/>
          </a:prstGeom>
          <a:noFill/>
          <a:ln w="9525">
            <a:noFill/>
            <a:miter lim="800000"/>
            <a:headEnd/>
            <a:tailEnd/>
          </a:ln>
        </p:spPr>
        <p:txBody>
          <a:bodyPr wrap="none">
            <a:spAutoFit/>
          </a:bodyPr>
          <a:lstStyle/>
          <a:p>
            <a:r>
              <a:rPr lang="en-US">
                <a:latin typeface="Helvetica (PCL6)" pitchFamily="34" charset="0"/>
              </a:rPr>
              <a:t>OUTPUT</a:t>
            </a:r>
            <a:endParaRPr lang="en-US"/>
          </a:p>
        </p:txBody>
      </p:sp>
      <p:sp>
        <p:nvSpPr>
          <p:cNvPr id="29715" name="Text Box 19"/>
          <p:cNvSpPr txBox="1">
            <a:spLocks noChangeArrowheads="1"/>
          </p:cNvSpPr>
          <p:nvPr/>
        </p:nvSpPr>
        <p:spPr bwMode="auto">
          <a:xfrm>
            <a:off x="6090100" y="3649098"/>
            <a:ext cx="1556836" cy="646331"/>
          </a:xfrm>
          <a:prstGeom prst="rect">
            <a:avLst/>
          </a:prstGeom>
          <a:noFill/>
          <a:ln w="9525">
            <a:noFill/>
            <a:miter lim="800000"/>
            <a:headEnd/>
            <a:tailEnd/>
          </a:ln>
        </p:spPr>
        <p:txBody>
          <a:bodyPr wrap="none">
            <a:spAutoFit/>
          </a:bodyPr>
          <a:lstStyle/>
          <a:p>
            <a:r>
              <a:rPr lang="en-US" sz="1800">
                <a:latin typeface="Helvetica (PCL6)" pitchFamily="34" charset="0"/>
              </a:rPr>
              <a:t>Feed-forward</a:t>
            </a:r>
          </a:p>
          <a:p>
            <a:r>
              <a:rPr lang="en-US" sz="1800">
                <a:latin typeface="Helvetica (PCL6)" pitchFamily="34" charset="0"/>
              </a:rPr>
              <a:t>control signal</a:t>
            </a:r>
            <a:endParaRPr lang="en-US"/>
          </a:p>
        </p:txBody>
      </p:sp>
      <p:sp>
        <p:nvSpPr>
          <p:cNvPr id="29716" name="Text Box 20"/>
          <p:cNvSpPr txBox="1">
            <a:spLocks noChangeArrowheads="1"/>
          </p:cNvSpPr>
          <p:nvPr/>
        </p:nvSpPr>
        <p:spPr bwMode="auto">
          <a:xfrm>
            <a:off x="1810570" y="297885"/>
            <a:ext cx="6365845" cy="646331"/>
          </a:xfrm>
          <a:prstGeom prst="rect">
            <a:avLst/>
          </a:prstGeom>
          <a:noFill/>
          <a:ln w="9525">
            <a:noFill/>
            <a:miter lim="800000"/>
            <a:headEnd/>
            <a:tailEnd/>
          </a:ln>
        </p:spPr>
        <p:txBody>
          <a:bodyPr wrap="none">
            <a:spAutoFit/>
          </a:bodyPr>
          <a:lstStyle/>
          <a:p>
            <a:r>
              <a:rPr lang="en-US" sz="3600" b="1">
                <a:latin typeface="Helvetica (PCL6)" pitchFamily="34" charset="0"/>
              </a:rPr>
              <a:t>Feedforward control system</a:t>
            </a:r>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481376" y="3127798"/>
            <a:ext cx="2962751" cy="893657"/>
          </a:xfrm>
          <a:prstGeom prst="rect">
            <a:avLst/>
          </a:prstGeom>
          <a:noFill/>
          <a:ln w="38100">
            <a:solidFill>
              <a:schemeClr val="tx1"/>
            </a:solidFill>
            <a:miter lim="800000"/>
            <a:headEnd/>
            <a:tailEnd/>
          </a:ln>
        </p:spPr>
        <p:txBody>
          <a:bodyPr wrap="none" anchor="ctr"/>
          <a:lstStyle/>
          <a:p>
            <a:endParaRPr lang="en-US"/>
          </a:p>
        </p:txBody>
      </p:sp>
      <p:sp>
        <p:nvSpPr>
          <p:cNvPr id="31747" name="Rectangle 3"/>
          <p:cNvSpPr>
            <a:spLocks noChangeArrowheads="1"/>
          </p:cNvSpPr>
          <p:nvPr/>
        </p:nvSpPr>
        <p:spPr bwMode="auto">
          <a:xfrm>
            <a:off x="4937919" y="4542755"/>
            <a:ext cx="2304362" cy="744714"/>
          </a:xfrm>
          <a:prstGeom prst="rect">
            <a:avLst/>
          </a:prstGeom>
          <a:noFill/>
          <a:ln w="38100">
            <a:solidFill>
              <a:schemeClr val="tx1"/>
            </a:solidFill>
            <a:miter lim="800000"/>
            <a:headEnd/>
            <a:tailEnd/>
          </a:ln>
        </p:spPr>
        <p:txBody>
          <a:bodyPr wrap="none" anchor="ctr"/>
          <a:lstStyle/>
          <a:p>
            <a:endParaRPr lang="en-US"/>
          </a:p>
        </p:txBody>
      </p:sp>
      <p:sp>
        <p:nvSpPr>
          <p:cNvPr id="31748" name="Rectangle 4"/>
          <p:cNvSpPr>
            <a:spLocks noChangeArrowheads="1"/>
          </p:cNvSpPr>
          <p:nvPr/>
        </p:nvSpPr>
        <p:spPr bwMode="auto">
          <a:xfrm>
            <a:off x="4691023" y="1712842"/>
            <a:ext cx="1975168" cy="744714"/>
          </a:xfrm>
          <a:prstGeom prst="rect">
            <a:avLst/>
          </a:prstGeom>
          <a:noFill/>
          <a:ln w="38100">
            <a:solidFill>
              <a:schemeClr val="tx1"/>
            </a:solidFill>
            <a:miter lim="800000"/>
            <a:headEnd/>
            <a:tailEnd/>
          </a:ln>
        </p:spPr>
        <p:txBody>
          <a:bodyPr wrap="none" anchor="ctr"/>
          <a:lstStyle/>
          <a:p>
            <a:endParaRPr lang="en-US"/>
          </a:p>
        </p:txBody>
      </p:sp>
      <p:sp>
        <p:nvSpPr>
          <p:cNvPr id="31749" name="Line 5"/>
          <p:cNvSpPr>
            <a:spLocks noChangeShapeType="1"/>
          </p:cNvSpPr>
          <p:nvPr/>
        </p:nvSpPr>
        <p:spPr bwMode="auto">
          <a:xfrm>
            <a:off x="740688" y="2234141"/>
            <a:ext cx="0" cy="1266014"/>
          </a:xfrm>
          <a:prstGeom prst="line">
            <a:avLst/>
          </a:prstGeom>
          <a:noFill/>
          <a:ln w="19050">
            <a:solidFill>
              <a:schemeClr val="tx1"/>
            </a:solidFill>
            <a:round/>
            <a:headEnd/>
            <a:tailEnd/>
          </a:ln>
        </p:spPr>
        <p:txBody>
          <a:bodyPr wrap="none" anchor="ctr"/>
          <a:lstStyle/>
          <a:p>
            <a:endParaRPr lang="en-US"/>
          </a:p>
        </p:txBody>
      </p:sp>
      <p:sp>
        <p:nvSpPr>
          <p:cNvPr id="31750" name="Line 6"/>
          <p:cNvSpPr>
            <a:spLocks noChangeShapeType="1"/>
          </p:cNvSpPr>
          <p:nvPr/>
        </p:nvSpPr>
        <p:spPr bwMode="auto">
          <a:xfrm>
            <a:off x="740688" y="3500155"/>
            <a:ext cx="740688" cy="0"/>
          </a:xfrm>
          <a:prstGeom prst="line">
            <a:avLst/>
          </a:prstGeom>
          <a:noFill/>
          <a:ln w="19050">
            <a:solidFill>
              <a:srgbClr val="FF0000"/>
            </a:solidFill>
            <a:round/>
            <a:headEnd/>
            <a:tailEnd type="triangle" w="med" len="med"/>
          </a:ln>
        </p:spPr>
        <p:txBody>
          <a:bodyPr wrap="none" anchor="ctr"/>
          <a:lstStyle/>
          <a:p>
            <a:endParaRPr lang="en-US"/>
          </a:p>
        </p:txBody>
      </p:sp>
      <p:sp>
        <p:nvSpPr>
          <p:cNvPr id="31751" name="Line 7"/>
          <p:cNvSpPr>
            <a:spLocks noChangeShapeType="1"/>
          </p:cNvSpPr>
          <p:nvPr/>
        </p:nvSpPr>
        <p:spPr bwMode="auto">
          <a:xfrm flipH="1">
            <a:off x="2551258" y="2085199"/>
            <a:ext cx="2139765" cy="0"/>
          </a:xfrm>
          <a:prstGeom prst="line">
            <a:avLst/>
          </a:prstGeom>
          <a:noFill/>
          <a:ln w="19050">
            <a:solidFill>
              <a:srgbClr val="FF0000"/>
            </a:solidFill>
            <a:round/>
            <a:headEnd/>
            <a:tailEnd/>
          </a:ln>
        </p:spPr>
        <p:txBody>
          <a:bodyPr wrap="none" anchor="ctr"/>
          <a:lstStyle/>
          <a:p>
            <a:endParaRPr lang="en-US"/>
          </a:p>
        </p:txBody>
      </p:sp>
      <p:sp>
        <p:nvSpPr>
          <p:cNvPr id="31752" name="Line 8"/>
          <p:cNvSpPr>
            <a:spLocks noChangeShapeType="1"/>
          </p:cNvSpPr>
          <p:nvPr/>
        </p:nvSpPr>
        <p:spPr bwMode="auto">
          <a:xfrm>
            <a:off x="2551258" y="2085199"/>
            <a:ext cx="0" cy="1042599"/>
          </a:xfrm>
          <a:prstGeom prst="line">
            <a:avLst/>
          </a:prstGeom>
          <a:noFill/>
          <a:ln w="19050">
            <a:solidFill>
              <a:srgbClr val="FF0000"/>
            </a:solidFill>
            <a:round/>
            <a:headEnd/>
            <a:tailEnd type="triangle" w="med" len="med"/>
          </a:ln>
        </p:spPr>
        <p:txBody>
          <a:bodyPr wrap="none" anchor="ctr"/>
          <a:lstStyle/>
          <a:p>
            <a:endParaRPr lang="en-US"/>
          </a:p>
        </p:txBody>
      </p:sp>
      <p:sp>
        <p:nvSpPr>
          <p:cNvPr id="31753" name="Line 9"/>
          <p:cNvSpPr>
            <a:spLocks noChangeShapeType="1"/>
          </p:cNvSpPr>
          <p:nvPr/>
        </p:nvSpPr>
        <p:spPr bwMode="auto">
          <a:xfrm>
            <a:off x="4444127" y="3500155"/>
            <a:ext cx="1645973" cy="0"/>
          </a:xfrm>
          <a:prstGeom prst="line">
            <a:avLst/>
          </a:prstGeom>
          <a:noFill/>
          <a:ln w="19050">
            <a:solidFill>
              <a:schemeClr val="tx1"/>
            </a:solidFill>
            <a:round/>
            <a:headEnd/>
            <a:tailEnd/>
          </a:ln>
        </p:spPr>
        <p:txBody>
          <a:bodyPr wrap="none" anchor="ctr"/>
          <a:lstStyle/>
          <a:p>
            <a:endParaRPr lang="en-US"/>
          </a:p>
        </p:txBody>
      </p:sp>
      <p:sp>
        <p:nvSpPr>
          <p:cNvPr id="31754" name="Line 10"/>
          <p:cNvSpPr>
            <a:spLocks noChangeShapeType="1"/>
          </p:cNvSpPr>
          <p:nvPr/>
        </p:nvSpPr>
        <p:spPr bwMode="auto">
          <a:xfrm>
            <a:off x="6090100" y="3500156"/>
            <a:ext cx="0" cy="1042599"/>
          </a:xfrm>
          <a:prstGeom prst="line">
            <a:avLst/>
          </a:prstGeom>
          <a:noFill/>
          <a:ln w="19050">
            <a:solidFill>
              <a:schemeClr val="tx1"/>
            </a:solidFill>
            <a:round/>
            <a:headEnd/>
            <a:tailEnd type="triangle" w="med" len="med"/>
          </a:ln>
        </p:spPr>
        <p:txBody>
          <a:bodyPr wrap="none" anchor="ctr"/>
          <a:lstStyle/>
          <a:p>
            <a:endParaRPr lang="en-US"/>
          </a:p>
        </p:txBody>
      </p:sp>
      <p:sp>
        <p:nvSpPr>
          <p:cNvPr id="31755" name="Line 11"/>
          <p:cNvSpPr>
            <a:spLocks noChangeShapeType="1"/>
          </p:cNvSpPr>
          <p:nvPr/>
        </p:nvSpPr>
        <p:spPr bwMode="auto">
          <a:xfrm>
            <a:off x="7242281" y="4915112"/>
            <a:ext cx="658389" cy="0"/>
          </a:xfrm>
          <a:prstGeom prst="line">
            <a:avLst/>
          </a:prstGeom>
          <a:noFill/>
          <a:ln w="19050">
            <a:solidFill>
              <a:schemeClr val="tx1"/>
            </a:solidFill>
            <a:round/>
            <a:headEnd/>
            <a:tailEnd type="triangle" w="med" len="med"/>
          </a:ln>
        </p:spPr>
        <p:txBody>
          <a:bodyPr wrap="none" anchor="ctr"/>
          <a:lstStyle/>
          <a:p>
            <a:endParaRPr lang="en-US"/>
          </a:p>
        </p:txBody>
      </p:sp>
      <p:sp>
        <p:nvSpPr>
          <p:cNvPr id="31756" name="Line 12"/>
          <p:cNvSpPr>
            <a:spLocks noChangeShapeType="1"/>
          </p:cNvSpPr>
          <p:nvPr/>
        </p:nvSpPr>
        <p:spPr bwMode="auto">
          <a:xfrm flipH="1">
            <a:off x="6666190" y="2085199"/>
            <a:ext cx="576091" cy="0"/>
          </a:xfrm>
          <a:prstGeom prst="line">
            <a:avLst/>
          </a:prstGeom>
          <a:noFill/>
          <a:ln w="19050">
            <a:solidFill>
              <a:schemeClr val="tx1"/>
            </a:solidFill>
            <a:round/>
            <a:headEnd/>
            <a:tailEnd type="triangle" w="med" len="med"/>
          </a:ln>
        </p:spPr>
        <p:txBody>
          <a:bodyPr wrap="none" anchor="ctr"/>
          <a:lstStyle/>
          <a:p>
            <a:endParaRPr lang="en-US"/>
          </a:p>
        </p:txBody>
      </p:sp>
      <p:sp>
        <p:nvSpPr>
          <p:cNvPr id="31757" name="Text Box 13"/>
          <p:cNvSpPr txBox="1">
            <a:spLocks noChangeArrowheads="1"/>
          </p:cNvSpPr>
          <p:nvPr/>
        </p:nvSpPr>
        <p:spPr bwMode="auto">
          <a:xfrm>
            <a:off x="82299" y="1489428"/>
            <a:ext cx="1810570" cy="584775"/>
          </a:xfrm>
          <a:prstGeom prst="rect">
            <a:avLst/>
          </a:prstGeom>
          <a:noFill/>
          <a:ln w="9525">
            <a:noFill/>
            <a:miter lim="800000"/>
            <a:headEnd/>
            <a:tailEnd/>
          </a:ln>
        </p:spPr>
        <p:txBody>
          <a:bodyPr>
            <a:spAutoFit/>
          </a:bodyPr>
          <a:lstStyle/>
          <a:p>
            <a:pPr>
              <a:spcBef>
                <a:spcPct val="50000"/>
              </a:spcBef>
            </a:pPr>
            <a:r>
              <a:rPr lang="en-US">
                <a:latin typeface="Helvetica (PCL6)" pitchFamily="34" charset="0"/>
              </a:rPr>
              <a:t>MOTOR CORTEX</a:t>
            </a:r>
            <a:endParaRPr lang="en-US"/>
          </a:p>
        </p:txBody>
      </p:sp>
      <p:sp>
        <p:nvSpPr>
          <p:cNvPr id="31758" name="Text Box 14"/>
          <p:cNvSpPr txBox="1">
            <a:spLocks noChangeArrowheads="1"/>
          </p:cNvSpPr>
          <p:nvPr/>
        </p:nvSpPr>
        <p:spPr bwMode="auto">
          <a:xfrm>
            <a:off x="1563675" y="3351213"/>
            <a:ext cx="2962751" cy="338554"/>
          </a:xfrm>
          <a:prstGeom prst="rect">
            <a:avLst/>
          </a:prstGeom>
          <a:noFill/>
          <a:ln w="9525">
            <a:noFill/>
            <a:miter lim="800000"/>
            <a:headEnd/>
            <a:tailEnd/>
          </a:ln>
        </p:spPr>
        <p:txBody>
          <a:bodyPr>
            <a:spAutoFit/>
          </a:bodyPr>
          <a:lstStyle/>
          <a:p>
            <a:pPr>
              <a:spcBef>
                <a:spcPct val="50000"/>
              </a:spcBef>
            </a:pPr>
            <a:r>
              <a:rPr lang="en-US" b="1">
                <a:latin typeface="Helvetica (PCL6)" pitchFamily="34" charset="0"/>
              </a:rPr>
              <a:t>CEREBELLUM</a:t>
            </a:r>
            <a:endParaRPr lang="en-US">
              <a:latin typeface="Helvetica (PCL6)" pitchFamily="34" charset="0"/>
            </a:endParaRPr>
          </a:p>
        </p:txBody>
      </p:sp>
      <p:sp>
        <p:nvSpPr>
          <p:cNvPr id="31759" name="Text Box 15"/>
          <p:cNvSpPr txBox="1">
            <a:spLocks noChangeArrowheads="1"/>
          </p:cNvSpPr>
          <p:nvPr/>
        </p:nvSpPr>
        <p:spPr bwMode="auto">
          <a:xfrm>
            <a:off x="4773322" y="1861785"/>
            <a:ext cx="1728272" cy="338554"/>
          </a:xfrm>
          <a:prstGeom prst="rect">
            <a:avLst/>
          </a:prstGeom>
          <a:noFill/>
          <a:ln w="9525">
            <a:noFill/>
            <a:miter lim="800000"/>
            <a:headEnd/>
            <a:tailEnd/>
          </a:ln>
        </p:spPr>
        <p:txBody>
          <a:bodyPr>
            <a:spAutoFit/>
          </a:bodyPr>
          <a:lstStyle/>
          <a:p>
            <a:pPr>
              <a:spcBef>
                <a:spcPct val="50000"/>
              </a:spcBef>
            </a:pPr>
            <a:r>
              <a:rPr lang="en-US" b="1">
                <a:latin typeface="Helvetica (PCL6)" pitchFamily="34" charset="0"/>
              </a:rPr>
              <a:t>SENSOR</a:t>
            </a:r>
            <a:endParaRPr lang="en-US"/>
          </a:p>
        </p:txBody>
      </p:sp>
      <p:sp>
        <p:nvSpPr>
          <p:cNvPr id="31760" name="Text Box 16"/>
          <p:cNvSpPr txBox="1">
            <a:spLocks noChangeArrowheads="1"/>
          </p:cNvSpPr>
          <p:nvPr/>
        </p:nvSpPr>
        <p:spPr bwMode="auto">
          <a:xfrm>
            <a:off x="5102516" y="4691698"/>
            <a:ext cx="1975168" cy="338554"/>
          </a:xfrm>
          <a:prstGeom prst="rect">
            <a:avLst/>
          </a:prstGeom>
          <a:noFill/>
          <a:ln w="9525">
            <a:noFill/>
            <a:miter lim="800000"/>
            <a:headEnd/>
            <a:tailEnd/>
          </a:ln>
        </p:spPr>
        <p:txBody>
          <a:bodyPr>
            <a:spAutoFit/>
          </a:bodyPr>
          <a:lstStyle/>
          <a:p>
            <a:pPr>
              <a:spcBef>
                <a:spcPct val="50000"/>
              </a:spcBef>
            </a:pPr>
            <a:r>
              <a:rPr lang="en-US" b="1">
                <a:latin typeface="Helvetica (PCL6)" pitchFamily="34" charset="0"/>
              </a:rPr>
              <a:t>EFFECTOR</a:t>
            </a:r>
            <a:endParaRPr lang="en-US" sz="1800" b="1"/>
          </a:p>
        </p:txBody>
      </p:sp>
      <p:sp>
        <p:nvSpPr>
          <p:cNvPr id="31761" name="Text Box 17"/>
          <p:cNvSpPr txBox="1">
            <a:spLocks noChangeArrowheads="1"/>
          </p:cNvSpPr>
          <p:nvPr/>
        </p:nvSpPr>
        <p:spPr bwMode="auto">
          <a:xfrm>
            <a:off x="7159983" y="1712843"/>
            <a:ext cx="2715855" cy="584775"/>
          </a:xfrm>
          <a:prstGeom prst="rect">
            <a:avLst/>
          </a:prstGeom>
          <a:noFill/>
          <a:ln w="9525">
            <a:noFill/>
            <a:miter lim="800000"/>
            <a:headEnd/>
            <a:tailEnd/>
          </a:ln>
        </p:spPr>
        <p:txBody>
          <a:bodyPr>
            <a:spAutoFit/>
          </a:bodyPr>
          <a:lstStyle/>
          <a:p>
            <a:r>
              <a:rPr lang="en-US">
                <a:latin typeface="Helvetica (PCL6)" pitchFamily="34" charset="0"/>
              </a:rPr>
              <a:t>ADVANCE</a:t>
            </a:r>
          </a:p>
          <a:p>
            <a:r>
              <a:rPr lang="en-US">
                <a:latin typeface="Helvetica (PCL6)" pitchFamily="34" charset="0"/>
              </a:rPr>
              <a:t>INFORMATION</a:t>
            </a:r>
            <a:endParaRPr lang="en-US"/>
          </a:p>
        </p:txBody>
      </p:sp>
      <p:sp>
        <p:nvSpPr>
          <p:cNvPr id="31762" name="Text Box 18"/>
          <p:cNvSpPr txBox="1">
            <a:spLocks noChangeArrowheads="1"/>
          </p:cNvSpPr>
          <p:nvPr/>
        </p:nvSpPr>
        <p:spPr bwMode="auto">
          <a:xfrm>
            <a:off x="7982969" y="4694801"/>
            <a:ext cx="1026243" cy="338554"/>
          </a:xfrm>
          <a:prstGeom prst="rect">
            <a:avLst/>
          </a:prstGeom>
          <a:noFill/>
          <a:ln w="9525">
            <a:noFill/>
            <a:miter lim="800000"/>
            <a:headEnd/>
            <a:tailEnd/>
          </a:ln>
        </p:spPr>
        <p:txBody>
          <a:bodyPr wrap="none">
            <a:spAutoFit/>
          </a:bodyPr>
          <a:lstStyle/>
          <a:p>
            <a:r>
              <a:rPr lang="en-US">
                <a:latin typeface="Helvetica (PCL6)" pitchFamily="34" charset="0"/>
              </a:rPr>
              <a:t>OUTPUT</a:t>
            </a:r>
            <a:endParaRPr lang="en-US"/>
          </a:p>
        </p:txBody>
      </p:sp>
      <p:sp>
        <p:nvSpPr>
          <p:cNvPr id="31763" name="Text Box 19"/>
          <p:cNvSpPr txBox="1">
            <a:spLocks noChangeArrowheads="1"/>
          </p:cNvSpPr>
          <p:nvPr/>
        </p:nvSpPr>
        <p:spPr bwMode="auto">
          <a:xfrm>
            <a:off x="6090100" y="3649098"/>
            <a:ext cx="1556836" cy="646331"/>
          </a:xfrm>
          <a:prstGeom prst="rect">
            <a:avLst/>
          </a:prstGeom>
          <a:noFill/>
          <a:ln w="9525">
            <a:noFill/>
            <a:miter lim="800000"/>
            <a:headEnd/>
            <a:tailEnd/>
          </a:ln>
        </p:spPr>
        <p:txBody>
          <a:bodyPr wrap="none">
            <a:spAutoFit/>
          </a:bodyPr>
          <a:lstStyle/>
          <a:p>
            <a:r>
              <a:rPr lang="en-US" sz="1800">
                <a:latin typeface="Helvetica (PCL6)" pitchFamily="34" charset="0"/>
              </a:rPr>
              <a:t>Feed-forward</a:t>
            </a:r>
          </a:p>
          <a:p>
            <a:r>
              <a:rPr lang="en-US" sz="1800">
                <a:latin typeface="Helvetica (PCL6)" pitchFamily="34" charset="0"/>
              </a:rPr>
              <a:t>control signal</a:t>
            </a:r>
            <a:endParaRPr lang="en-US"/>
          </a:p>
        </p:txBody>
      </p:sp>
      <p:sp>
        <p:nvSpPr>
          <p:cNvPr id="31764" name="Text Box 20"/>
          <p:cNvSpPr txBox="1">
            <a:spLocks noChangeArrowheads="1"/>
          </p:cNvSpPr>
          <p:nvPr/>
        </p:nvSpPr>
        <p:spPr bwMode="auto">
          <a:xfrm>
            <a:off x="164597" y="271511"/>
            <a:ext cx="8815234" cy="584775"/>
          </a:xfrm>
          <a:prstGeom prst="rect">
            <a:avLst/>
          </a:prstGeom>
          <a:noFill/>
          <a:ln w="9525">
            <a:noFill/>
            <a:miter lim="800000"/>
            <a:headEnd/>
            <a:tailEnd/>
          </a:ln>
        </p:spPr>
        <p:txBody>
          <a:bodyPr wrap="none">
            <a:spAutoFit/>
          </a:bodyPr>
          <a:lstStyle/>
          <a:p>
            <a:r>
              <a:rPr lang="en-US" sz="3200" b="1">
                <a:latin typeface="Helvetica (PCL6)" pitchFamily="34" charset="0"/>
              </a:rPr>
              <a:t>Cerebellum as a feedforward control system</a:t>
            </a:r>
            <a:endParaRPr lang="en-US" sz="3200"/>
          </a:p>
        </p:txBody>
      </p:sp>
      <p:sp>
        <p:nvSpPr>
          <p:cNvPr id="31765" name="Line 21"/>
          <p:cNvSpPr>
            <a:spLocks noChangeShapeType="1"/>
          </p:cNvSpPr>
          <p:nvPr/>
        </p:nvSpPr>
        <p:spPr bwMode="auto">
          <a:xfrm>
            <a:off x="740688" y="3500155"/>
            <a:ext cx="0" cy="1414956"/>
          </a:xfrm>
          <a:prstGeom prst="line">
            <a:avLst/>
          </a:prstGeom>
          <a:noFill/>
          <a:ln w="19050">
            <a:solidFill>
              <a:schemeClr val="tx1"/>
            </a:solidFill>
            <a:round/>
            <a:headEnd/>
            <a:tailEnd/>
          </a:ln>
        </p:spPr>
        <p:txBody>
          <a:bodyPr wrap="none" anchor="ctr"/>
          <a:lstStyle/>
          <a:p>
            <a:endParaRPr lang="en-US"/>
          </a:p>
        </p:txBody>
      </p:sp>
      <p:sp>
        <p:nvSpPr>
          <p:cNvPr id="31766" name="Line 22"/>
          <p:cNvSpPr>
            <a:spLocks noChangeShapeType="1"/>
          </p:cNvSpPr>
          <p:nvPr/>
        </p:nvSpPr>
        <p:spPr bwMode="auto">
          <a:xfrm>
            <a:off x="740688" y="4915112"/>
            <a:ext cx="4197231" cy="0"/>
          </a:xfrm>
          <a:prstGeom prst="line">
            <a:avLst/>
          </a:prstGeom>
          <a:noFill/>
          <a:ln w="19050">
            <a:solidFill>
              <a:schemeClr val="tx1"/>
            </a:solidFill>
            <a:round/>
            <a:headEnd/>
            <a:tailEnd type="triangle" w="med" len="med"/>
          </a:ln>
        </p:spPr>
        <p:txBody>
          <a:bodyPr wrap="none" anchor="ctr"/>
          <a:lstStyle/>
          <a:p>
            <a:endParaRPr lang="en-US"/>
          </a:p>
        </p:txBody>
      </p:sp>
      <p:sp>
        <p:nvSpPr>
          <p:cNvPr id="31767" name="Text Box 23"/>
          <p:cNvSpPr txBox="1">
            <a:spLocks noChangeArrowheads="1"/>
          </p:cNvSpPr>
          <p:nvPr/>
        </p:nvSpPr>
        <p:spPr bwMode="auto">
          <a:xfrm>
            <a:off x="2880453" y="1638371"/>
            <a:ext cx="1810570" cy="369332"/>
          </a:xfrm>
          <a:prstGeom prst="rect">
            <a:avLst/>
          </a:prstGeom>
          <a:noFill/>
          <a:ln w="9525">
            <a:noFill/>
            <a:miter lim="800000"/>
            <a:headEnd/>
            <a:tailEnd/>
          </a:ln>
        </p:spPr>
        <p:txBody>
          <a:bodyPr>
            <a:spAutoFit/>
          </a:bodyPr>
          <a:lstStyle/>
          <a:p>
            <a:pPr>
              <a:spcBef>
                <a:spcPct val="50000"/>
              </a:spcBef>
            </a:pPr>
            <a:r>
              <a:rPr lang="en-US" sz="1800" b="1">
                <a:solidFill>
                  <a:srgbClr val="FF0000"/>
                </a:solidFill>
                <a:latin typeface="Helvetica (PCL6)" pitchFamily="34" charset="0"/>
              </a:rPr>
              <a:t>Mossy Fibers</a:t>
            </a:r>
            <a:endParaRPr lang="en-US"/>
          </a:p>
        </p:txBody>
      </p:sp>
      <p:sp>
        <p:nvSpPr>
          <p:cNvPr id="31768" name="Text Box 24"/>
          <p:cNvSpPr txBox="1">
            <a:spLocks noChangeArrowheads="1"/>
          </p:cNvSpPr>
          <p:nvPr/>
        </p:nvSpPr>
        <p:spPr bwMode="auto">
          <a:xfrm>
            <a:off x="1645973" y="968128"/>
            <a:ext cx="2222064" cy="646331"/>
          </a:xfrm>
          <a:prstGeom prst="rect">
            <a:avLst/>
          </a:prstGeom>
          <a:noFill/>
          <a:ln w="9525">
            <a:noFill/>
            <a:miter lim="800000"/>
            <a:headEnd/>
            <a:tailEnd/>
          </a:ln>
        </p:spPr>
        <p:txBody>
          <a:bodyPr>
            <a:spAutoFit/>
          </a:bodyPr>
          <a:lstStyle/>
          <a:p>
            <a:pPr>
              <a:spcBef>
                <a:spcPct val="50000"/>
              </a:spcBef>
            </a:pPr>
            <a:r>
              <a:rPr lang="en-US" sz="1800" b="1">
                <a:solidFill>
                  <a:srgbClr val="FF0000"/>
                </a:solidFill>
                <a:latin typeface="Helvetica (PCL6)" pitchFamily="34" charset="0"/>
              </a:rPr>
              <a:t>Climbing Fibers (Error signal)</a:t>
            </a:r>
            <a:endParaRPr lang="en-US"/>
          </a:p>
        </p:txBody>
      </p:sp>
      <p:sp>
        <p:nvSpPr>
          <p:cNvPr id="31769" name="Line 25"/>
          <p:cNvSpPr>
            <a:spLocks noChangeShapeType="1"/>
          </p:cNvSpPr>
          <p:nvPr/>
        </p:nvSpPr>
        <p:spPr bwMode="auto">
          <a:xfrm>
            <a:off x="2222064" y="1712842"/>
            <a:ext cx="0" cy="1414956"/>
          </a:xfrm>
          <a:prstGeom prst="line">
            <a:avLst/>
          </a:prstGeom>
          <a:noFill/>
          <a:ln w="19050">
            <a:solidFill>
              <a:srgbClr val="FF0000"/>
            </a:solidFill>
            <a:round/>
            <a:headEnd/>
            <a:tailEnd type="triangle" w="med" len="med"/>
          </a:ln>
        </p:spPr>
        <p:txBody>
          <a:bodyPr wrap="none" anchor="ctr"/>
          <a:lstStyle/>
          <a:p>
            <a:endParaRPr lang="en-US"/>
          </a:p>
        </p:txBody>
      </p:sp>
      <p:sp>
        <p:nvSpPr>
          <p:cNvPr id="31770" name="Text Box 27"/>
          <p:cNvSpPr txBox="1">
            <a:spLocks noChangeArrowheads="1"/>
          </p:cNvSpPr>
          <p:nvPr/>
        </p:nvSpPr>
        <p:spPr bwMode="auto">
          <a:xfrm>
            <a:off x="740688" y="3053327"/>
            <a:ext cx="822987" cy="461665"/>
          </a:xfrm>
          <a:prstGeom prst="rect">
            <a:avLst/>
          </a:prstGeom>
          <a:noFill/>
          <a:ln w="9525">
            <a:noFill/>
            <a:miter lim="800000"/>
            <a:headEnd/>
            <a:tailEnd/>
          </a:ln>
        </p:spPr>
        <p:txBody>
          <a:bodyPr>
            <a:spAutoFit/>
          </a:bodyPr>
          <a:lstStyle/>
          <a:p>
            <a:pPr>
              <a:spcBef>
                <a:spcPct val="50000"/>
              </a:spcBef>
            </a:pPr>
            <a:r>
              <a:rPr lang="en-US" sz="1200" b="1">
                <a:solidFill>
                  <a:srgbClr val="FF0000"/>
                </a:solidFill>
                <a:latin typeface="Helvetica (PCL6)" pitchFamily="34" charset="0"/>
              </a:rPr>
              <a:t>Mossy Fibers</a:t>
            </a:r>
            <a:endParaRPr lang="en-US" sz="120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erebelluminternalcircuit"/>
          <p:cNvPicPr>
            <a:picLocks noChangeAspect="1" noChangeArrowheads="1"/>
          </p:cNvPicPr>
          <p:nvPr/>
        </p:nvPicPr>
        <p:blipFill>
          <a:blip r:embed="rId3" cstate="print"/>
          <a:srcRect/>
          <a:stretch>
            <a:fillRect/>
          </a:stretch>
        </p:blipFill>
        <p:spPr bwMode="auto">
          <a:xfrm>
            <a:off x="617240" y="1340485"/>
            <a:ext cx="8641358" cy="4510174"/>
          </a:xfrm>
          <a:prstGeom prst="rect">
            <a:avLst/>
          </a:prstGeom>
          <a:noFill/>
          <a:ln w="9525">
            <a:noFill/>
            <a:miter lim="800000"/>
            <a:headEnd/>
            <a:tailEnd/>
          </a:ln>
        </p:spPr>
      </p:pic>
      <p:sp>
        <p:nvSpPr>
          <p:cNvPr id="32771" name="Text Box 3"/>
          <p:cNvSpPr txBox="1">
            <a:spLocks noChangeArrowheads="1"/>
          </p:cNvSpPr>
          <p:nvPr/>
        </p:nvSpPr>
        <p:spPr bwMode="auto">
          <a:xfrm>
            <a:off x="2386661" y="148943"/>
            <a:ext cx="3256020" cy="338554"/>
          </a:xfrm>
          <a:prstGeom prst="rect">
            <a:avLst/>
          </a:prstGeom>
          <a:noFill/>
          <a:ln w="9525">
            <a:noFill/>
            <a:miter lim="800000"/>
            <a:headEnd/>
            <a:tailEnd/>
          </a:ln>
        </p:spPr>
        <p:txBody>
          <a:bodyPr wrap="none">
            <a:spAutoFit/>
          </a:bodyPr>
          <a:lstStyle/>
          <a:p>
            <a:r>
              <a:rPr lang="en-US" b="1">
                <a:latin typeface="Arial" charset="0"/>
              </a:rPr>
              <a:t>Internal Circuitry of Cerebellum</a:t>
            </a:r>
          </a:p>
        </p:txBody>
      </p:sp>
      <p:sp>
        <p:nvSpPr>
          <p:cNvPr id="32772" name="Text Box 5"/>
          <p:cNvSpPr txBox="1">
            <a:spLocks noChangeArrowheads="1"/>
          </p:cNvSpPr>
          <p:nvPr/>
        </p:nvSpPr>
        <p:spPr bwMode="auto">
          <a:xfrm>
            <a:off x="740688" y="3663062"/>
            <a:ext cx="1892869" cy="369332"/>
          </a:xfrm>
          <a:prstGeom prst="rect">
            <a:avLst/>
          </a:prstGeom>
          <a:noFill/>
          <a:ln w="9525">
            <a:noFill/>
            <a:miter lim="800000"/>
            <a:headEnd/>
            <a:tailEnd/>
          </a:ln>
        </p:spPr>
        <p:txBody>
          <a:bodyPr>
            <a:spAutoFit/>
          </a:bodyPr>
          <a:lstStyle/>
          <a:p>
            <a:pPr>
              <a:spcBef>
                <a:spcPct val="50000"/>
              </a:spcBef>
            </a:pPr>
            <a:r>
              <a:rPr lang="en-US" sz="1800">
                <a:solidFill>
                  <a:srgbClr val="FF0000"/>
                </a:solidFill>
                <a:latin typeface="Arial" charset="0"/>
              </a:rPr>
              <a:t>desired output</a:t>
            </a:r>
          </a:p>
        </p:txBody>
      </p:sp>
      <p:sp>
        <p:nvSpPr>
          <p:cNvPr id="32773" name="Text Box 6"/>
          <p:cNvSpPr txBox="1">
            <a:spLocks noChangeArrowheads="1"/>
          </p:cNvSpPr>
          <p:nvPr/>
        </p:nvSpPr>
        <p:spPr bwMode="auto">
          <a:xfrm>
            <a:off x="740688" y="3886476"/>
            <a:ext cx="3374245" cy="369332"/>
          </a:xfrm>
          <a:prstGeom prst="rect">
            <a:avLst/>
          </a:prstGeom>
          <a:noFill/>
          <a:ln w="9525">
            <a:noFill/>
            <a:miter lim="800000"/>
            <a:headEnd/>
            <a:tailEnd/>
          </a:ln>
        </p:spPr>
        <p:txBody>
          <a:bodyPr>
            <a:spAutoFit/>
          </a:bodyPr>
          <a:lstStyle/>
          <a:p>
            <a:pPr>
              <a:spcBef>
                <a:spcPct val="50000"/>
              </a:spcBef>
            </a:pPr>
            <a:r>
              <a:rPr lang="en-US" sz="1800">
                <a:solidFill>
                  <a:srgbClr val="FF0000"/>
                </a:solidFill>
                <a:latin typeface="Arial" charset="0"/>
              </a:rPr>
              <a:t>advance sensory information</a:t>
            </a:r>
          </a:p>
        </p:txBody>
      </p:sp>
      <p:sp>
        <p:nvSpPr>
          <p:cNvPr id="32774" name="Text Box 7"/>
          <p:cNvSpPr txBox="1">
            <a:spLocks noChangeArrowheads="1"/>
          </p:cNvSpPr>
          <p:nvPr/>
        </p:nvSpPr>
        <p:spPr bwMode="auto">
          <a:xfrm>
            <a:off x="2962751" y="5450375"/>
            <a:ext cx="1892869" cy="369332"/>
          </a:xfrm>
          <a:prstGeom prst="rect">
            <a:avLst/>
          </a:prstGeom>
          <a:noFill/>
          <a:ln w="9525">
            <a:noFill/>
            <a:miter lim="800000"/>
            <a:headEnd/>
            <a:tailEnd/>
          </a:ln>
        </p:spPr>
        <p:txBody>
          <a:bodyPr>
            <a:spAutoFit/>
          </a:bodyPr>
          <a:lstStyle/>
          <a:p>
            <a:pPr>
              <a:spcBef>
                <a:spcPct val="50000"/>
              </a:spcBef>
            </a:pPr>
            <a:r>
              <a:rPr lang="en-US" sz="1800">
                <a:solidFill>
                  <a:srgbClr val="FF0000"/>
                </a:solidFill>
                <a:latin typeface="Arial" charset="0"/>
              </a:rPr>
              <a:t>error signal</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erebelluminternalcircuit"/>
          <p:cNvPicPr>
            <a:picLocks noChangeAspect="1" noChangeArrowheads="1"/>
          </p:cNvPicPr>
          <p:nvPr/>
        </p:nvPicPr>
        <p:blipFill>
          <a:blip r:embed="rId3" cstate="print"/>
          <a:srcRect/>
          <a:stretch>
            <a:fillRect/>
          </a:stretch>
        </p:blipFill>
        <p:spPr bwMode="auto">
          <a:xfrm>
            <a:off x="617240" y="1340485"/>
            <a:ext cx="8641358" cy="4510174"/>
          </a:xfrm>
          <a:prstGeom prst="rect">
            <a:avLst/>
          </a:prstGeom>
          <a:noFill/>
          <a:ln w="9525">
            <a:noFill/>
            <a:miter lim="800000"/>
            <a:headEnd/>
            <a:tailEnd/>
          </a:ln>
        </p:spPr>
      </p:pic>
      <p:sp>
        <p:nvSpPr>
          <p:cNvPr id="33795" name="Text Box 3"/>
          <p:cNvSpPr txBox="1">
            <a:spLocks noChangeArrowheads="1"/>
          </p:cNvSpPr>
          <p:nvPr/>
        </p:nvSpPr>
        <p:spPr bwMode="auto">
          <a:xfrm>
            <a:off x="2386661" y="148943"/>
            <a:ext cx="3036409" cy="338554"/>
          </a:xfrm>
          <a:prstGeom prst="rect">
            <a:avLst/>
          </a:prstGeom>
          <a:noFill/>
          <a:ln w="9525">
            <a:noFill/>
            <a:miter lim="800000"/>
            <a:headEnd/>
            <a:tailEnd/>
          </a:ln>
        </p:spPr>
        <p:txBody>
          <a:bodyPr wrap="none">
            <a:spAutoFit/>
          </a:bodyPr>
          <a:lstStyle/>
          <a:p>
            <a:r>
              <a:rPr lang="en-US" b="1">
                <a:latin typeface="Arial" charset="0"/>
              </a:rPr>
              <a:t>VOR and feedforward control</a:t>
            </a:r>
          </a:p>
        </p:txBody>
      </p:sp>
      <p:sp>
        <p:nvSpPr>
          <p:cNvPr id="33796" name="Text Box 4"/>
          <p:cNvSpPr txBox="1">
            <a:spLocks noChangeArrowheads="1"/>
          </p:cNvSpPr>
          <p:nvPr/>
        </p:nvSpPr>
        <p:spPr bwMode="auto">
          <a:xfrm>
            <a:off x="1563675" y="3500156"/>
            <a:ext cx="2715855" cy="784830"/>
          </a:xfrm>
          <a:prstGeom prst="rect">
            <a:avLst/>
          </a:prstGeom>
          <a:noFill/>
          <a:ln w="9525">
            <a:noFill/>
            <a:miter lim="800000"/>
            <a:headEnd/>
            <a:tailEnd/>
          </a:ln>
        </p:spPr>
        <p:txBody>
          <a:bodyPr>
            <a:spAutoFit/>
          </a:bodyPr>
          <a:lstStyle/>
          <a:p>
            <a:pPr>
              <a:spcBef>
                <a:spcPct val="50000"/>
              </a:spcBef>
            </a:pPr>
            <a:r>
              <a:rPr lang="en-US" sz="1800">
                <a:solidFill>
                  <a:srgbClr val="FF0000"/>
                </a:solidFill>
                <a:latin typeface="Arial" charset="0"/>
              </a:rPr>
              <a:t>vestibular information</a:t>
            </a:r>
          </a:p>
          <a:p>
            <a:pPr>
              <a:spcBef>
                <a:spcPct val="50000"/>
              </a:spcBef>
            </a:pPr>
            <a:r>
              <a:rPr lang="en-US" sz="1800">
                <a:solidFill>
                  <a:srgbClr val="FF0000"/>
                </a:solidFill>
                <a:latin typeface="Arial" charset="0"/>
              </a:rPr>
              <a:t>about head movement</a:t>
            </a:r>
          </a:p>
        </p:txBody>
      </p:sp>
      <p:sp>
        <p:nvSpPr>
          <p:cNvPr id="33797" name="Text Box 6"/>
          <p:cNvSpPr txBox="1">
            <a:spLocks noChangeArrowheads="1"/>
          </p:cNvSpPr>
          <p:nvPr/>
        </p:nvSpPr>
        <p:spPr bwMode="auto">
          <a:xfrm>
            <a:off x="2962751" y="5585355"/>
            <a:ext cx="1892869" cy="369332"/>
          </a:xfrm>
          <a:prstGeom prst="rect">
            <a:avLst/>
          </a:prstGeom>
          <a:noFill/>
          <a:ln w="9525">
            <a:noFill/>
            <a:miter lim="800000"/>
            <a:headEnd/>
            <a:tailEnd/>
          </a:ln>
        </p:spPr>
        <p:txBody>
          <a:bodyPr>
            <a:spAutoFit/>
          </a:bodyPr>
          <a:lstStyle/>
          <a:p>
            <a:pPr>
              <a:spcBef>
                <a:spcPct val="50000"/>
              </a:spcBef>
            </a:pPr>
            <a:r>
              <a:rPr lang="en-US" sz="1800">
                <a:solidFill>
                  <a:srgbClr val="FF0000"/>
                </a:solidFill>
                <a:latin typeface="Arial" charset="0"/>
              </a:rPr>
              <a:t>retinal slip</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erebellum dysfunction"/>
          <p:cNvPicPr>
            <a:picLocks noChangeAspect="1" noChangeArrowheads="1"/>
          </p:cNvPicPr>
          <p:nvPr/>
        </p:nvPicPr>
        <p:blipFill>
          <a:blip r:embed="rId3" cstate="print"/>
          <a:srcRect/>
          <a:stretch>
            <a:fillRect/>
          </a:stretch>
        </p:blipFill>
        <p:spPr bwMode="auto">
          <a:xfrm>
            <a:off x="3127349" y="297886"/>
            <a:ext cx="4574433" cy="60461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246896" y="1117071"/>
            <a:ext cx="9382046" cy="4462760"/>
          </a:xfrm>
          <a:prstGeom prst="rect">
            <a:avLst/>
          </a:prstGeom>
          <a:noFill/>
          <a:ln w="9525">
            <a:noFill/>
            <a:miter lim="800000"/>
            <a:headEnd/>
            <a:tailEnd/>
          </a:ln>
        </p:spPr>
        <p:txBody>
          <a:bodyPr>
            <a:spAutoFit/>
          </a:bodyPr>
          <a:lstStyle/>
          <a:p>
            <a:r>
              <a:rPr lang="en-US" sz="3200" b="1" dirty="0">
                <a:latin typeface="+mj-lt"/>
              </a:rPr>
              <a:t>          </a:t>
            </a:r>
          </a:p>
          <a:p>
            <a:r>
              <a:rPr lang="en-US" sz="3200" b="1" dirty="0">
                <a:latin typeface="+mj-lt"/>
              </a:rPr>
              <a:t>Cerebellum plays a crucial role in motor coordination by acting as a </a:t>
            </a:r>
            <a:r>
              <a:rPr lang="en-US" sz="3200" b="1" dirty="0" err="1">
                <a:latin typeface="+mj-lt"/>
              </a:rPr>
              <a:t>feedforward</a:t>
            </a:r>
            <a:r>
              <a:rPr lang="en-US" sz="3200" b="1" dirty="0">
                <a:latin typeface="+mj-lt"/>
              </a:rPr>
              <a:t> controller, allowing the organism to learn through trial and error what exact pattern and sequence of motor commands is necessary to produce rapid, accurate, and effortless movements </a:t>
            </a:r>
          </a:p>
          <a:p>
            <a:endParaRPr lang="en-US" sz="2800" b="1" dirty="0">
              <a:latin typeface="+mj-lt"/>
            </a:endParaRPr>
          </a:p>
        </p:txBody>
      </p:sp>
      <p:sp>
        <p:nvSpPr>
          <p:cNvPr id="3" name="Rectangle 6"/>
          <p:cNvSpPr txBox="1">
            <a:spLocks noChangeArrowheads="1"/>
          </p:cNvSpPr>
          <p:nvPr/>
        </p:nvSpPr>
        <p:spPr bwMode="auto">
          <a:xfrm>
            <a:off x="366713" y="227012"/>
            <a:ext cx="9509125" cy="1060450"/>
          </a:xfrm>
          <a:prstGeom prst="rect">
            <a:avLst/>
          </a:prstGeom>
          <a:noFill/>
          <a:ln w="12700">
            <a:noFill/>
            <a:miter lim="800000"/>
            <a:headEnd/>
            <a:tailEnd/>
          </a:ln>
        </p:spPr>
        <p:txBody>
          <a:bodyPr vert="horz" wrap="square" lIns="87312" tIns="44450" rIns="87312" bIns="44450" numCol="1" anchor="b" anchorCtr="0" compatLnSpc="1">
            <a:prstTxWarp prst="textNoShape">
              <a:avLst/>
            </a:prstTxWarp>
          </a:bodyPr>
          <a:lstStyle/>
          <a:p>
            <a:pPr marL="0" marR="0" lvl="0" indent="0" algn="l" defTabSz="846138" rtl="0" eaLnBrk="0" fontAlgn="base" latinLnBrk="0" hangingPunct="0">
              <a:lnSpc>
                <a:spcPct val="100000"/>
              </a:lnSpc>
              <a:spcBef>
                <a:spcPct val="0"/>
              </a:spcBef>
              <a:spcAft>
                <a:spcPct val="0"/>
              </a:spcAft>
              <a:buClrTx/>
              <a:buSzTx/>
              <a:buFontTx/>
              <a:buNone/>
              <a:tabLst/>
              <a:defRPr/>
            </a:pPr>
            <a:r>
              <a:rPr kumimoji="0" lang="en-US" sz="3400" b="0" i="0" u="none" strike="noStrike" kern="0" cap="none" spc="0" normalizeH="0" baseline="0" noProof="0" dirty="0" smtClean="0">
                <a:ln>
                  <a:noFill/>
                </a:ln>
                <a:solidFill>
                  <a:schemeClr val="tx2"/>
                </a:solidFill>
                <a:effectLst/>
                <a:uLnTx/>
                <a:uFillTx/>
                <a:latin typeface="+mj-lt"/>
                <a:ea typeface="+mj-ea"/>
                <a:cs typeface="+mj-cs"/>
              </a:rPr>
              <a:t>Cerebellum as feed forward controller</a:t>
            </a:r>
            <a:endParaRPr kumimoji="0" lang="en-US" sz="3400" b="0"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1807141" y="0"/>
          <a:ext cx="6261556" cy="6702425"/>
        </p:xfrm>
        <a:graphic>
          <a:graphicData uri="http://schemas.openxmlformats.org/presentationml/2006/ole">
            <p:oleObj spid="_x0000_s1026" name="CorelDRAW" r:id="rId4" imgW="13484880" imgH="15954480" progId="">
              <p:embed/>
            </p:oleObj>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noChangeArrowheads="1"/>
          </p:cNvPicPr>
          <p:nvPr/>
        </p:nvPicPr>
        <p:blipFill>
          <a:blip r:embed="rId3" cstate="print"/>
          <a:srcRect/>
          <a:stretch>
            <a:fillRect/>
          </a:stretch>
        </p:blipFill>
        <p:spPr bwMode="auto">
          <a:xfrm>
            <a:off x="1712842" y="456138"/>
            <a:ext cx="6450157" cy="579015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erebellumdivisions"/>
          <p:cNvPicPr>
            <a:picLocks noChangeAspect="1" noChangeArrowheads="1"/>
          </p:cNvPicPr>
          <p:nvPr/>
        </p:nvPicPr>
        <p:blipFill>
          <a:blip r:embed="rId4" cstate="print">
            <a:lum bright="-18000" contrast="36000"/>
          </a:blip>
          <a:srcRect t="14258"/>
          <a:stretch>
            <a:fillRect/>
          </a:stretch>
        </p:blipFill>
        <p:spPr bwMode="auto">
          <a:xfrm>
            <a:off x="1481376" y="819186"/>
            <a:ext cx="8394462" cy="5271954"/>
          </a:xfrm>
          <a:prstGeom prst="rect">
            <a:avLst/>
          </a:prstGeom>
          <a:noFill/>
          <a:ln w="9525">
            <a:noFill/>
            <a:miter lim="800000"/>
            <a:headEnd/>
            <a:tailEnd/>
          </a:ln>
        </p:spPr>
      </p:pic>
      <p:sp>
        <p:nvSpPr>
          <p:cNvPr id="2052" name="Text Box 4"/>
          <p:cNvSpPr txBox="1">
            <a:spLocks noChangeArrowheads="1"/>
          </p:cNvSpPr>
          <p:nvPr/>
        </p:nvSpPr>
        <p:spPr bwMode="auto">
          <a:xfrm>
            <a:off x="2386661" y="223414"/>
            <a:ext cx="4673459" cy="338554"/>
          </a:xfrm>
          <a:prstGeom prst="rect">
            <a:avLst/>
          </a:prstGeom>
          <a:noFill/>
          <a:ln w="9525">
            <a:noFill/>
            <a:miter lim="800000"/>
            <a:headEnd/>
            <a:tailEnd/>
          </a:ln>
        </p:spPr>
        <p:txBody>
          <a:bodyPr wrap="none">
            <a:spAutoFit/>
          </a:bodyPr>
          <a:lstStyle/>
          <a:p>
            <a:r>
              <a:rPr lang="en-US" b="1">
                <a:latin typeface="Arial" charset="0"/>
              </a:rPr>
              <a:t>Gross Anatomical Organization of Cerebellum</a:t>
            </a:r>
          </a:p>
        </p:txBody>
      </p:sp>
      <p:pic>
        <p:nvPicPr>
          <p:cNvPr id="2053" name="Picture 5" descr="302"/>
          <p:cNvPicPr>
            <a:picLocks noChangeAspect="1" noChangeArrowheads="1"/>
          </p:cNvPicPr>
          <p:nvPr/>
        </p:nvPicPr>
        <p:blipFill>
          <a:blip r:embed="rId5" cstate="print"/>
          <a:srcRect r="49741"/>
          <a:stretch>
            <a:fillRect/>
          </a:stretch>
        </p:blipFill>
        <p:spPr bwMode="auto">
          <a:xfrm>
            <a:off x="0" y="1"/>
            <a:ext cx="2139765" cy="1213263"/>
          </a:xfrm>
          <a:prstGeom prst="rect">
            <a:avLst/>
          </a:prstGeom>
          <a:noFill/>
          <a:ln w="9525">
            <a:noFill/>
            <a:miter lim="800000"/>
            <a:headEnd/>
            <a:tailEnd/>
          </a:ln>
        </p:spPr>
      </p:pic>
      <p:graphicFrame>
        <p:nvGraphicFramePr>
          <p:cNvPr id="2050" name="Object 6"/>
          <p:cNvGraphicFramePr>
            <a:graphicFrameLocks noChangeAspect="1"/>
          </p:cNvGraphicFramePr>
          <p:nvPr/>
        </p:nvGraphicFramePr>
        <p:xfrm>
          <a:off x="0" y="1191543"/>
          <a:ext cx="2139765" cy="1543730"/>
        </p:xfrm>
        <a:graphic>
          <a:graphicData uri="http://schemas.openxmlformats.org/presentationml/2006/ole">
            <p:oleObj spid="_x0000_s2050" name="CorelDRAW" r:id="rId6" imgW="11503800" imgH="9902160" progId="">
              <p:embed/>
            </p:oleObj>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eep nuclei"/>
          <p:cNvPicPr>
            <a:picLocks noChangeAspect="1" noChangeArrowheads="1"/>
          </p:cNvPicPr>
          <p:nvPr/>
        </p:nvPicPr>
        <p:blipFill>
          <a:blip r:embed="rId3" cstate="print"/>
          <a:srcRect r="50744"/>
          <a:stretch>
            <a:fillRect/>
          </a:stretch>
        </p:blipFill>
        <p:spPr bwMode="auto">
          <a:xfrm>
            <a:off x="658389" y="893657"/>
            <a:ext cx="7175130" cy="4984929"/>
          </a:xfrm>
          <a:prstGeom prst="rect">
            <a:avLst/>
          </a:prstGeom>
          <a:noFill/>
          <a:ln w="9525">
            <a:noFill/>
            <a:miter lim="800000"/>
            <a:headEnd/>
            <a:tailEnd/>
          </a:ln>
        </p:spPr>
      </p:pic>
      <p:sp>
        <p:nvSpPr>
          <p:cNvPr id="7172" name="Text Box 4"/>
          <p:cNvSpPr txBox="1">
            <a:spLocks noChangeArrowheads="1"/>
          </p:cNvSpPr>
          <p:nvPr/>
        </p:nvSpPr>
        <p:spPr bwMode="auto">
          <a:xfrm>
            <a:off x="6913087" y="5957711"/>
            <a:ext cx="936475" cy="338554"/>
          </a:xfrm>
          <a:prstGeom prst="rect">
            <a:avLst/>
          </a:prstGeom>
          <a:noFill/>
          <a:ln w="9525">
            <a:noFill/>
            <a:miter lim="800000"/>
            <a:headEnd/>
            <a:tailEnd/>
          </a:ln>
        </p:spPr>
        <p:txBody>
          <a:bodyPr wrap="none">
            <a:spAutoFit/>
          </a:bodyPr>
          <a:lstStyle/>
          <a:p>
            <a:r>
              <a:rPr lang="en-US" b="1">
                <a:latin typeface="Helvetica (PCL6)" pitchFamily="34" charset="0"/>
              </a:rPr>
              <a:t>Dentate</a:t>
            </a:r>
            <a:endParaRPr lang="en-US"/>
          </a:p>
        </p:txBody>
      </p:sp>
      <p:sp>
        <p:nvSpPr>
          <p:cNvPr id="7173" name="Text Box 5"/>
          <p:cNvSpPr txBox="1">
            <a:spLocks noChangeArrowheads="1"/>
          </p:cNvSpPr>
          <p:nvPr/>
        </p:nvSpPr>
        <p:spPr bwMode="auto">
          <a:xfrm>
            <a:off x="2633558" y="6032183"/>
            <a:ext cx="1018227" cy="338554"/>
          </a:xfrm>
          <a:prstGeom prst="rect">
            <a:avLst/>
          </a:prstGeom>
          <a:noFill/>
          <a:ln w="9525">
            <a:noFill/>
            <a:miter lim="800000"/>
            <a:headEnd/>
            <a:tailEnd/>
          </a:ln>
        </p:spPr>
        <p:txBody>
          <a:bodyPr wrap="none">
            <a:spAutoFit/>
          </a:bodyPr>
          <a:lstStyle/>
          <a:p>
            <a:r>
              <a:rPr lang="en-US" b="1">
                <a:latin typeface="Helvetica (PCL6)" pitchFamily="34" charset="0"/>
              </a:rPr>
              <a:t>Fastigial</a:t>
            </a:r>
            <a:endParaRPr lang="en-US"/>
          </a:p>
        </p:txBody>
      </p:sp>
      <p:sp>
        <p:nvSpPr>
          <p:cNvPr id="7174" name="Text Box 6"/>
          <p:cNvSpPr txBox="1">
            <a:spLocks noChangeArrowheads="1"/>
          </p:cNvSpPr>
          <p:nvPr/>
        </p:nvSpPr>
        <p:spPr bwMode="auto">
          <a:xfrm>
            <a:off x="4526426" y="6032183"/>
            <a:ext cx="1233030" cy="338554"/>
          </a:xfrm>
          <a:prstGeom prst="rect">
            <a:avLst/>
          </a:prstGeom>
          <a:noFill/>
          <a:ln w="9525">
            <a:noFill/>
            <a:miter lim="800000"/>
            <a:headEnd/>
            <a:tailEnd/>
          </a:ln>
        </p:spPr>
        <p:txBody>
          <a:bodyPr wrap="none">
            <a:spAutoFit/>
          </a:bodyPr>
          <a:lstStyle/>
          <a:p>
            <a:r>
              <a:rPr lang="en-US" b="1">
                <a:latin typeface="Helvetica (PCL6)" pitchFamily="34" charset="0"/>
              </a:rPr>
              <a:t>Interposed</a:t>
            </a:r>
            <a:endParaRPr lang="en-US"/>
          </a:p>
        </p:txBody>
      </p:sp>
      <p:sp>
        <p:nvSpPr>
          <p:cNvPr id="7175" name="Line 7"/>
          <p:cNvSpPr>
            <a:spLocks noChangeShapeType="1"/>
          </p:cNvSpPr>
          <p:nvPr/>
        </p:nvSpPr>
        <p:spPr bwMode="auto">
          <a:xfrm flipV="1">
            <a:off x="3456543" y="3500155"/>
            <a:ext cx="740688" cy="2308613"/>
          </a:xfrm>
          <a:prstGeom prst="line">
            <a:avLst/>
          </a:prstGeom>
          <a:noFill/>
          <a:ln w="57150">
            <a:solidFill>
              <a:schemeClr val="tx1"/>
            </a:solidFill>
            <a:round/>
            <a:headEnd/>
            <a:tailEnd type="stealth" w="med" len="med"/>
          </a:ln>
        </p:spPr>
        <p:txBody>
          <a:bodyPr wrap="none" anchor="ctr"/>
          <a:lstStyle/>
          <a:p>
            <a:endParaRPr lang="en-US"/>
          </a:p>
        </p:txBody>
      </p:sp>
      <p:sp>
        <p:nvSpPr>
          <p:cNvPr id="7176" name="Line 8"/>
          <p:cNvSpPr>
            <a:spLocks noChangeShapeType="1"/>
          </p:cNvSpPr>
          <p:nvPr/>
        </p:nvSpPr>
        <p:spPr bwMode="auto">
          <a:xfrm flipH="1" flipV="1">
            <a:off x="4462988" y="3666165"/>
            <a:ext cx="576091" cy="2234142"/>
          </a:xfrm>
          <a:prstGeom prst="line">
            <a:avLst/>
          </a:prstGeom>
          <a:noFill/>
          <a:ln w="57150">
            <a:solidFill>
              <a:schemeClr val="tx1"/>
            </a:solidFill>
            <a:round/>
            <a:headEnd/>
            <a:tailEnd type="stealth" w="med" len="med"/>
          </a:ln>
        </p:spPr>
        <p:txBody>
          <a:bodyPr wrap="none" anchor="ctr"/>
          <a:lstStyle/>
          <a:p>
            <a:endParaRPr lang="en-US"/>
          </a:p>
        </p:txBody>
      </p:sp>
      <p:sp>
        <p:nvSpPr>
          <p:cNvPr id="7177" name="Line 9"/>
          <p:cNvSpPr>
            <a:spLocks noChangeShapeType="1"/>
          </p:cNvSpPr>
          <p:nvPr/>
        </p:nvSpPr>
        <p:spPr bwMode="auto">
          <a:xfrm flipH="1" flipV="1">
            <a:off x="5366558" y="4046279"/>
            <a:ext cx="2139765" cy="1787313"/>
          </a:xfrm>
          <a:prstGeom prst="line">
            <a:avLst/>
          </a:prstGeom>
          <a:noFill/>
          <a:ln w="57150">
            <a:solidFill>
              <a:schemeClr val="tx1"/>
            </a:solidFill>
            <a:round/>
            <a:headEnd/>
            <a:tailEnd type="stealth" w="med" len="med"/>
          </a:ln>
        </p:spPr>
        <p:txBody>
          <a:bodyPr wrap="none" anchor="ctr"/>
          <a:lstStyle/>
          <a:p>
            <a:endParaRPr lang="en-US"/>
          </a:p>
        </p:txBody>
      </p:sp>
      <p:sp>
        <p:nvSpPr>
          <p:cNvPr id="7178" name="Text Box 10"/>
          <p:cNvSpPr txBox="1">
            <a:spLocks noChangeArrowheads="1"/>
          </p:cNvSpPr>
          <p:nvPr/>
        </p:nvSpPr>
        <p:spPr bwMode="auto">
          <a:xfrm>
            <a:off x="2057466" y="79126"/>
            <a:ext cx="5211683" cy="646331"/>
          </a:xfrm>
          <a:prstGeom prst="rect">
            <a:avLst/>
          </a:prstGeom>
          <a:noFill/>
          <a:ln w="9525">
            <a:noFill/>
            <a:miter lim="800000"/>
            <a:headEnd/>
            <a:tailEnd/>
          </a:ln>
        </p:spPr>
        <p:txBody>
          <a:bodyPr wrap="none">
            <a:spAutoFit/>
          </a:bodyPr>
          <a:lstStyle/>
          <a:p>
            <a:r>
              <a:rPr lang="en-US" sz="3600" b="1">
                <a:latin typeface="Helvetica (PCL6)" pitchFamily="34" charset="0"/>
              </a:rPr>
              <a:t>Deep Cerebellar Nuclei</a:t>
            </a:r>
            <a:endParaRPr lang="en-US"/>
          </a:p>
        </p:txBody>
      </p:sp>
      <p:sp>
        <p:nvSpPr>
          <p:cNvPr id="7179" name="Text Box 11"/>
          <p:cNvSpPr txBox="1">
            <a:spLocks noChangeArrowheads="1"/>
          </p:cNvSpPr>
          <p:nvPr/>
        </p:nvSpPr>
        <p:spPr bwMode="auto">
          <a:xfrm>
            <a:off x="8085842" y="3276741"/>
            <a:ext cx="1165575" cy="830997"/>
          </a:xfrm>
          <a:prstGeom prst="rect">
            <a:avLst/>
          </a:prstGeom>
          <a:noFill/>
          <a:ln w="9525">
            <a:noFill/>
            <a:miter lim="800000"/>
            <a:headEnd/>
            <a:tailEnd/>
          </a:ln>
        </p:spPr>
        <p:txBody>
          <a:bodyPr wrap="none">
            <a:spAutoFit/>
          </a:bodyPr>
          <a:lstStyle/>
          <a:p>
            <a:r>
              <a:rPr lang="en-US" b="1">
                <a:latin typeface="Helvetica (PCL6)" pitchFamily="34" charset="0"/>
              </a:rPr>
              <a:t>Also</a:t>
            </a:r>
          </a:p>
          <a:p>
            <a:r>
              <a:rPr lang="en-US" b="1">
                <a:latin typeface="Helvetica (PCL6)" pitchFamily="34" charset="0"/>
              </a:rPr>
              <a:t>Lateral</a:t>
            </a:r>
          </a:p>
          <a:p>
            <a:r>
              <a:rPr lang="en-US" b="1">
                <a:latin typeface="Helvetica (PCL6)" pitchFamily="34" charset="0"/>
              </a:rPr>
              <a:t>Vestibular</a:t>
            </a: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descr="cerebelluminout"/>
          <p:cNvPicPr>
            <a:picLocks noChangeAspect="1" noChangeArrowheads="1"/>
          </p:cNvPicPr>
          <p:nvPr/>
        </p:nvPicPr>
        <p:blipFill>
          <a:blip r:embed="rId3" cstate="print"/>
          <a:srcRect/>
          <a:stretch>
            <a:fillRect/>
          </a:stretch>
        </p:blipFill>
        <p:spPr bwMode="auto">
          <a:xfrm>
            <a:off x="3045051" y="0"/>
            <a:ext cx="6100387" cy="6572100"/>
          </a:xfrm>
          <a:prstGeom prst="rect">
            <a:avLst/>
          </a:prstGeom>
          <a:noFill/>
          <a:ln w="9525">
            <a:noFill/>
            <a:miter lim="800000"/>
            <a:headEnd/>
            <a:tailEnd/>
          </a:ln>
        </p:spPr>
      </p:pic>
      <p:sp>
        <p:nvSpPr>
          <p:cNvPr id="8195" name="Text Box 4"/>
          <p:cNvSpPr txBox="1">
            <a:spLocks noChangeArrowheads="1"/>
          </p:cNvSpPr>
          <p:nvPr/>
        </p:nvSpPr>
        <p:spPr bwMode="auto">
          <a:xfrm>
            <a:off x="312050" y="187731"/>
            <a:ext cx="1992313" cy="830997"/>
          </a:xfrm>
          <a:prstGeom prst="rect">
            <a:avLst/>
          </a:prstGeom>
          <a:noFill/>
          <a:ln w="9525">
            <a:noFill/>
            <a:miter lim="800000"/>
            <a:headEnd/>
            <a:tailEnd/>
          </a:ln>
        </p:spPr>
        <p:txBody>
          <a:bodyPr>
            <a:spAutoFit/>
          </a:bodyPr>
          <a:lstStyle/>
          <a:p>
            <a:r>
              <a:rPr lang="en-US" b="1">
                <a:latin typeface="Arial" charset="0"/>
              </a:rPr>
              <a:t>Cerebellar Afferents and Efferents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1026"/>
          <p:cNvSpPr txBox="1">
            <a:spLocks noChangeArrowheads="1"/>
          </p:cNvSpPr>
          <p:nvPr/>
        </p:nvSpPr>
        <p:spPr bwMode="auto">
          <a:xfrm>
            <a:off x="228037" y="74473"/>
            <a:ext cx="8761373" cy="6801862"/>
          </a:xfrm>
          <a:prstGeom prst="rect">
            <a:avLst/>
          </a:prstGeom>
          <a:noFill/>
          <a:ln w="9525">
            <a:noFill/>
            <a:miter lim="800000"/>
            <a:headEnd/>
            <a:tailEnd/>
          </a:ln>
        </p:spPr>
        <p:txBody>
          <a:bodyPr wrap="square">
            <a:spAutoFit/>
          </a:bodyPr>
          <a:lstStyle/>
          <a:p>
            <a:r>
              <a:rPr lang="en-US" sz="3200" b="1" dirty="0">
                <a:latin typeface="Helvetica (PCL6)" pitchFamily="34" charset="0"/>
              </a:rPr>
              <a:t>   	         </a:t>
            </a:r>
            <a:r>
              <a:rPr lang="en-US" sz="3200" b="1" dirty="0">
                <a:solidFill>
                  <a:srgbClr val="FFFF00"/>
                </a:solidFill>
                <a:latin typeface="Helvetica (PCL6)" pitchFamily="34" charset="0"/>
              </a:rPr>
              <a:t>Deep</a:t>
            </a:r>
            <a:r>
              <a:rPr lang="en-US" sz="3200" b="1" dirty="0">
                <a:latin typeface="Helvetica (PCL6)" pitchFamily="34" charset="0"/>
              </a:rPr>
              <a:t> </a:t>
            </a:r>
            <a:r>
              <a:rPr lang="en-US" sz="3200" b="1" dirty="0" err="1">
                <a:solidFill>
                  <a:srgbClr val="FFFF00"/>
                </a:solidFill>
                <a:latin typeface="Helvetica (PCL6)" pitchFamily="34" charset="0"/>
              </a:rPr>
              <a:t>Cerebellar</a:t>
            </a:r>
            <a:r>
              <a:rPr lang="en-US" sz="3200" b="1" dirty="0">
                <a:solidFill>
                  <a:srgbClr val="FFFF00"/>
                </a:solidFill>
                <a:latin typeface="Helvetica (PCL6)" pitchFamily="34" charset="0"/>
              </a:rPr>
              <a:t> Nuclei</a:t>
            </a:r>
            <a:endParaRPr lang="en-US" sz="2000" b="1" dirty="0">
              <a:solidFill>
                <a:schemeClr val="bg1"/>
              </a:solidFill>
              <a:latin typeface="Helvetica (PCL6)" pitchFamily="34" charset="0"/>
            </a:endParaRPr>
          </a:p>
          <a:p>
            <a:endParaRPr lang="en-US" sz="2000" b="1" dirty="0">
              <a:solidFill>
                <a:schemeClr val="bg1"/>
              </a:solidFill>
              <a:latin typeface="Helvetica (PCL6)" pitchFamily="34" charset="0"/>
            </a:endParaRPr>
          </a:p>
          <a:p>
            <a:r>
              <a:rPr lang="en-US" sz="2400" b="1" dirty="0" err="1">
                <a:latin typeface="Helvetica (PCL6)" pitchFamily="34" charset="0"/>
              </a:rPr>
              <a:t>Fastigial</a:t>
            </a:r>
            <a:r>
              <a:rPr lang="en-US" sz="2400" b="1" dirty="0">
                <a:latin typeface="Helvetica (PCL6)" pitchFamily="34" charset="0"/>
              </a:rPr>
              <a:t> Nucleus</a:t>
            </a:r>
          </a:p>
          <a:p>
            <a:pPr>
              <a:buFontTx/>
              <a:buChar char="•"/>
            </a:pPr>
            <a:r>
              <a:rPr lang="en-US" sz="2000" b="1" dirty="0">
                <a:latin typeface="Helvetica (PCL6)" pitchFamily="34" charset="0"/>
              </a:rPr>
              <a:t> inhibitory input from </a:t>
            </a:r>
            <a:r>
              <a:rPr lang="en-US" sz="2000" b="1" dirty="0" err="1">
                <a:latin typeface="Helvetica (PCL6)" pitchFamily="34" charset="0"/>
              </a:rPr>
              <a:t>cerebellar</a:t>
            </a:r>
            <a:r>
              <a:rPr lang="en-US" sz="2000" b="1" dirty="0">
                <a:latin typeface="Helvetica (PCL6)" pitchFamily="34" charset="0"/>
              </a:rPr>
              <a:t> cortex: </a:t>
            </a:r>
            <a:r>
              <a:rPr lang="en-US" sz="2000" b="1" u="sng" dirty="0" err="1">
                <a:latin typeface="Helvetica (PCL6)" pitchFamily="34" charset="0"/>
              </a:rPr>
              <a:t>vermis</a:t>
            </a:r>
            <a:endParaRPr lang="en-US" sz="2000" b="1" u="sng" dirty="0">
              <a:latin typeface="Helvetica (PCL6)" pitchFamily="34" charset="0"/>
            </a:endParaRPr>
          </a:p>
          <a:p>
            <a:pPr>
              <a:buFontTx/>
              <a:buChar char="•"/>
            </a:pPr>
            <a:r>
              <a:rPr lang="en-US" sz="2000" b="1" dirty="0">
                <a:latin typeface="Helvetica (PCL6)" pitchFamily="34" charset="0"/>
              </a:rPr>
              <a:t> excitatory input: vestibular, proximal somatosensory, auditory, visual</a:t>
            </a:r>
          </a:p>
          <a:p>
            <a:pPr>
              <a:buFontTx/>
              <a:buChar char="•"/>
            </a:pPr>
            <a:r>
              <a:rPr lang="en-US" sz="2000" b="1" dirty="0">
                <a:latin typeface="Helvetica (PCL6)" pitchFamily="34" charset="0"/>
              </a:rPr>
              <a:t> projects to </a:t>
            </a:r>
            <a:r>
              <a:rPr lang="en-US" sz="2000" b="1" u="sng" dirty="0">
                <a:latin typeface="Helvetica (PCL6)" pitchFamily="34" charset="0"/>
              </a:rPr>
              <a:t>vestibular nuclei, reticular formation</a:t>
            </a:r>
            <a:endParaRPr lang="en-US" sz="2000" b="1" dirty="0">
              <a:latin typeface="Helvetica (PCL6)" pitchFamily="34" charset="0"/>
            </a:endParaRPr>
          </a:p>
          <a:p>
            <a:endParaRPr lang="en-US" sz="2000" b="1" dirty="0">
              <a:latin typeface="Helvetica (PCL6)" pitchFamily="34" charset="0"/>
            </a:endParaRPr>
          </a:p>
          <a:p>
            <a:endParaRPr lang="en-US" sz="2000" b="1" dirty="0">
              <a:solidFill>
                <a:srgbClr val="66FFFF"/>
              </a:solidFill>
              <a:latin typeface="Helvetica (PCL6)" pitchFamily="34" charset="0"/>
            </a:endParaRPr>
          </a:p>
          <a:p>
            <a:endParaRPr lang="en-US" sz="2000" b="1" dirty="0">
              <a:solidFill>
                <a:srgbClr val="66FFFF"/>
              </a:solidFill>
              <a:latin typeface="Helvetica (PCL6)" pitchFamily="34" charset="0"/>
            </a:endParaRPr>
          </a:p>
          <a:p>
            <a:endParaRPr lang="en-US" sz="2000" b="1" dirty="0">
              <a:solidFill>
                <a:srgbClr val="66FFFF"/>
              </a:solidFill>
              <a:latin typeface="Helvetica (PCL6)" pitchFamily="34" charset="0"/>
            </a:endParaRPr>
          </a:p>
          <a:p>
            <a:endParaRPr lang="en-US" sz="2000" b="1" dirty="0">
              <a:solidFill>
                <a:srgbClr val="66FFFF"/>
              </a:solidFill>
              <a:latin typeface="Helvetica (PCL6)" pitchFamily="34" charset="0"/>
            </a:endParaRPr>
          </a:p>
          <a:p>
            <a:endParaRPr lang="en-US" sz="2000" b="1" dirty="0">
              <a:solidFill>
                <a:srgbClr val="66FFFF"/>
              </a:solidFill>
              <a:latin typeface="Helvetica (PCL6)" pitchFamily="34" charset="0"/>
            </a:endParaRPr>
          </a:p>
          <a:p>
            <a:endParaRPr lang="en-US" sz="2000" b="1" dirty="0">
              <a:solidFill>
                <a:srgbClr val="66FFFF"/>
              </a:solidFill>
              <a:latin typeface="Helvetica (PCL6)" pitchFamily="34" charset="0"/>
            </a:endParaRPr>
          </a:p>
          <a:p>
            <a:endParaRPr lang="en-US" sz="2000" b="1" dirty="0">
              <a:solidFill>
                <a:srgbClr val="66FFFF"/>
              </a:solidFill>
              <a:latin typeface="Helvetica (PCL6)" pitchFamily="34" charset="0"/>
            </a:endParaRPr>
          </a:p>
          <a:p>
            <a:endParaRPr lang="en-US" sz="2000" b="1" dirty="0">
              <a:solidFill>
                <a:srgbClr val="66FFFF"/>
              </a:solidFill>
              <a:latin typeface="Helvetica (PCL6)" pitchFamily="34" charset="0"/>
            </a:endParaRPr>
          </a:p>
          <a:p>
            <a:endParaRPr lang="en-US" sz="2000" b="1" dirty="0">
              <a:solidFill>
                <a:srgbClr val="66FFFF"/>
              </a:solidFill>
              <a:latin typeface="Helvetica (PCL6)" pitchFamily="34" charset="0"/>
            </a:endParaRPr>
          </a:p>
          <a:p>
            <a:endParaRPr lang="en-US" sz="2000" b="1" dirty="0">
              <a:solidFill>
                <a:srgbClr val="66FFFF"/>
              </a:solidFill>
              <a:latin typeface="Helvetica (PCL6)" pitchFamily="34" charset="0"/>
            </a:endParaRPr>
          </a:p>
          <a:p>
            <a:endParaRPr lang="en-US" sz="2000" b="1" dirty="0">
              <a:solidFill>
                <a:srgbClr val="66FFFF"/>
              </a:solidFill>
              <a:latin typeface="Helvetica (PCL6)" pitchFamily="34" charset="0"/>
            </a:endParaRPr>
          </a:p>
          <a:p>
            <a:endParaRPr lang="en-US" sz="2000" b="1" dirty="0">
              <a:solidFill>
                <a:srgbClr val="66FFFF"/>
              </a:solidFill>
              <a:latin typeface="Helvetica (PCL6)" pitchFamily="34" charset="0"/>
            </a:endParaRPr>
          </a:p>
          <a:p>
            <a:endParaRPr lang="en-US" sz="2000" b="1" dirty="0">
              <a:solidFill>
                <a:srgbClr val="66FFFF"/>
              </a:solidFill>
              <a:latin typeface="Helvetica (PCL6)" pitchFamily="34" charset="0"/>
            </a:endParaRPr>
          </a:p>
          <a:p>
            <a:endParaRPr lang="en-US" sz="2000" b="1" dirty="0">
              <a:solidFill>
                <a:srgbClr val="66FFFF"/>
              </a:solidFill>
              <a:latin typeface="Helvetica (PCL6)" pitchFamily="34" charset="0"/>
            </a:endParaRPr>
          </a:p>
        </p:txBody>
      </p:sp>
      <p:pic>
        <p:nvPicPr>
          <p:cNvPr id="3" name="Picture 2" descr="deep nuclei"/>
          <p:cNvPicPr>
            <a:picLocks noChangeAspect="1" noChangeArrowheads="1"/>
          </p:cNvPicPr>
          <p:nvPr/>
        </p:nvPicPr>
        <p:blipFill>
          <a:blip r:embed="rId3" cstate="print"/>
          <a:srcRect r="50744"/>
          <a:stretch>
            <a:fillRect/>
          </a:stretch>
        </p:blipFill>
        <p:spPr bwMode="auto">
          <a:xfrm>
            <a:off x="7376319" y="0"/>
            <a:ext cx="1892124" cy="13145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embossds">
  <a:themeElements>
    <a:clrScheme name="">
      <a:dk1>
        <a:srgbClr val="000000"/>
      </a:dk1>
      <a:lt1>
        <a:srgbClr val="FFFFFF"/>
      </a:lt1>
      <a:dk2>
        <a:srgbClr val="063DE8"/>
      </a:dk2>
      <a:lt2>
        <a:srgbClr val="FAFD00"/>
      </a:lt2>
      <a:accent1>
        <a:srgbClr val="FF5008"/>
      </a:accent1>
      <a:accent2>
        <a:srgbClr val="FE9B03"/>
      </a:accent2>
      <a:accent3>
        <a:srgbClr val="AAAFF2"/>
      </a:accent3>
      <a:accent4>
        <a:srgbClr val="DADADA"/>
      </a:accent4>
      <a:accent5>
        <a:srgbClr val="FFB3AA"/>
      </a:accent5>
      <a:accent6>
        <a:srgbClr val="E68C02"/>
      </a:accent6>
      <a:hlink>
        <a:srgbClr val="EAEC5E"/>
      </a:hlink>
      <a:folHlink>
        <a:srgbClr val="8CF4EA"/>
      </a:folHlink>
    </a:clrScheme>
    <a:fontScheme name="embossds">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600" b="0" i="0" u="none" strike="noStrike" cap="none" normalizeH="0" baseline="0" dirty="0" err="1"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mbossd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mbossd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mbossd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mbossd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mbossd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mbossd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mbossd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c:\msoffice\powerpnt\template\sldshow\embossds.ppt</Template>
  <TotalTime>14295</TotalTime>
  <Pages>64</Pages>
  <Words>4461</Words>
  <Application>Microsoft Office PowerPoint</Application>
  <PresentationFormat>Custom</PresentationFormat>
  <Paragraphs>620</Paragraphs>
  <Slides>39</Slides>
  <Notes>38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1" baseType="lpstr">
      <vt:lpstr>embossds</vt:lpstr>
      <vt:lpstr>CorelDRAW</vt:lpstr>
      <vt:lpstr>Motor Systems: Lecture 5</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Wash U Post Doc Talk, 14/4/96</dc:title>
  <dc:subject/>
  <dc:creator/>
  <cp:keywords/>
  <dc:description>for talk notes, see wunotes.doc</dc:description>
  <cp:lastModifiedBy>Reviewer</cp:lastModifiedBy>
  <cp:revision>959</cp:revision>
  <cp:lastPrinted>1998-10-05T21:43:25Z</cp:lastPrinted>
  <dcterms:created xsi:type="dcterms:W3CDTF">2008-11-10T20:41:34Z</dcterms:created>
  <dcterms:modified xsi:type="dcterms:W3CDTF">2010-03-23T20:42:54Z</dcterms:modified>
</cp:coreProperties>
</file>