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1555" r:id="rId2"/>
    <p:sldId id="1604" r:id="rId3"/>
    <p:sldId id="1607" r:id="rId4"/>
    <p:sldId id="1603" r:id="rId5"/>
    <p:sldId id="1605" r:id="rId6"/>
    <p:sldId id="1606" r:id="rId7"/>
    <p:sldId id="1614" r:id="rId8"/>
    <p:sldId id="1613" r:id="rId9"/>
    <p:sldId id="1610" r:id="rId10"/>
    <p:sldId id="1612" r:id="rId11"/>
    <p:sldId id="1615" r:id="rId12"/>
    <p:sldId id="1611" r:id="rId13"/>
    <p:sldId id="1636" r:id="rId14"/>
    <p:sldId id="1637" r:id="rId15"/>
    <p:sldId id="1609" r:id="rId16"/>
    <p:sldId id="1616" r:id="rId17"/>
    <p:sldId id="1618" r:id="rId18"/>
    <p:sldId id="1639" r:id="rId19"/>
    <p:sldId id="1617" r:id="rId20"/>
    <p:sldId id="1619" r:id="rId21"/>
    <p:sldId id="1622" r:id="rId22"/>
    <p:sldId id="1621" r:id="rId23"/>
    <p:sldId id="1623" r:id="rId24"/>
    <p:sldId id="1624" r:id="rId25"/>
    <p:sldId id="1625" r:id="rId26"/>
    <p:sldId id="1634" r:id="rId27"/>
    <p:sldId id="1633" r:id="rId28"/>
    <p:sldId id="1631" r:id="rId29"/>
    <p:sldId id="1632" r:id="rId30"/>
    <p:sldId id="1635" r:id="rId31"/>
    <p:sldId id="1630" r:id="rId32"/>
    <p:sldId id="1626" r:id="rId33"/>
    <p:sldId id="1627" r:id="rId34"/>
    <p:sldId id="1629" r:id="rId35"/>
    <p:sldId id="1638" r:id="rId36"/>
    <p:sldId id="1628" r:id="rId37"/>
  </p:sldIdLst>
  <p:sldSz cx="9875838" cy="6702425"/>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AEAEA"/>
    <a:srgbClr val="384BD4"/>
    <a:srgbClr val="524CC0"/>
    <a:srgbClr val="2E3BDE"/>
    <a:srgbClr val="FC010B"/>
    <a:srgbClr val="0000FF"/>
    <a:srgbClr val="FD0B39"/>
    <a:srgbClr val="969696"/>
    <a:srgbClr val="003E00"/>
    <a:srgbClr val="4747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1" autoAdjust="0"/>
    <p:restoredTop sz="61276" autoAdjust="0"/>
  </p:normalViewPr>
  <p:slideViewPr>
    <p:cSldViewPr>
      <p:cViewPr>
        <p:scale>
          <a:sx n="70" d="100"/>
          <a:sy n="70" d="100"/>
        </p:scale>
        <p:origin x="-1200" y="-222"/>
      </p:cViewPr>
      <p:guideLst>
        <p:guide orient="horz" pos="2111"/>
        <p:guide pos="311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2428875"/>
            <a:ext cx="5032375" cy="6029325"/>
          </a:xfrm>
          <a:prstGeom prst="rect">
            <a:avLst/>
          </a:prstGeom>
          <a:noFill/>
          <a:ln w="12700">
            <a:noFill/>
            <a:miter lim="800000"/>
            <a:headEnd/>
            <a:tailEnd/>
          </a:ln>
          <a:effectLst/>
        </p:spPr>
        <p:txBody>
          <a:bodyPr vert="horz" wrap="square" lIns="90411" tIns="44412" rIns="90411" bIns="4441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1" name="Rectangle 3"/>
          <p:cNvSpPr>
            <a:spLocks noGrp="1" noRot="1" noChangeAspect="1" noChangeArrowheads="1" noTextEdit="1"/>
          </p:cNvSpPr>
          <p:nvPr>
            <p:ph type="sldImg" idx="2"/>
          </p:nvPr>
        </p:nvSpPr>
        <p:spPr bwMode="auto">
          <a:xfrm>
            <a:off x="61913" y="177800"/>
            <a:ext cx="3217862" cy="21844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4117975" y="609600"/>
            <a:ext cx="1062038" cy="454025"/>
          </a:xfrm>
          <a:prstGeom prst="rect">
            <a:avLst/>
          </a:prstGeom>
          <a:noFill/>
          <a:ln w="12700">
            <a:noFill/>
            <a:miter lim="800000"/>
            <a:headEnd/>
            <a:tailEnd/>
          </a:ln>
          <a:effectLst/>
        </p:spPr>
        <p:txBody>
          <a:bodyPr lIns="90411" tIns="44412" rIns="90411" bIns="44412">
            <a:spAutoFit/>
          </a:bodyPr>
          <a:lstStyle/>
          <a:p>
            <a:pPr defTabSz="912813">
              <a:defRPr/>
            </a:pPr>
            <a:fld id="{DD139407-347F-48FF-8A03-345690252B75}" type="slidenum">
              <a:rPr lang="en-US" sz="2400"/>
              <a:pPr defTabSz="912813">
                <a:defRPr/>
              </a:pPr>
              <a:t>‹#›</a:t>
            </a:fld>
            <a:endParaRPr lang="en-US" sz="2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2428875"/>
            <a:ext cx="5029200" cy="6029325"/>
          </a:xfrm>
          <a:noFill/>
          <a:ln w="9525"/>
        </p:spPr>
        <p:txBody>
          <a:bodyPr lIns="90482" tIns="44447" rIns="90482" bIns="44447"/>
          <a:lstStyle/>
          <a:p>
            <a:r>
              <a:rPr lang="en-US" sz="1400" kern="1200" dirty="0" smtClean="0">
                <a:solidFill>
                  <a:schemeClr val="tx1"/>
                </a:solidFill>
                <a:latin typeface="Times New Roman" pitchFamily="18" charset="0"/>
                <a:ea typeface="+mn-ea"/>
                <a:cs typeface="+mn-cs"/>
              </a:rPr>
              <a:t/>
            </a:r>
            <a:br>
              <a:rPr lang="en-US" sz="1400" kern="1200" dirty="0" smtClean="0">
                <a:solidFill>
                  <a:schemeClr val="tx1"/>
                </a:solidFill>
                <a:latin typeface="Times New Roman" pitchFamily="18" charset="0"/>
                <a:ea typeface="+mn-ea"/>
                <a:cs typeface="+mn-cs"/>
              </a:rPr>
            </a:br>
            <a:endParaRPr lang="en-US" dirty="0" smtClean="0"/>
          </a:p>
        </p:txBody>
      </p:sp>
      <p:sp>
        <p:nvSpPr>
          <p:cNvPr id="38915"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lateral </a:t>
            </a:r>
            <a:r>
              <a:rPr lang="en-US" baseline="0" dirty="0" err="1" smtClean="0"/>
              <a:t>funiculus</a:t>
            </a:r>
            <a:r>
              <a:rPr lang="en-US" baseline="0" dirty="0" smtClean="0"/>
              <a:t>, which contains the </a:t>
            </a:r>
            <a:r>
              <a:rPr lang="en-US" baseline="0" dirty="0" err="1" smtClean="0"/>
              <a:t>rubrospinal</a:t>
            </a:r>
            <a:r>
              <a:rPr lang="en-US" baseline="0" dirty="0" smtClean="0"/>
              <a:t> tract.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r>
              <a:rPr lang="en-US" dirty="0" smtClean="0"/>
              <a:t>The red nucleus</a:t>
            </a:r>
            <a:r>
              <a:rPr lang="en-US" baseline="0" dirty="0" smtClean="0"/>
              <a:t> receives most of its input in cerebellum, so it is important in smooth rapid movements. It also receives input from motor cortex, </a:t>
            </a:r>
            <a:r>
              <a:rPr lang="en-US" dirty="0" smtClean="0"/>
              <a:t>and it is therefore probably an important pathway for the recovery of some voluntary motor function after damage to the </a:t>
            </a:r>
            <a:r>
              <a:rPr lang="en-US" dirty="0" err="1" smtClean="0"/>
              <a:t>corticospinal</a:t>
            </a:r>
            <a:r>
              <a:rPr lang="en-US" dirty="0" smtClean="0"/>
              <a:t> tract. </a:t>
            </a:r>
          </a:p>
          <a:p>
            <a:endParaRPr lang="en-US" dirty="0" smtClean="0"/>
          </a:p>
          <a:p>
            <a:r>
              <a:rPr lang="en-US" dirty="0" smtClean="0"/>
              <a:t>Next, we will talk about the origins</a:t>
            </a:r>
            <a:r>
              <a:rPr lang="en-US" baseline="0" dirty="0" smtClean="0"/>
              <a:t> of the medial and lateral  </a:t>
            </a:r>
            <a:r>
              <a:rPr lang="en-US" baseline="0" dirty="0" err="1" smtClean="0"/>
              <a:t>vestibulospinal</a:t>
            </a:r>
            <a:r>
              <a:rPr lang="en-US" baseline="0" dirty="0" smtClean="0"/>
              <a:t> tracts, that you can see here.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a:t>
            </a:r>
            <a:r>
              <a:rPr lang="en-US" dirty="0" err="1" smtClean="0"/>
              <a:t>vestibulospinal</a:t>
            </a:r>
            <a:r>
              <a:rPr lang="en-US" dirty="0" smtClean="0"/>
              <a:t> tracts originate in 2 of the 4 vestibular nuclei. The lateral </a:t>
            </a:r>
            <a:r>
              <a:rPr lang="en-US" dirty="0" err="1" smtClean="0"/>
              <a:t>vestibulospinal</a:t>
            </a:r>
            <a:r>
              <a:rPr lang="en-US" dirty="0" smtClean="0"/>
              <a:t> tract originates in the lateral vestibular nucleus. It courses through the brainstem and through the anterior </a:t>
            </a:r>
            <a:r>
              <a:rPr lang="en-US" dirty="0" err="1" smtClean="0"/>
              <a:t>funiculus</a:t>
            </a:r>
            <a:r>
              <a:rPr lang="en-US" dirty="0" smtClean="0"/>
              <a:t> of the spinal cord on the ipsilateral side, before exiting </a:t>
            </a:r>
            <a:r>
              <a:rPr lang="en-US" dirty="0" err="1" smtClean="0"/>
              <a:t>ipsilaterally</a:t>
            </a:r>
            <a:r>
              <a:rPr lang="en-US" dirty="0" smtClean="0"/>
              <a:t> at all levels of the spinal cord. </a:t>
            </a:r>
          </a:p>
          <a:p>
            <a:endParaRPr lang="en-US" dirty="0" smtClean="0"/>
          </a:p>
          <a:p>
            <a:r>
              <a:rPr lang="en-US" dirty="0" smtClean="0"/>
              <a:t>The medial </a:t>
            </a:r>
            <a:r>
              <a:rPr lang="en-US" dirty="0" err="1" smtClean="0"/>
              <a:t>vestibulospinal</a:t>
            </a:r>
            <a:r>
              <a:rPr lang="en-US" dirty="0" smtClean="0"/>
              <a:t> tract originates in the medial vestibular nucleus, splits immediately and courses bilaterally through the brainstem via the medial longitudinal fasciculus (MLF) and through the anterior </a:t>
            </a:r>
            <a:r>
              <a:rPr lang="en-US" dirty="0" err="1" smtClean="0"/>
              <a:t>funiculus</a:t>
            </a:r>
            <a:r>
              <a:rPr lang="en-US" dirty="0" smtClean="0"/>
              <a:t> of the spinal cord.</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lateral</a:t>
            </a:r>
            <a:r>
              <a:rPr lang="en-US" baseline="0" dirty="0" smtClean="0"/>
              <a:t> and medial vestibular nuclei.</a:t>
            </a:r>
            <a:endParaRPr lang="en-US" dirty="0" smtClean="0"/>
          </a:p>
          <a:p>
            <a:endParaRPr lang="en-US" dirty="0" smtClean="0"/>
          </a:p>
          <a:p>
            <a:r>
              <a:rPr lang="en-US" dirty="0" smtClean="0"/>
              <a:t>http://isc.temple.edu/neuroanatomy/lab/atlas/pmj/</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MLF,</a:t>
            </a:r>
            <a:r>
              <a:rPr lang="en-US" baseline="0" dirty="0" smtClean="0"/>
              <a:t> medial longitudinal fasciculus, containing the </a:t>
            </a:r>
            <a:r>
              <a:rPr lang="en-US" dirty="0" smtClean="0"/>
              <a:t>med. </a:t>
            </a:r>
            <a:r>
              <a:rPr lang="en-US" dirty="0" err="1" smtClean="0"/>
              <a:t>vestibulospinal</a:t>
            </a:r>
            <a:r>
              <a:rPr lang="en-US" dirty="0" smtClean="0"/>
              <a:t> &amp; med. </a:t>
            </a:r>
            <a:r>
              <a:rPr lang="en-US" dirty="0" err="1" smtClean="0"/>
              <a:t>Reticulospinal</a:t>
            </a:r>
            <a:endParaRPr lang="en-US" dirty="0" smtClean="0"/>
          </a:p>
          <a:p>
            <a:endParaRPr lang="en-US" dirty="0" smtClean="0"/>
          </a:p>
          <a:p>
            <a:r>
              <a:rPr lang="en-US" dirty="0" smtClean="0"/>
              <a:t>http://isc.temple.edu/neuroanatomy/lab/atlas/pmj/</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 </a:t>
            </a:r>
            <a:r>
              <a:rPr lang="en-US" dirty="0" err="1" smtClean="0"/>
              <a:t>vestibulospinal</a:t>
            </a:r>
            <a:r>
              <a:rPr lang="en-US" dirty="0" smtClean="0"/>
              <a:t> &amp; lat. </a:t>
            </a:r>
            <a:r>
              <a:rPr lang="en-US" dirty="0" err="1" smtClean="0"/>
              <a:t>reticulospinal</a:t>
            </a:r>
            <a:r>
              <a:rPr lang="en-US" dirty="0" smtClean="0"/>
              <a:t/>
            </a:r>
            <a:br>
              <a:rPr lang="en-US" dirty="0" smtClean="0"/>
            </a:b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vestibulospinal</a:t>
            </a:r>
            <a:r>
              <a:rPr lang="en-US" dirty="0" smtClean="0"/>
              <a:t> tracts mediate postural adjustments and head movements. They also help the body to maintain balance. Small movements of the body are detected by the vestibular sensory neurons, and motor commands to counteract these movements are sent through the </a:t>
            </a:r>
            <a:r>
              <a:rPr lang="en-US" dirty="0" err="1" smtClean="0"/>
              <a:t>vestibulospinal</a:t>
            </a:r>
            <a:r>
              <a:rPr lang="en-US" dirty="0" smtClean="0"/>
              <a:t> tracts to appropriate muscle groups throughout the body. The lateral </a:t>
            </a:r>
            <a:r>
              <a:rPr lang="en-US" dirty="0" err="1" smtClean="0"/>
              <a:t>vestibulospinal</a:t>
            </a:r>
            <a:r>
              <a:rPr lang="en-US" dirty="0" smtClean="0"/>
              <a:t> tract excites antigravity muscles in order to exert control over postural changes necessary to compensate for tilts and movements of the body. The medial </a:t>
            </a:r>
            <a:r>
              <a:rPr lang="en-US" dirty="0" err="1" smtClean="0"/>
              <a:t>vestibulospinal</a:t>
            </a:r>
            <a:r>
              <a:rPr lang="en-US" dirty="0" smtClean="0"/>
              <a:t> tract innervates neck muscles in order to stabilize head position as one moves around the world. It is also important for the coordination of head and eye movements</a:t>
            </a:r>
            <a:endParaRPr lang="en-US" dirty="0" smtClean="0"/>
          </a:p>
          <a:p>
            <a:endParaRPr lang="en-US" dirty="0" smtClean="0"/>
          </a:p>
          <a:p>
            <a:r>
              <a:rPr lang="en-US" dirty="0" smtClean="0"/>
              <a:t>Next, we will talk about the origins</a:t>
            </a:r>
            <a:r>
              <a:rPr lang="en-US" baseline="0" dirty="0" smtClean="0"/>
              <a:t> of the </a:t>
            </a:r>
            <a:r>
              <a:rPr lang="en-US" baseline="0" dirty="0" err="1" smtClean="0"/>
              <a:t>pontine</a:t>
            </a:r>
            <a:r>
              <a:rPr lang="en-US" baseline="0" dirty="0" smtClean="0"/>
              <a:t> and </a:t>
            </a:r>
            <a:r>
              <a:rPr lang="en-US" baseline="0" dirty="0" err="1" smtClean="0"/>
              <a:t>medulary</a:t>
            </a:r>
            <a:r>
              <a:rPr lang="en-US" baseline="0" dirty="0" smtClean="0"/>
              <a:t> </a:t>
            </a:r>
            <a:r>
              <a:rPr lang="en-US" baseline="0" dirty="0" err="1" smtClean="0"/>
              <a:t>reticulospinal</a:t>
            </a:r>
            <a:r>
              <a:rPr lang="en-US" baseline="0" dirty="0" smtClean="0"/>
              <a:t> tracts, shown here.</a:t>
            </a:r>
          </a:p>
          <a:p>
            <a:endParaRPr lang="en-US" baseline="0"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a:t>
            </a:r>
            <a:r>
              <a:rPr lang="en-US" dirty="0" err="1" smtClean="0"/>
              <a:t>reticulospinal</a:t>
            </a:r>
            <a:r>
              <a:rPr lang="en-US" dirty="0" smtClean="0"/>
              <a:t> tracts originate in the </a:t>
            </a:r>
            <a:r>
              <a:rPr lang="en-US" b="1" dirty="0" smtClean="0"/>
              <a:t>brainstem reticular formation</a:t>
            </a:r>
            <a:r>
              <a:rPr lang="en-US" dirty="0" smtClean="0"/>
              <a:t>, a large, diffusely organized collection of neurons in the </a:t>
            </a:r>
            <a:r>
              <a:rPr lang="en-US" dirty="0" err="1" smtClean="0"/>
              <a:t>pons</a:t>
            </a:r>
            <a:r>
              <a:rPr lang="en-US" dirty="0" smtClean="0"/>
              <a:t> and medulla</a:t>
            </a:r>
          </a:p>
          <a:p>
            <a:endParaRPr lang="en-US" dirty="0" smtClean="0"/>
          </a:p>
          <a:p>
            <a:r>
              <a:rPr lang="en-US" dirty="0" smtClean="0"/>
              <a:t>The</a:t>
            </a:r>
            <a:r>
              <a:rPr lang="en-US" b="1" dirty="0" smtClean="0"/>
              <a:t> </a:t>
            </a:r>
            <a:r>
              <a:rPr lang="en-US" b="1" dirty="0" err="1" smtClean="0"/>
              <a:t>pontine</a:t>
            </a:r>
            <a:r>
              <a:rPr lang="en-US" b="1" dirty="0" smtClean="0"/>
              <a:t> </a:t>
            </a:r>
            <a:r>
              <a:rPr lang="en-US" b="1" dirty="0" err="1" smtClean="0"/>
              <a:t>reticulospinal</a:t>
            </a:r>
            <a:r>
              <a:rPr lang="en-US" b="1" dirty="0" smtClean="0"/>
              <a:t> tract is also known as the medial </a:t>
            </a:r>
            <a:r>
              <a:rPr lang="en-US" b="1" dirty="0" err="1" smtClean="0"/>
              <a:t>reticulospinal</a:t>
            </a:r>
            <a:r>
              <a:rPr lang="en-US" b="1" baseline="0" dirty="0" smtClean="0"/>
              <a:t> tract.</a:t>
            </a:r>
          </a:p>
          <a:p>
            <a:r>
              <a:rPr lang="en-US" b="1" baseline="0" dirty="0" smtClean="0"/>
              <a:t>It </a:t>
            </a:r>
            <a:r>
              <a:rPr lang="en-US" dirty="0" smtClean="0"/>
              <a:t>originates in the</a:t>
            </a:r>
            <a:r>
              <a:rPr lang="en-US" b="1" dirty="0" smtClean="0"/>
              <a:t> </a:t>
            </a:r>
            <a:r>
              <a:rPr lang="en-US" b="1" dirty="0" err="1" smtClean="0"/>
              <a:t>pontine</a:t>
            </a:r>
            <a:r>
              <a:rPr lang="en-US" b="1" dirty="0" smtClean="0"/>
              <a:t> reticular formation</a:t>
            </a:r>
            <a:r>
              <a:rPr lang="en-US" dirty="0" smtClean="0"/>
              <a:t>, courses </a:t>
            </a:r>
            <a:r>
              <a:rPr lang="en-US" dirty="0" err="1" smtClean="0"/>
              <a:t>ipsilaterally</a:t>
            </a:r>
            <a:r>
              <a:rPr lang="en-US" dirty="0" smtClean="0"/>
              <a:t> through the </a:t>
            </a:r>
            <a:r>
              <a:rPr lang="en-US" b="1" dirty="0" smtClean="0"/>
              <a:t>medial longitudinal fasciculus</a:t>
            </a:r>
            <a:r>
              <a:rPr lang="en-US" dirty="0" smtClean="0"/>
              <a:t> and through the anterior </a:t>
            </a:r>
            <a:r>
              <a:rPr lang="en-US" dirty="0" err="1" smtClean="0"/>
              <a:t>funiculus</a:t>
            </a:r>
            <a:r>
              <a:rPr lang="en-US" dirty="0" smtClean="0"/>
              <a:t> of the spinal cord, and exits </a:t>
            </a:r>
            <a:r>
              <a:rPr lang="en-US" dirty="0" err="1" smtClean="0"/>
              <a:t>ipsilaterally</a:t>
            </a:r>
            <a:r>
              <a:rPr lang="en-US" dirty="0" smtClean="0"/>
              <a:t> at all spinal levels. </a:t>
            </a:r>
          </a:p>
          <a:p>
            <a:endParaRPr lang="en-US" dirty="0" smtClean="0"/>
          </a:p>
          <a:p>
            <a:r>
              <a:rPr lang="en-US" dirty="0" smtClean="0"/>
              <a:t>The </a:t>
            </a:r>
            <a:r>
              <a:rPr lang="en-US" b="1" dirty="0" err="1" smtClean="0"/>
              <a:t>medullary</a:t>
            </a:r>
            <a:r>
              <a:rPr lang="en-US" b="1" dirty="0" smtClean="0"/>
              <a:t> </a:t>
            </a:r>
            <a:r>
              <a:rPr lang="en-US" b="1" dirty="0" err="1" smtClean="0"/>
              <a:t>reticulospinal</a:t>
            </a:r>
            <a:r>
              <a:rPr lang="en-US" b="1" dirty="0" smtClean="0"/>
              <a:t> tract</a:t>
            </a:r>
            <a:r>
              <a:rPr lang="en-US" dirty="0" smtClean="0"/>
              <a:t> is also known as the lateral </a:t>
            </a:r>
            <a:r>
              <a:rPr lang="en-US" dirty="0" err="1" smtClean="0"/>
              <a:t>reticulospinal</a:t>
            </a:r>
            <a:r>
              <a:rPr lang="en-US" baseline="0" dirty="0" smtClean="0"/>
              <a:t> tract.</a:t>
            </a:r>
          </a:p>
          <a:p>
            <a:r>
              <a:rPr lang="en-US" baseline="0" dirty="0" smtClean="0"/>
              <a:t>It </a:t>
            </a:r>
            <a:r>
              <a:rPr lang="en-US" dirty="0" smtClean="0"/>
              <a:t>originates in the </a:t>
            </a:r>
            <a:r>
              <a:rPr lang="en-US" b="1" dirty="0" err="1" smtClean="0"/>
              <a:t>medullary</a:t>
            </a:r>
            <a:r>
              <a:rPr lang="en-US" b="1" dirty="0" smtClean="0"/>
              <a:t> reticular formation</a:t>
            </a:r>
            <a:r>
              <a:rPr lang="en-US" dirty="0" smtClean="0"/>
              <a:t>, courses mainly </a:t>
            </a:r>
            <a:r>
              <a:rPr lang="en-US" dirty="0" err="1" smtClean="0"/>
              <a:t>ipsilaterally</a:t>
            </a:r>
            <a:r>
              <a:rPr lang="en-US" dirty="0" smtClean="0"/>
              <a:t> (although some fibers cross the midline) through the anterior </a:t>
            </a:r>
            <a:r>
              <a:rPr lang="en-US" dirty="0" err="1" smtClean="0"/>
              <a:t>funiculus</a:t>
            </a:r>
            <a:r>
              <a:rPr lang="en-US" dirty="0" smtClean="0"/>
              <a:t> of the spinal cord, and exits at all spinal levels.</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a:t>
            </a:r>
            <a:r>
              <a:rPr lang="en-US" baseline="0" dirty="0" err="1" smtClean="0"/>
              <a:t>pontine</a:t>
            </a:r>
            <a:r>
              <a:rPr lang="en-US" baseline="0" dirty="0" smtClean="0"/>
              <a:t> reticular formation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t>
            </a:r>
            <a:r>
              <a:rPr lang="en-US" dirty="0" err="1" smtClean="0"/>
              <a:t>medullary</a:t>
            </a:r>
            <a:r>
              <a:rPr lang="en-US" dirty="0" smtClean="0"/>
              <a:t> (medial)</a:t>
            </a:r>
            <a:r>
              <a:rPr lang="en-US" baseline="0" dirty="0" smtClean="0"/>
              <a:t> reticular formation)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the spine.</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Medial </a:t>
            </a:r>
            <a:r>
              <a:rPr lang="en-US" dirty="0" err="1" smtClean="0"/>
              <a:t>reticulospinal</a:t>
            </a:r>
            <a:r>
              <a:rPr lang="en-US" dirty="0" smtClean="0"/>
              <a:t> tract at the level</a:t>
            </a:r>
            <a:r>
              <a:rPr lang="en-US" baseline="0" dirty="0" smtClean="0"/>
              <a:t> of the pyramidal </a:t>
            </a:r>
            <a:r>
              <a:rPr lang="en-US" baseline="0" dirty="0" err="1" smtClean="0"/>
              <a:t>decussations</a:t>
            </a:r>
            <a:r>
              <a:rPr lang="en-US" baseline="0" dirty="0" smtClean="0"/>
              <a:t>.</a:t>
            </a:r>
          </a:p>
          <a:p>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Lateral </a:t>
            </a:r>
            <a:r>
              <a:rPr lang="en-US" dirty="0" err="1" smtClean="0"/>
              <a:t>reticulospinal</a:t>
            </a:r>
            <a:r>
              <a:rPr lang="en-US" dirty="0" smtClean="0"/>
              <a:t> at the level</a:t>
            </a:r>
            <a:r>
              <a:rPr lang="en-US" baseline="0" dirty="0" smtClean="0"/>
              <a:t> of the pyramidal </a:t>
            </a:r>
            <a:r>
              <a:rPr lang="en-US" baseline="0" dirty="0" err="1" smtClean="0"/>
              <a:t>decussations</a:t>
            </a:r>
            <a:r>
              <a:rPr lang="en-US" baseline="0" dirty="0" smtClean="0"/>
              <a:t>.</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Medial</a:t>
            </a:r>
            <a:r>
              <a:rPr lang="en-US" baseline="0" dirty="0" smtClean="0"/>
              <a:t> </a:t>
            </a:r>
            <a:r>
              <a:rPr lang="en-US" baseline="0" dirty="0" err="1" smtClean="0"/>
              <a:t>reticulospinal</a:t>
            </a:r>
            <a:r>
              <a:rPr lang="en-US" baseline="0" dirty="0" smtClean="0"/>
              <a:t> tract at the level of the cervical enlargement (C1)</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Lateral </a:t>
            </a:r>
            <a:r>
              <a:rPr lang="en-US" dirty="0" err="1" smtClean="0"/>
              <a:t>reticulospinal</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reticulospinal</a:t>
            </a:r>
            <a:r>
              <a:rPr lang="en-US" dirty="0" smtClean="0"/>
              <a:t> tracts are a major alternative to the </a:t>
            </a:r>
            <a:r>
              <a:rPr lang="en-US" dirty="0" err="1" smtClean="0"/>
              <a:t>corticospinal</a:t>
            </a:r>
            <a:r>
              <a:rPr lang="en-US" dirty="0" smtClean="0"/>
              <a:t> tract, by which cortical neurons can control motor function by their inputs onto reticular neurons. These tracts regulate the sensitivity of flexor responses to ensure that only noxious stimuli elicit the responses. Damage to the </a:t>
            </a:r>
            <a:r>
              <a:rPr lang="en-US" dirty="0" err="1" smtClean="0"/>
              <a:t>reticulospinal</a:t>
            </a:r>
            <a:r>
              <a:rPr lang="en-US" dirty="0" smtClean="0"/>
              <a:t> tract can thus cause harmless stimuli, such as gentle touches, to elicit a </a:t>
            </a:r>
            <a:r>
              <a:rPr lang="en-US" b="1" dirty="0" smtClean="0"/>
              <a:t>flexor reflex</a:t>
            </a:r>
            <a:r>
              <a:rPr lang="en-US" dirty="0" smtClean="0"/>
              <a:t>. The reticular formation also contains circuitry for many complex actions, such as orienting, stretching, and maintaining a complex posture. Commands that initiate </a:t>
            </a:r>
            <a:r>
              <a:rPr lang="en-US" dirty="0" err="1" smtClean="0"/>
              <a:t>locomotor</a:t>
            </a:r>
            <a:r>
              <a:rPr lang="en-US" dirty="0" smtClean="0"/>
              <a:t> circuits in the spinal cord are also thought to be transmitted through the </a:t>
            </a:r>
            <a:r>
              <a:rPr lang="en-US" dirty="0" err="1" smtClean="0"/>
              <a:t>medullary</a:t>
            </a:r>
            <a:r>
              <a:rPr lang="en-US" dirty="0" smtClean="0"/>
              <a:t> </a:t>
            </a:r>
            <a:r>
              <a:rPr lang="en-US" dirty="0" err="1" smtClean="0"/>
              <a:t>reticulospinal</a:t>
            </a:r>
            <a:r>
              <a:rPr lang="en-US" dirty="0" smtClean="0"/>
              <a:t> tract. Thus, the </a:t>
            </a:r>
            <a:r>
              <a:rPr lang="en-US" dirty="0" err="1" smtClean="0"/>
              <a:t>reticulospinal</a:t>
            </a:r>
            <a:r>
              <a:rPr lang="en-US" dirty="0" smtClean="0"/>
              <a:t> tracts are involved in many aspects of motor control, including the integration of sensory input to guide motor output.</a:t>
            </a:r>
            <a:br>
              <a:rPr lang="en-US" dirty="0" smtClean="0"/>
            </a:br>
            <a:endParaRPr lang="en-US" dirty="0" smtClean="0"/>
          </a:p>
          <a:p>
            <a:r>
              <a:rPr lang="en-US" baseline="0" dirty="0" smtClean="0"/>
              <a:t>Next, we will talk about the </a:t>
            </a:r>
            <a:r>
              <a:rPr lang="en-US" baseline="0" dirty="0" err="1" smtClean="0"/>
              <a:t>tectospinal</a:t>
            </a:r>
            <a:r>
              <a:rPr lang="en-US" baseline="0" dirty="0" smtClean="0"/>
              <a:t> tract, shown here.</a:t>
            </a:r>
          </a:p>
          <a:p>
            <a:endParaRPr lang="en-US" baseline="0" dirty="0" smtClean="0"/>
          </a:p>
          <a:p>
            <a:endParaRPr lang="en-US" baseline="0"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tectospinal</a:t>
            </a:r>
            <a:r>
              <a:rPr lang="en-US" dirty="0" smtClean="0"/>
              <a:t> tract (Figure 2.13) originates in the deep layers of the </a:t>
            </a:r>
            <a:r>
              <a:rPr lang="en-US" b="1" dirty="0" smtClean="0"/>
              <a:t>superior colliculus</a:t>
            </a:r>
            <a:r>
              <a:rPr lang="en-US" dirty="0" smtClean="0"/>
              <a:t> and crosses the midline immediately. It then courses through the </a:t>
            </a:r>
            <a:r>
              <a:rPr lang="en-US" dirty="0" err="1" smtClean="0"/>
              <a:t>pons</a:t>
            </a:r>
            <a:r>
              <a:rPr lang="en-US" dirty="0" smtClean="0"/>
              <a:t> and medulla, just anterior to the medial longitudinal fasciculus. It courses through the anterior </a:t>
            </a:r>
            <a:r>
              <a:rPr lang="en-US" dirty="0" err="1" smtClean="0"/>
              <a:t>funiculus</a:t>
            </a:r>
            <a:r>
              <a:rPr lang="en-US" dirty="0" smtClean="0"/>
              <a:t> of the spinal cord, where the majority of the fibers terminate in the upper cervical levels.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anterior </a:t>
            </a:r>
            <a:r>
              <a:rPr lang="en-US" dirty="0" err="1" smtClean="0"/>
              <a:t>funiculus</a:t>
            </a:r>
            <a:r>
              <a:rPr lang="en-US" dirty="0" smtClean="0"/>
              <a:t> which contains the </a:t>
            </a:r>
            <a:r>
              <a:rPr lang="en-US" dirty="0" err="1" smtClean="0"/>
              <a:t>tectospinal</a:t>
            </a:r>
            <a:r>
              <a:rPr lang="en-US" baseline="0" dirty="0" smtClean="0"/>
              <a:t> fibers. They terminate in the anterior horn.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 is known about the function of the </a:t>
            </a:r>
            <a:r>
              <a:rPr lang="en-US" dirty="0" err="1" smtClean="0"/>
              <a:t>tectospinal</a:t>
            </a:r>
            <a:r>
              <a:rPr lang="en-US" dirty="0" smtClean="0"/>
              <a:t> tract, but because of the nature of the visual response properties of neurons in the superior colliculus (the optic </a:t>
            </a:r>
            <a:r>
              <a:rPr lang="en-US" dirty="0" err="1" smtClean="0"/>
              <a:t>tectum</a:t>
            </a:r>
            <a:r>
              <a:rPr lang="en-US" dirty="0" smtClean="0"/>
              <a:t>), it is presumably involved in the reflexive turning of the head to orient to visual stimuli. </a:t>
            </a:r>
            <a:endParaRPr lang="en-US" baseline="0" dirty="0" smtClean="0"/>
          </a:p>
          <a:p>
            <a:endParaRPr lang="en-US" baseline="0"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corticospinal</a:t>
            </a:r>
            <a:r>
              <a:rPr lang="en-US" baseline="0" dirty="0" smtClean="0"/>
              <a:t> tract originates in the motor cortex. The axons of the motor projection neurons travel down through the corona </a:t>
            </a:r>
            <a:r>
              <a:rPr lang="en-US" baseline="0" dirty="0" err="1" smtClean="0"/>
              <a:t>radiata</a:t>
            </a:r>
            <a:r>
              <a:rPr lang="en-US" baseline="0" dirty="0" smtClean="0"/>
              <a:t> to converge in the posterior limb of the internal capsule. From there, they continue to the middle third of the cerebral peduncle, as shown on the next slide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at</a:t>
            </a:r>
            <a:r>
              <a:rPr lang="en-US" baseline="0" dirty="0" smtClean="0"/>
              <a:t> the level of the medulla, these fibers form the </a:t>
            </a:r>
            <a:r>
              <a:rPr lang="en-US" baseline="0" dirty="0" err="1" smtClean="0"/>
              <a:t>medullary</a:t>
            </a:r>
            <a:r>
              <a:rPr lang="en-US" baseline="0" dirty="0" smtClean="0"/>
              <a:t> pyramids on the ventral surface of the brain stem (point).</a:t>
            </a:r>
          </a:p>
          <a:p>
            <a:r>
              <a:rPr lang="en-US" baseline="0" dirty="0" smtClean="0"/>
              <a:t>Let’s follow these down on the next three slides.</a:t>
            </a:r>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Then, at the level of the caudal medulla, the </a:t>
            </a:r>
            <a:r>
              <a:rPr lang="en-US" baseline="0" dirty="0" err="1" smtClean="0"/>
              <a:t>corticospinal</a:t>
            </a:r>
            <a:r>
              <a:rPr lang="en-US" baseline="0" dirty="0" smtClean="0"/>
              <a:t> tract splits into two tracts. Approximately 90% of the axons cross over to the contralateral side at the pyramidal </a:t>
            </a:r>
            <a:r>
              <a:rPr lang="en-US" baseline="0" dirty="0" err="1" smtClean="0"/>
              <a:t>decussation</a:t>
            </a:r>
            <a:r>
              <a:rPr lang="en-US" baseline="0" dirty="0" smtClean="0"/>
              <a:t>, forming the lateral </a:t>
            </a:r>
            <a:r>
              <a:rPr lang="en-US" baseline="0" dirty="0" err="1" smtClean="0"/>
              <a:t>corticospinal</a:t>
            </a:r>
            <a:r>
              <a:rPr lang="en-US" baseline="0" dirty="0" smtClean="0"/>
              <a:t> tract.</a:t>
            </a:r>
          </a:p>
          <a:p>
            <a:r>
              <a:rPr lang="en-US" baseline="0" dirty="0" smtClean="0"/>
              <a:t>The next slide shows the </a:t>
            </a:r>
            <a:r>
              <a:rPr lang="en-US" baseline="0" dirty="0" err="1" smtClean="0"/>
              <a:t>decussation</a:t>
            </a:r>
            <a:r>
              <a:rPr lang="en-US" baseline="0"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lateral </a:t>
            </a:r>
            <a:r>
              <a:rPr lang="en-US" dirty="0" err="1" smtClean="0"/>
              <a:t>corticospinal</a:t>
            </a:r>
            <a:r>
              <a:rPr lang="en-US" baseline="0" dirty="0" smtClean="0"/>
              <a:t> tract at the level of C1</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the anterior </a:t>
            </a:r>
            <a:r>
              <a:rPr lang="en-US" baseline="0" dirty="0" err="1" smtClean="0"/>
              <a:t>corticospinal</a:t>
            </a:r>
            <a:r>
              <a:rPr lang="en-US" baseline="0" dirty="0" smtClean="0"/>
              <a:t> tract.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These axons continue to course through the lateral </a:t>
            </a:r>
            <a:r>
              <a:rPr lang="en-US" baseline="0" dirty="0" err="1" smtClean="0"/>
              <a:t>funiculus</a:t>
            </a:r>
            <a:r>
              <a:rPr lang="en-US" baseline="0" dirty="0" smtClean="0"/>
              <a:t> of the spinal cord, before </a:t>
            </a:r>
            <a:r>
              <a:rPr lang="en-US" baseline="0" dirty="0" err="1" smtClean="0"/>
              <a:t>synapsing</a:t>
            </a:r>
            <a:r>
              <a:rPr lang="en-US" baseline="0" dirty="0" smtClean="0"/>
              <a:t> either directly onto alpha motor neurons or onto </a:t>
            </a:r>
            <a:r>
              <a:rPr lang="en-US" baseline="0" dirty="0" err="1" smtClean="0"/>
              <a:t>interneurons</a:t>
            </a:r>
            <a:r>
              <a:rPr lang="en-US" baseline="0" dirty="0" smtClean="0"/>
              <a:t> in the ventral horn. </a:t>
            </a:r>
          </a:p>
          <a:p>
            <a:r>
              <a:rPr lang="en-US" baseline="0" dirty="0" smtClean="0"/>
              <a:t>The remaining 10% of the axons that do not cross at the caudal medulla constitute the anterior </a:t>
            </a:r>
            <a:r>
              <a:rPr lang="en-US" baseline="0" dirty="0" err="1" smtClean="0"/>
              <a:t>corticospinal</a:t>
            </a:r>
            <a:r>
              <a:rPr lang="en-US" baseline="0" dirty="0" smtClean="0"/>
              <a:t> tract, as they continue down the spinal cord in the anterior </a:t>
            </a:r>
            <a:r>
              <a:rPr lang="en-US" baseline="0" dirty="0" err="1" smtClean="0"/>
              <a:t>funiculus</a:t>
            </a:r>
            <a:r>
              <a:rPr lang="en-US" baseline="0" dirty="0" smtClean="0"/>
              <a:t>. When they reach the spinal segment at which they terminate, they cross over to the contralateral side through the anterior white commissure and innervate alpha motor neurons or </a:t>
            </a:r>
            <a:r>
              <a:rPr lang="en-US" baseline="0" dirty="0" err="1" smtClean="0"/>
              <a:t>interneurons</a:t>
            </a:r>
            <a:r>
              <a:rPr lang="en-US" baseline="0" dirty="0" smtClean="0"/>
              <a:t> in the anterior horn. Thus, both the lateral and anterior </a:t>
            </a:r>
            <a:r>
              <a:rPr lang="en-US" baseline="0" dirty="0" err="1" smtClean="0"/>
              <a:t>corticospinal</a:t>
            </a:r>
            <a:r>
              <a:rPr lang="en-US" baseline="0" dirty="0" smtClean="0"/>
              <a:t> tracts are crossed pathways; they just cross the midline at different locations.</a:t>
            </a:r>
          </a:p>
          <a:p>
            <a:endParaRPr lang="en-US" dirty="0" smtClean="0"/>
          </a:p>
          <a:p>
            <a:r>
              <a:rPr lang="en-US" dirty="0" smtClean="0"/>
              <a:t>The lateral </a:t>
            </a:r>
            <a:r>
              <a:rPr lang="en-US" dirty="0" err="1" smtClean="0"/>
              <a:t>corticospinal</a:t>
            </a:r>
            <a:r>
              <a:rPr lang="en-US" baseline="0" dirty="0" smtClean="0"/>
              <a:t> tract controls the distal musculature—fine hand movements.</a:t>
            </a:r>
          </a:p>
          <a:p>
            <a:r>
              <a:rPr lang="en-US" baseline="0" dirty="0" smtClean="0"/>
              <a:t>The Betz cells terminate on alpha motor neurons and </a:t>
            </a:r>
            <a:r>
              <a:rPr lang="en-US" baseline="0" dirty="0" err="1" smtClean="0"/>
              <a:t>interneurons</a:t>
            </a:r>
            <a:r>
              <a:rPr lang="en-US" baseline="0" dirty="0" smtClean="0"/>
              <a:t> in the ventral horn… other fibers (most of them( terminate on </a:t>
            </a:r>
            <a:r>
              <a:rPr lang="en-US" baseline="0" dirty="0" err="1" smtClean="0"/>
              <a:t>interneurons</a:t>
            </a:r>
            <a:r>
              <a:rPr lang="en-US" baseline="0" dirty="0" smtClean="0"/>
              <a:t> in the spinal gray matter.</a:t>
            </a:r>
          </a:p>
          <a:p>
            <a:endParaRPr lang="en-US" baseline="0" dirty="0" smtClean="0"/>
          </a:p>
          <a:p>
            <a:r>
              <a:rPr lang="en-US" baseline="0" dirty="0" smtClean="0"/>
              <a:t>Next, we will talk about the origins of the </a:t>
            </a:r>
            <a:r>
              <a:rPr lang="en-US" baseline="0" dirty="0" err="1" smtClean="0"/>
              <a:t>rubrospinal</a:t>
            </a:r>
            <a:r>
              <a:rPr lang="en-US" baseline="0" dirty="0" smtClean="0"/>
              <a:t> tract, shown 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rubrospinal</a:t>
            </a:r>
            <a:r>
              <a:rPr lang="en-US" dirty="0" smtClean="0"/>
              <a:t> tract originates in the red nucleus of the midbrain.</a:t>
            </a:r>
            <a:r>
              <a:rPr lang="en-US" baseline="0" dirty="0" smtClean="0"/>
              <a:t> </a:t>
            </a:r>
            <a:r>
              <a:rPr lang="en-US" dirty="0" smtClean="0"/>
              <a:t>The axons immediately cross to the contralateral side of the brain, and they course through the brainstem and the lateral </a:t>
            </a:r>
            <a:r>
              <a:rPr lang="en-US" dirty="0" err="1" smtClean="0"/>
              <a:t>funiculus</a:t>
            </a:r>
            <a:r>
              <a:rPr lang="en-US" dirty="0" smtClean="0"/>
              <a:t> of the spinal cord.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1363" y="2082800"/>
            <a:ext cx="8393112"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1138" y="3797300"/>
            <a:ext cx="6913562"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206375"/>
            <a:ext cx="1898650"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1425" y="206375"/>
            <a:ext cx="5548313"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306888"/>
            <a:ext cx="8394700"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2840038"/>
            <a:ext cx="8394700"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1425" y="1935163"/>
            <a:ext cx="372268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935163"/>
            <a:ext cx="372427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8288"/>
            <a:ext cx="8888412" cy="111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500188"/>
            <a:ext cx="436403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125663"/>
            <a:ext cx="4364037"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500188"/>
            <a:ext cx="4365625"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125663"/>
            <a:ext cx="4365625"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6700"/>
            <a:ext cx="3249612" cy="113506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66700"/>
            <a:ext cx="55213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401763"/>
            <a:ext cx="3249612"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4691063"/>
            <a:ext cx="5926137" cy="5540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598488"/>
            <a:ext cx="5926137"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35163" y="5245100"/>
            <a:ext cx="5926137"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241425" y="206375"/>
            <a:ext cx="7599363" cy="1060450"/>
          </a:xfrm>
          <a:prstGeom prst="rect">
            <a:avLst/>
          </a:prstGeom>
          <a:noFill/>
          <a:ln w="12700">
            <a:noFill/>
            <a:miter lim="800000"/>
            <a:headEnd/>
            <a:tailEnd/>
          </a:ln>
        </p:spPr>
        <p:txBody>
          <a:bodyPr vert="horz" wrap="square" lIns="87312" tIns="44450" rIns="87312" bIns="4445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241425" y="1935163"/>
            <a:ext cx="7599363" cy="4022725"/>
          </a:xfrm>
          <a:prstGeom prst="rect">
            <a:avLst/>
          </a:prstGeom>
          <a:noFill/>
          <a:ln w="12700">
            <a:noFill/>
            <a:miter lim="800000"/>
            <a:headEnd/>
            <a:tailEnd/>
          </a:ln>
          <a:effectLst/>
        </p:spPr>
        <p:txBody>
          <a:bodyPr vert="horz" wrap="square" lIns="87312" tIns="44450" rIns="87312"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46138" rtl="0" eaLnBrk="0" fontAlgn="base" hangingPunct="0">
        <a:spcBef>
          <a:spcPct val="0"/>
        </a:spcBef>
        <a:spcAft>
          <a:spcPct val="0"/>
        </a:spcAft>
        <a:defRPr sz="3400">
          <a:solidFill>
            <a:schemeClr val="tx2"/>
          </a:solidFill>
          <a:latin typeface="+mj-lt"/>
          <a:ea typeface="+mj-ea"/>
          <a:cs typeface="+mj-cs"/>
        </a:defRPr>
      </a:lvl1pPr>
      <a:lvl2pPr algn="l" defTabSz="846138" rtl="0" eaLnBrk="0" fontAlgn="base" hangingPunct="0">
        <a:spcBef>
          <a:spcPct val="0"/>
        </a:spcBef>
        <a:spcAft>
          <a:spcPct val="0"/>
        </a:spcAft>
        <a:defRPr sz="3400">
          <a:solidFill>
            <a:schemeClr val="tx2"/>
          </a:solidFill>
          <a:latin typeface="Arial" charset="0"/>
        </a:defRPr>
      </a:lvl2pPr>
      <a:lvl3pPr algn="l" defTabSz="846138" rtl="0" eaLnBrk="0" fontAlgn="base" hangingPunct="0">
        <a:spcBef>
          <a:spcPct val="0"/>
        </a:spcBef>
        <a:spcAft>
          <a:spcPct val="0"/>
        </a:spcAft>
        <a:defRPr sz="3400">
          <a:solidFill>
            <a:schemeClr val="tx2"/>
          </a:solidFill>
          <a:latin typeface="Arial" charset="0"/>
        </a:defRPr>
      </a:lvl3pPr>
      <a:lvl4pPr algn="l" defTabSz="846138" rtl="0" eaLnBrk="0" fontAlgn="base" hangingPunct="0">
        <a:spcBef>
          <a:spcPct val="0"/>
        </a:spcBef>
        <a:spcAft>
          <a:spcPct val="0"/>
        </a:spcAft>
        <a:defRPr sz="3400">
          <a:solidFill>
            <a:schemeClr val="tx2"/>
          </a:solidFill>
          <a:latin typeface="Arial" charset="0"/>
        </a:defRPr>
      </a:lvl4pPr>
      <a:lvl5pPr algn="l" defTabSz="846138" rtl="0" eaLnBrk="0" fontAlgn="base" hangingPunct="0">
        <a:spcBef>
          <a:spcPct val="0"/>
        </a:spcBef>
        <a:spcAft>
          <a:spcPct val="0"/>
        </a:spcAft>
        <a:defRPr sz="3400">
          <a:solidFill>
            <a:schemeClr val="tx2"/>
          </a:solidFill>
          <a:latin typeface="Arial" charset="0"/>
        </a:defRPr>
      </a:lvl5pPr>
      <a:lvl6pPr marL="457200" algn="l" defTabSz="846138" rtl="0" eaLnBrk="0" fontAlgn="base" hangingPunct="0">
        <a:spcBef>
          <a:spcPct val="0"/>
        </a:spcBef>
        <a:spcAft>
          <a:spcPct val="0"/>
        </a:spcAft>
        <a:defRPr sz="3400">
          <a:solidFill>
            <a:schemeClr val="tx2"/>
          </a:solidFill>
          <a:latin typeface="Arial" charset="0"/>
        </a:defRPr>
      </a:lvl6pPr>
      <a:lvl7pPr marL="914400" algn="l" defTabSz="846138" rtl="0" eaLnBrk="0" fontAlgn="base" hangingPunct="0">
        <a:spcBef>
          <a:spcPct val="0"/>
        </a:spcBef>
        <a:spcAft>
          <a:spcPct val="0"/>
        </a:spcAft>
        <a:defRPr sz="3400">
          <a:solidFill>
            <a:schemeClr val="tx2"/>
          </a:solidFill>
          <a:latin typeface="Arial" charset="0"/>
        </a:defRPr>
      </a:lvl7pPr>
      <a:lvl8pPr marL="1371600" algn="l" defTabSz="846138" rtl="0" eaLnBrk="0" fontAlgn="base" hangingPunct="0">
        <a:spcBef>
          <a:spcPct val="0"/>
        </a:spcBef>
        <a:spcAft>
          <a:spcPct val="0"/>
        </a:spcAft>
        <a:defRPr sz="3400">
          <a:solidFill>
            <a:schemeClr val="tx2"/>
          </a:solidFill>
          <a:latin typeface="Arial" charset="0"/>
        </a:defRPr>
      </a:lvl8pPr>
      <a:lvl9pPr marL="1828800" algn="l" defTabSz="846138" rtl="0" eaLnBrk="0" fontAlgn="base" hangingPunct="0">
        <a:spcBef>
          <a:spcPct val="0"/>
        </a:spcBef>
        <a:spcAft>
          <a:spcPct val="0"/>
        </a:spcAft>
        <a:defRPr sz="3400">
          <a:solidFill>
            <a:schemeClr val="tx2"/>
          </a:solidFill>
          <a:latin typeface="Arial" charset="0"/>
        </a:defRPr>
      </a:lvl9pPr>
    </p:titleStyle>
    <p:bodyStyle>
      <a:lvl1pPr marL="317500" indent="-317500" algn="l" defTabSz="846138" rtl="0" eaLnBrk="0" fontAlgn="base" hangingPunct="0">
        <a:spcBef>
          <a:spcPct val="20000"/>
        </a:spcBef>
        <a:spcAft>
          <a:spcPct val="0"/>
        </a:spcAft>
        <a:buClr>
          <a:schemeClr val="accent2"/>
        </a:buClr>
        <a:buFont typeface="Wingdings" pitchFamily="2" charset="2"/>
        <a:buChar char="§"/>
        <a:defRPr sz="3000">
          <a:solidFill>
            <a:schemeClr val="tx1"/>
          </a:solidFill>
          <a:effectLst>
            <a:outerShdw blurRad="38100" dist="38100" dir="2700000" algn="tl">
              <a:srgbClr val="000000"/>
            </a:outerShdw>
          </a:effectLst>
          <a:latin typeface="+mn-lt"/>
          <a:ea typeface="+mn-ea"/>
          <a:cs typeface="+mn-cs"/>
        </a:defRPr>
      </a:lvl1pPr>
      <a:lvl2pPr marL="690563" indent="-258763" algn="l" defTabSz="846138" rtl="0" eaLnBrk="0" fontAlgn="base" hangingPunct="0">
        <a:spcBef>
          <a:spcPct val="20000"/>
        </a:spcBef>
        <a:spcAft>
          <a:spcPct val="0"/>
        </a:spcAft>
        <a:buClr>
          <a:schemeClr val="tx1"/>
        </a:buClr>
        <a:buSzPct val="100000"/>
        <a:buChar char="–"/>
        <a:defRPr sz="2600">
          <a:solidFill>
            <a:schemeClr val="tx1"/>
          </a:solidFill>
          <a:effectLst>
            <a:outerShdw blurRad="38100" dist="38100" dir="2700000" algn="tl">
              <a:srgbClr val="000000"/>
            </a:outerShdw>
          </a:effectLst>
          <a:latin typeface="+mn-lt"/>
        </a:defRPr>
      </a:lvl2pPr>
      <a:lvl3pPr marL="1060450" indent="-214313" algn="l" defTabSz="846138" rtl="0" eaLnBrk="0" fontAlgn="base" hangingPunct="0">
        <a:spcBef>
          <a:spcPct val="20000"/>
        </a:spcBef>
        <a:spcAft>
          <a:spcPct val="0"/>
        </a:spcAft>
        <a:buClr>
          <a:schemeClr val="tx1"/>
        </a:buClr>
        <a:buSzPct val="100000"/>
        <a:buChar char="»"/>
        <a:defRPr sz="2300">
          <a:solidFill>
            <a:schemeClr val="tx1"/>
          </a:solidFill>
          <a:effectLst>
            <a:outerShdw blurRad="38100" dist="38100" dir="2700000" algn="tl">
              <a:srgbClr val="000000"/>
            </a:outerShdw>
          </a:effectLst>
          <a:latin typeface="+mn-lt"/>
        </a:defRPr>
      </a:lvl3pPr>
      <a:lvl4pPr marL="1484313" indent="-212725" algn="l" defTabSz="846138" rtl="0" eaLnBrk="0" fontAlgn="base" hangingPunct="0">
        <a:spcBef>
          <a:spcPct val="20000"/>
        </a:spcBef>
        <a:spcAft>
          <a:spcPct val="0"/>
        </a:spcAft>
        <a:buClr>
          <a:schemeClr val="accent2"/>
        </a:buClr>
        <a:buFont typeface="Wingdings" pitchFamily="2" charset="2"/>
        <a:buChar char="§"/>
        <a:defRPr sz="1900">
          <a:solidFill>
            <a:schemeClr val="tx1"/>
          </a:solidFill>
          <a:effectLst>
            <a:outerShdw blurRad="38100" dist="38100" dir="2700000" algn="tl">
              <a:srgbClr val="000000"/>
            </a:outerShdw>
          </a:effectLst>
          <a:latin typeface="+mn-lt"/>
        </a:defRPr>
      </a:lvl4pPr>
      <a:lvl5pPr marL="19081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5pPr>
      <a:lvl6pPr marL="23653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6pPr>
      <a:lvl7pPr marL="28225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7pPr>
      <a:lvl8pPr marL="32797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8pPr>
      <a:lvl9pPr marL="37369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3" name="Rectangle 3"/>
          <p:cNvSpPr>
            <a:spLocks noChangeArrowheads="1"/>
          </p:cNvSpPr>
          <p:nvPr/>
        </p:nvSpPr>
        <p:spPr bwMode="auto">
          <a:xfrm>
            <a:off x="1585119" y="1827212"/>
            <a:ext cx="5927725" cy="1676400"/>
          </a:xfrm>
          <a:prstGeom prst="rect">
            <a:avLst/>
          </a:prstGeom>
          <a:noFill/>
          <a:ln w="12700">
            <a:noFill/>
            <a:miter lim="800000"/>
            <a:headEnd/>
            <a:tailEnd/>
          </a:ln>
          <a:effectLst/>
        </p:spPr>
        <p:txBody>
          <a:bodyPr lIns="87312" tIns="44450" rIns="87312" bIns="44450"/>
          <a:lstStyle/>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Michael S. Beauchamp, Ph.D.</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Assistant Professor</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Department of Neurobiology and Anatomy</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University of Texas Health Science Center at Houston</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Houston, TX</a:t>
            </a: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p:txBody>
      </p:sp>
      <p:pic>
        <p:nvPicPr>
          <p:cNvPr id="2052" name="Picture 4" descr="utmsh_logo_centered"/>
          <p:cNvPicPr>
            <a:picLocks noChangeAspect="1" noChangeArrowheads="1"/>
          </p:cNvPicPr>
          <p:nvPr/>
        </p:nvPicPr>
        <p:blipFill>
          <a:blip r:embed="rId3" cstate="print"/>
          <a:srcRect l="37950" t="12962" r="38374" b="52245"/>
          <a:stretch>
            <a:fillRect/>
          </a:stretch>
        </p:blipFill>
        <p:spPr bwMode="auto">
          <a:xfrm>
            <a:off x="289719" y="2208212"/>
            <a:ext cx="1188068" cy="1049955"/>
          </a:xfrm>
          <a:prstGeom prst="rect">
            <a:avLst/>
          </a:prstGeom>
          <a:noFill/>
          <a:ln w="9525">
            <a:noFill/>
            <a:miter lim="800000"/>
            <a:headEnd/>
            <a:tailEnd/>
          </a:ln>
        </p:spPr>
      </p:pic>
      <p:sp>
        <p:nvSpPr>
          <p:cNvPr id="2012165" name="Rectangle 5"/>
          <p:cNvSpPr>
            <a:spLocks noChangeArrowheads="1"/>
          </p:cNvSpPr>
          <p:nvPr/>
        </p:nvSpPr>
        <p:spPr bwMode="auto">
          <a:xfrm>
            <a:off x="289719" y="3884612"/>
            <a:ext cx="6096000" cy="437043"/>
          </a:xfrm>
          <a:prstGeom prst="rect">
            <a:avLst/>
          </a:prstGeom>
          <a:noFill/>
          <a:ln w="12700">
            <a:noFill/>
            <a:miter lim="800000"/>
            <a:headEnd/>
            <a:tailEnd/>
          </a:ln>
          <a:effectLst/>
        </p:spPr>
        <p:txBody>
          <a:bodyPr wrap="square">
            <a:spAutoFit/>
          </a:bodyPr>
          <a:lstStyle/>
          <a:p>
            <a:pPr>
              <a:lnSpc>
                <a:spcPct val="80000"/>
              </a:lnSpc>
              <a:spcBef>
                <a:spcPct val="20000"/>
              </a:spcBef>
              <a:buClr>
                <a:schemeClr val="accent2"/>
              </a:buClr>
              <a:buFont typeface="Wingdings" pitchFamily="2" charset="2"/>
              <a:buNone/>
              <a:defRPr/>
            </a:pPr>
            <a:r>
              <a:rPr lang="en-US" sz="2800" b="1" dirty="0">
                <a:effectLst>
                  <a:outerShdw blurRad="38100" dist="38100" dir="2700000" algn="tl">
                    <a:srgbClr val="000000"/>
                  </a:outerShdw>
                </a:effectLst>
              </a:rPr>
              <a:t>Michael.S.Beauchamp@uth.tmc.edu</a:t>
            </a:r>
          </a:p>
        </p:txBody>
      </p:sp>
      <p:sp>
        <p:nvSpPr>
          <p:cNvPr id="2054" name="Rectangle 6"/>
          <p:cNvSpPr>
            <a:spLocks noGrp="1" noChangeArrowheads="1"/>
          </p:cNvSpPr>
          <p:nvPr>
            <p:ph type="title"/>
          </p:nvPr>
        </p:nvSpPr>
        <p:spPr>
          <a:xfrm>
            <a:off x="366713" y="614362"/>
            <a:ext cx="9509125" cy="1060450"/>
          </a:xfrm>
          <a:noFill/>
        </p:spPr>
        <p:txBody>
          <a:bodyPr/>
          <a:lstStyle/>
          <a:p>
            <a:r>
              <a:rPr lang="en-US" dirty="0" err="1" smtClean="0"/>
              <a:t>Prelab</a:t>
            </a:r>
            <a:r>
              <a:rPr lang="en-US" dirty="0" smtClean="0"/>
              <a:t> Lecture: Lab 9</a:t>
            </a:r>
            <a:endParaRPr lang="en-US" dirty="0"/>
          </a:p>
        </p:txBody>
      </p:sp>
      <p:pic>
        <p:nvPicPr>
          <p:cNvPr id="2055" name="Picture 7" descr="utmsh_logo_centered"/>
          <p:cNvPicPr>
            <a:picLocks noChangeAspect="1" noChangeArrowheads="1"/>
          </p:cNvPicPr>
          <p:nvPr/>
        </p:nvPicPr>
        <p:blipFill>
          <a:blip r:embed="rId4" cstate="print"/>
          <a:srcRect l="7573" t="48091" r="7736" b="24164"/>
          <a:stretch>
            <a:fillRect/>
          </a:stretch>
        </p:blipFill>
        <p:spPr bwMode="auto">
          <a:xfrm>
            <a:off x="289719" y="1979612"/>
            <a:ext cx="1188068" cy="23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B-PS9"/>
          <p:cNvPicPr>
            <a:picLocks noChangeAspect="1" noChangeArrowheads="1"/>
          </p:cNvPicPr>
          <p:nvPr/>
        </p:nvPicPr>
        <p:blipFill>
          <a:blip r:embed="rId2" cstate="print"/>
          <a:srcRect/>
          <a:stretch>
            <a:fillRect/>
          </a:stretch>
        </p:blipFill>
        <p:spPr bwMode="auto">
          <a:xfrm>
            <a:off x="888140" y="982092"/>
            <a:ext cx="8097845" cy="4736690"/>
          </a:xfrm>
          <a:prstGeom prst="rect">
            <a:avLst/>
          </a:prstGeom>
          <a:noFill/>
        </p:spPr>
      </p:pic>
      <p:sp>
        <p:nvSpPr>
          <p:cNvPr id="3" name="Oval 2"/>
          <p:cNvSpPr/>
          <p:nvPr/>
        </p:nvSpPr>
        <p:spPr bwMode="auto">
          <a:xfrm rot="2580000">
            <a:off x="5495838" y="4681585"/>
            <a:ext cx="701521" cy="795159"/>
          </a:xfrm>
          <a:prstGeom prst="ellipse">
            <a:avLst/>
          </a:prstGeom>
          <a:noFill/>
          <a:ln w="762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164597" y="446829"/>
            <a:ext cx="2806778" cy="107721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b="1">
                <a:latin typeface="Helvetica (PCL6)" pitchFamily="34" charset="0"/>
              </a:rPr>
              <a:t>Corticospinal</a:t>
            </a:r>
          </a:p>
          <a:p>
            <a:pPr eaLnBrk="0" hangingPunct="0"/>
            <a:r>
              <a:rPr lang="en-US" sz="3200" b="1">
                <a:latin typeface="Helvetica (PCL6)" pitchFamily="34" charset="0"/>
              </a:rPr>
              <a:t>Tracts</a:t>
            </a:r>
          </a:p>
        </p:txBody>
      </p:sp>
      <p:pic>
        <p:nvPicPr>
          <p:cNvPr id="2056" name="Picture 8" descr="corticospinalpathways"/>
          <p:cNvPicPr>
            <a:picLocks noChangeAspect="1" noChangeArrowheads="1"/>
          </p:cNvPicPr>
          <p:nvPr/>
        </p:nvPicPr>
        <p:blipFill>
          <a:blip r:embed="rId3" cstate="print">
            <a:lum bright="-54000" contrast="72000"/>
          </a:blip>
          <a:srcRect/>
          <a:stretch>
            <a:fillRect/>
          </a:stretch>
        </p:blipFill>
        <p:spPr bwMode="auto">
          <a:xfrm>
            <a:off x="3785738" y="0"/>
            <a:ext cx="5241396" cy="647901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B-PS5"/>
          <p:cNvPicPr>
            <a:picLocks noChangeAspect="1" noChangeArrowheads="1"/>
          </p:cNvPicPr>
          <p:nvPr/>
        </p:nvPicPr>
        <p:blipFill>
          <a:blip r:embed="rId2" cstate="print"/>
          <a:srcRect/>
          <a:stretch>
            <a:fillRect/>
          </a:stretch>
        </p:blipFill>
        <p:spPr bwMode="auto">
          <a:xfrm>
            <a:off x="1069882" y="148943"/>
            <a:ext cx="8032692" cy="6365753"/>
          </a:xfrm>
          <a:prstGeom prst="rect">
            <a:avLst/>
          </a:prstGeom>
          <a:noFill/>
        </p:spPr>
      </p:pic>
      <p:sp>
        <p:nvSpPr>
          <p:cNvPr id="3" name="Oval 2"/>
          <p:cNvSpPr/>
          <p:nvPr/>
        </p:nvSpPr>
        <p:spPr bwMode="auto">
          <a:xfrm rot="2580000">
            <a:off x="4789389" y="3896004"/>
            <a:ext cx="990600" cy="1295400"/>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http://isc.temple.edu/neuroanatomy/lab/atlas/C1/15.jpg"/>
          <p:cNvPicPr>
            <a:picLocks noChangeAspect="1" noChangeArrowheads="1"/>
          </p:cNvPicPr>
          <p:nvPr/>
        </p:nvPicPr>
        <p:blipFill>
          <a:blip r:embed="rId3" cstate="print"/>
          <a:srcRect/>
          <a:stretch>
            <a:fillRect/>
          </a:stretch>
        </p:blipFill>
        <p:spPr bwMode="auto">
          <a:xfrm>
            <a:off x="899319" y="436225"/>
            <a:ext cx="7924800" cy="594859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ttp://isc.temple.edu/neuroanatomy/lab/atlas/C1/8.jpg"/>
          <p:cNvPicPr>
            <a:picLocks noChangeAspect="1" noChangeArrowheads="1"/>
          </p:cNvPicPr>
          <p:nvPr/>
        </p:nvPicPr>
        <p:blipFill>
          <a:blip r:embed="rId3" cstate="print"/>
          <a:srcRect/>
          <a:stretch>
            <a:fillRect/>
          </a:stretch>
        </p:blipFill>
        <p:spPr bwMode="auto">
          <a:xfrm>
            <a:off x="823119" y="0"/>
            <a:ext cx="8322095" cy="62468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pinal cord descending tracts"/>
          <p:cNvPicPr>
            <a:picLocks noChangeAspect="1" noChangeArrowheads="1"/>
          </p:cNvPicPr>
          <p:nvPr/>
        </p:nvPicPr>
        <p:blipFill>
          <a:blip r:embed="rId3" cstate="print"/>
          <a:srcRect/>
          <a:stretch>
            <a:fillRect/>
          </a:stretch>
        </p:blipFill>
        <p:spPr bwMode="auto">
          <a:xfrm>
            <a:off x="246896" y="245135"/>
            <a:ext cx="9382046" cy="62121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164598" y="446829"/>
            <a:ext cx="2578550" cy="107721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b="1">
                <a:latin typeface="Helvetica (PCL6)" pitchFamily="34" charset="0"/>
              </a:rPr>
              <a:t>Rubrospinal</a:t>
            </a:r>
          </a:p>
          <a:p>
            <a:pPr eaLnBrk="0" hangingPunct="0"/>
            <a:r>
              <a:rPr lang="en-US" sz="3200" b="1">
                <a:latin typeface="Helvetica (PCL6)" pitchFamily="34" charset="0"/>
              </a:rPr>
              <a:t>Tract</a:t>
            </a:r>
          </a:p>
        </p:txBody>
      </p:sp>
      <p:pic>
        <p:nvPicPr>
          <p:cNvPr id="12294" name="Picture 6" descr="rubrospinalpathways"/>
          <p:cNvPicPr>
            <a:picLocks noChangeAspect="1" noChangeArrowheads="1"/>
          </p:cNvPicPr>
          <p:nvPr/>
        </p:nvPicPr>
        <p:blipFill>
          <a:blip r:embed="rId3" cstate="print">
            <a:lum bright="-54000" contrast="72000"/>
          </a:blip>
          <a:srcRect/>
          <a:stretch>
            <a:fillRect/>
          </a:stretch>
        </p:blipFill>
        <p:spPr bwMode="auto">
          <a:xfrm>
            <a:off x="4032634" y="0"/>
            <a:ext cx="4569290" cy="647901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B-PS19"/>
          <p:cNvPicPr>
            <a:picLocks noChangeAspect="1" noChangeArrowheads="1"/>
          </p:cNvPicPr>
          <p:nvPr/>
        </p:nvPicPr>
        <p:blipFill>
          <a:blip r:embed="rId2" cstate="print"/>
          <a:srcRect/>
          <a:stretch>
            <a:fillRect/>
          </a:stretch>
        </p:blipFill>
        <p:spPr bwMode="auto">
          <a:xfrm>
            <a:off x="246896" y="550779"/>
            <a:ext cx="9382046" cy="5600869"/>
          </a:xfrm>
          <a:prstGeom prst="rect">
            <a:avLst/>
          </a:prstGeom>
          <a:noFill/>
        </p:spPr>
      </p:pic>
      <p:sp>
        <p:nvSpPr>
          <p:cNvPr id="3" name="Oval 2"/>
          <p:cNvSpPr/>
          <p:nvPr/>
        </p:nvSpPr>
        <p:spPr bwMode="auto">
          <a:xfrm rot="2580000">
            <a:off x="5779990" y="3134004"/>
            <a:ext cx="990600" cy="1295400"/>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http://isc.temple.edu/neuroanatomy/lab/atlas/C1/14.jpg"/>
          <p:cNvPicPr>
            <a:picLocks noChangeAspect="1" noChangeArrowheads="1"/>
          </p:cNvPicPr>
          <p:nvPr/>
        </p:nvPicPr>
        <p:blipFill>
          <a:blip r:embed="rId3" cstate="print"/>
          <a:srcRect/>
          <a:stretch>
            <a:fillRect/>
          </a:stretch>
        </p:blipFill>
        <p:spPr bwMode="auto">
          <a:xfrm>
            <a:off x="1204119" y="455612"/>
            <a:ext cx="7715122" cy="5791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pinal cord descending tracts"/>
          <p:cNvPicPr>
            <a:picLocks noChangeAspect="1" noChangeArrowheads="1"/>
          </p:cNvPicPr>
          <p:nvPr/>
        </p:nvPicPr>
        <p:blipFill>
          <a:blip r:embed="rId3" cstate="print"/>
          <a:srcRect/>
          <a:stretch>
            <a:fillRect/>
          </a:stretch>
        </p:blipFill>
        <p:spPr bwMode="auto">
          <a:xfrm>
            <a:off x="246896" y="245135"/>
            <a:ext cx="9382046" cy="62121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Motor Cortex</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164597" y="446829"/>
            <a:ext cx="3194705" cy="107721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b="1">
                <a:latin typeface="Helvetica (PCL6)" pitchFamily="34" charset="0"/>
              </a:rPr>
              <a:t>Vestibulospinal</a:t>
            </a:r>
          </a:p>
          <a:p>
            <a:pPr eaLnBrk="0" hangingPunct="0"/>
            <a:r>
              <a:rPr lang="en-US" sz="3200" b="1">
                <a:latin typeface="Helvetica (PCL6)" pitchFamily="34" charset="0"/>
              </a:rPr>
              <a:t>Tracts</a:t>
            </a:r>
          </a:p>
        </p:txBody>
      </p:sp>
      <p:pic>
        <p:nvPicPr>
          <p:cNvPr id="30726" name="Picture 6" descr="vestibulospinalpathways"/>
          <p:cNvPicPr>
            <a:picLocks noChangeAspect="1" noChangeArrowheads="1"/>
          </p:cNvPicPr>
          <p:nvPr/>
        </p:nvPicPr>
        <p:blipFill>
          <a:blip r:embed="rId3" cstate="print">
            <a:lum bright="-54000" contrast="72000"/>
          </a:blip>
          <a:srcRect/>
          <a:stretch>
            <a:fillRect/>
          </a:stretch>
        </p:blipFill>
        <p:spPr bwMode="auto">
          <a:xfrm>
            <a:off x="3904043" y="372357"/>
            <a:ext cx="4946491" cy="633006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http://isc.temple.edu/neuroanatomy/lab/atlas/panfc/2.jpg"/>
          <p:cNvPicPr>
            <a:picLocks noChangeAspect="1" noChangeArrowheads="1"/>
          </p:cNvPicPr>
          <p:nvPr/>
        </p:nvPicPr>
        <p:blipFill>
          <a:blip r:embed="rId3" cstate="print"/>
          <a:srcRect/>
          <a:stretch>
            <a:fillRect/>
          </a:stretch>
        </p:blipFill>
        <p:spPr bwMode="auto">
          <a:xfrm>
            <a:off x="975519" y="379412"/>
            <a:ext cx="8115837" cy="579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descr="http://isc.temple.edu/neuroanatomy/lab/atlas/omlr/16.jpg"/>
          <p:cNvPicPr>
            <a:picLocks noChangeAspect="1" noChangeArrowheads="1"/>
          </p:cNvPicPr>
          <p:nvPr/>
        </p:nvPicPr>
        <p:blipFill>
          <a:blip r:embed="rId3" cstate="print"/>
          <a:srcRect/>
          <a:stretch>
            <a:fillRect/>
          </a:stretch>
        </p:blipFill>
        <p:spPr bwMode="auto">
          <a:xfrm>
            <a:off x="137319" y="912811"/>
            <a:ext cx="9296400" cy="563767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http://isc.temple.edu/neuroanatomy/lab/atlas/omlr/17.jpg"/>
          <p:cNvPicPr>
            <a:picLocks noChangeAspect="1" noChangeArrowheads="1"/>
          </p:cNvPicPr>
          <p:nvPr/>
        </p:nvPicPr>
        <p:blipFill>
          <a:blip r:embed="rId3" cstate="print"/>
          <a:srcRect/>
          <a:stretch>
            <a:fillRect/>
          </a:stretch>
        </p:blipFill>
        <p:spPr bwMode="auto">
          <a:xfrm>
            <a:off x="139500" y="608012"/>
            <a:ext cx="9675219" cy="5867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pinal cord descending tracts"/>
          <p:cNvPicPr>
            <a:picLocks noChangeAspect="1" noChangeArrowheads="1"/>
          </p:cNvPicPr>
          <p:nvPr/>
        </p:nvPicPr>
        <p:blipFill>
          <a:blip r:embed="rId3" cstate="print"/>
          <a:srcRect/>
          <a:stretch>
            <a:fillRect/>
          </a:stretch>
        </p:blipFill>
        <p:spPr bwMode="auto">
          <a:xfrm>
            <a:off x="246896" y="245135"/>
            <a:ext cx="9382046" cy="621215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164598" y="446829"/>
            <a:ext cx="2989320" cy="107721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b="1">
                <a:latin typeface="Helvetica (PCL6)" pitchFamily="34" charset="0"/>
              </a:rPr>
              <a:t>Reticulospinal</a:t>
            </a:r>
          </a:p>
          <a:p>
            <a:pPr eaLnBrk="0" hangingPunct="0"/>
            <a:r>
              <a:rPr lang="en-US" sz="3200" b="1">
                <a:latin typeface="Helvetica (PCL6)" pitchFamily="34" charset="0"/>
              </a:rPr>
              <a:t>Tracts</a:t>
            </a:r>
          </a:p>
        </p:txBody>
      </p:sp>
      <p:pic>
        <p:nvPicPr>
          <p:cNvPr id="25608" name="Picture 8" descr="reticulospinalpathways"/>
          <p:cNvPicPr>
            <a:picLocks noChangeAspect="1" noChangeArrowheads="1"/>
          </p:cNvPicPr>
          <p:nvPr/>
        </p:nvPicPr>
        <p:blipFill>
          <a:blip r:embed="rId3" cstate="print">
            <a:lum bright="-54000" contrast="72000"/>
          </a:blip>
          <a:srcRect t="30556" r="21019"/>
          <a:stretch>
            <a:fillRect/>
          </a:stretch>
        </p:blipFill>
        <p:spPr bwMode="auto">
          <a:xfrm>
            <a:off x="3868037" y="372357"/>
            <a:ext cx="5375131" cy="58832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http://isc.temple.edu/neuroanatomy/lab/atlas/panfc/9.jpg"/>
          <p:cNvPicPr>
            <a:picLocks noChangeAspect="1" noChangeArrowheads="1"/>
          </p:cNvPicPr>
          <p:nvPr/>
        </p:nvPicPr>
        <p:blipFill>
          <a:blip r:embed="rId3" cstate="print"/>
          <a:srcRect/>
          <a:stretch>
            <a:fillRect/>
          </a:stretch>
        </p:blipFill>
        <p:spPr bwMode="auto">
          <a:xfrm>
            <a:off x="365918" y="303212"/>
            <a:ext cx="8649773" cy="6172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http://isc.temple.edu/neuroanatomy/lab/atlas/cmsd/13.jpg"/>
          <p:cNvPicPr>
            <a:picLocks noChangeAspect="1" noChangeArrowheads="1"/>
          </p:cNvPicPr>
          <p:nvPr/>
        </p:nvPicPr>
        <p:blipFill>
          <a:blip r:embed="rId3" cstate="print"/>
          <a:srcRect/>
          <a:stretch>
            <a:fillRect/>
          </a:stretch>
        </p:blipFill>
        <p:spPr bwMode="auto">
          <a:xfrm>
            <a:off x="746919" y="608012"/>
            <a:ext cx="7189266" cy="59436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http://isc.temple.edu/neuroanatomy/lab/atlas/cmmd/8.jpg"/>
          <p:cNvPicPr>
            <a:picLocks noChangeAspect="1" noChangeArrowheads="1"/>
          </p:cNvPicPr>
          <p:nvPr/>
        </p:nvPicPr>
        <p:blipFill>
          <a:blip r:embed="rId3" cstate="print"/>
          <a:srcRect/>
          <a:stretch>
            <a:fillRect/>
          </a:stretch>
        </p:blipFill>
        <p:spPr bwMode="auto">
          <a:xfrm>
            <a:off x="746919" y="227012"/>
            <a:ext cx="8543465" cy="63230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http://isc.temple.edu/neuroanatomy/lab/atlas/cmmd/7.jpg"/>
          <p:cNvPicPr>
            <a:picLocks noChangeAspect="1" noChangeArrowheads="1"/>
          </p:cNvPicPr>
          <p:nvPr/>
        </p:nvPicPr>
        <p:blipFill>
          <a:blip r:embed="rId3" cstate="print"/>
          <a:srcRect/>
          <a:stretch>
            <a:fillRect/>
          </a:stretch>
        </p:blipFill>
        <p:spPr bwMode="auto">
          <a:xfrm>
            <a:off x="670719" y="227012"/>
            <a:ext cx="8339692" cy="6172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Spinal Cord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http://isc.temple.edu/neuroanatomy/lab/atlas/C1/11.jpg"/>
          <p:cNvPicPr>
            <a:picLocks noChangeAspect="1" noChangeArrowheads="1"/>
          </p:cNvPicPr>
          <p:nvPr/>
        </p:nvPicPr>
        <p:blipFill>
          <a:blip r:embed="rId3" cstate="print"/>
          <a:srcRect/>
          <a:stretch>
            <a:fillRect/>
          </a:stretch>
        </p:blipFill>
        <p:spPr bwMode="auto">
          <a:xfrm>
            <a:off x="442119" y="0"/>
            <a:ext cx="8525125" cy="63992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http://isc.temple.edu/neuroanatomy/lab/atlas/C1/16.jpg"/>
          <p:cNvPicPr>
            <a:picLocks noChangeAspect="1" noChangeArrowheads="1"/>
          </p:cNvPicPr>
          <p:nvPr/>
        </p:nvPicPr>
        <p:blipFill>
          <a:blip r:embed="rId3" cstate="print"/>
          <a:srcRect/>
          <a:stretch>
            <a:fillRect/>
          </a:stretch>
        </p:blipFill>
        <p:spPr bwMode="auto">
          <a:xfrm>
            <a:off x="213519" y="0"/>
            <a:ext cx="7306948" cy="548481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pinal cord descending tracts"/>
          <p:cNvPicPr>
            <a:picLocks noChangeAspect="1" noChangeArrowheads="1"/>
          </p:cNvPicPr>
          <p:nvPr/>
        </p:nvPicPr>
        <p:blipFill>
          <a:blip r:embed="rId3" cstate="print"/>
          <a:srcRect/>
          <a:stretch>
            <a:fillRect/>
          </a:stretch>
        </p:blipFill>
        <p:spPr bwMode="auto">
          <a:xfrm>
            <a:off x="246896" y="245135"/>
            <a:ext cx="9382046" cy="621215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329195" y="670243"/>
            <a:ext cx="2715855" cy="107721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err="1" smtClean="0"/>
              <a:t>Tectospinal</a:t>
            </a:r>
            <a:r>
              <a:rPr lang="en-US" sz="3200" b="1" dirty="0" smtClean="0"/>
              <a:t> Tract</a:t>
            </a:r>
            <a:endParaRPr lang="en-US" sz="3200" b="1" dirty="0"/>
          </a:p>
        </p:txBody>
      </p:sp>
      <p:pic>
        <p:nvPicPr>
          <p:cNvPr id="19463" name="Picture 7" descr="tectospinalpathways"/>
          <p:cNvPicPr>
            <a:picLocks noChangeAspect="1" noChangeArrowheads="1"/>
          </p:cNvPicPr>
          <p:nvPr/>
        </p:nvPicPr>
        <p:blipFill>
          <a:blip r:embed="rId3" cstate="print">
            <a:lum bright="-54000" contrast="72000"/>
          </a:blip>
          <a:srcRect r="22388"/>
          <a:stretch>
            <a:fillRect/>
          </a:stretch>
        </p:blipFill>
        <p:spPr bwMode="auto">
          <a:xfrm>
            <a:off x="4562432" y="0"/>
            <a:ext cx="3667433" cy="67024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B-PS19"/>
          <p:cNvPicPr>
            <a:picLocks noChangeAspect="1" noChangeArrowheads="1"/>
          </p:cNvPicPr>
          <p:nvPr/>
        </p:nvPicPr>
        <p:blipFill>
          <a:blip r:embed="rId2" cstate="print"/>
          <a:srcRect/>
          <a:stretch>
            <a:fillRect/>
          </a:stretch>
        </p:blipFill>
        <p:spPr bwMode="auto">
          <a:xfrm>
            <a:off x="246896" y="550779"/>
            <a:ext cx="9382046" cy="5600869"/>
          </a:xfrm>
          <a:prstGeom prst="rect">
            <a:avLst/>
          </a:prstGeom>
          <a:noFill/>
        </p:spPr>
      </p:pic>
      <p:sp>
        <p:nvSpPr>
          <p:cNvPr id="3" name="Oval 2"/>
          <p:cNvSpPr/>
          <p:nvPr/>
        </p:nvSpPr>
        <p:spPr bwMode="auto">
          <a:xfrm rot="5565521">
            <a:off x="5957915" y="1164105"/>
            <a:ext cx="806440" cy="1078404"/>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http://isc.temple.edu/neuroanatomy/lab/atlas/C1/7.jpg"/>
          <p:cNvPicPr>
            <a:picLocks noChangeAspect="1" noChangeArrowheads="1"/>
          </p:cNvPicPr>
          <p:nvPr/>
        </p:nvPicPr>
        <p:blipFill>
          <a:blip r:embed="rId3" cstate="print"/>
          <a:srcRect/>
          <a:stretch>
            <a:fillRect/>
          </a:stretch>
        </p:blipFill>
        <p:spPr bwMode="auto">
          <a:xfrm>
            <a:off x="899319" y="0"/>
            <a:ext cx="8525125" cy="639921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pinal cord descending tracts"/>
          <p:cNvPicPr>
            <a:picLocks noChangeAspect="1" noChangeArrowheads="1"/>
          </p:cNvPicPr>
          <p:nvPr/>
        </p:nvPicPr>
        <p:blipFill>
          <a:blip r:embed="rId3" cstate="print"/>
          <a:srcRect/>
          <a:stretch>
            <a:fillRect/>
          </a:stretch>
        </p:blipFill>
        <p:spPr bwMode="auto">
          <a:xfrm>
            <a:off x="246896" y="245135"/>
            <a:ext cx="9382046" cy="62121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pinal cord descending tracts"/>
          <p:cNvPicPr>
            <a:picLocks noChangeAspect="1" noChangeArrowheads="1"/>
          </p:cNvPicPr>
          <p:nvPr/>
        </p:nvPicPr>
        <p:blipFill>
          <a:blip r:embed="rId3" cstate="print"/>
          <a:srcRect/>
          <a:stretch>
            <a:fillRect/>
          </a:stretch>
        </p:blipFill>
        <p:spPr bwMode="auto">
          <a:xfrm>
            <a:off x="246896" y="245135"/>
            <a:ext cx="9382046" cy="621215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164597" y="446829"/>
            <a:ext cx="2806778" cy="107721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b="1">
                <a:latin typeface="Helvetica (PCL6)" pitchFamily="34" charset="0"/>
              </a:rPr>
              <a:t>Corticospinal</a:t>
            </a:r>
          </a:p>
          <a:p>
            <a:pPr eaLnBrk="0" hangingPunct="0"/>
            <a:r>
              <a:rPr lang="en-US" sz="3200" b="1">
                <a:latin typeface="Helvetica (PCL6)" pitchFamily="34" charset="0"/>
              </a:rPr>
              <a:t>Tracts</a:t>
            </a:r>
          </a:p>
        </p:txBody>
      </p:sp>
      <p:pic>
        <p:nvPicPr>
          <p:cNvPr id="2056" name="Picture 8" descr="corticospinalpathways"/>
          <p:cNvPicPr>
            <a:picLocks noChangeAspect="1" noChangeArrowheads="1"/>
          </p:cNvPicPr>
          <p:nvPr/>
        </p:nvPicPr>
        <p:blipFill>
          <a:blip r:embed="rId3" cstate="print">
            <a:lum bright="-54000" contrast="72000"/>
          </a:blip>
          <a:srcRect/>
          <a:stretch>
            <a:fillRect/>
          </a:stretch>
        </p:blipFill>
        <p:spPr bwMode="auto">
          <a:xfrm>
            <a:off x="3785738" y="0"/>
            <a:ext cx="5241396" cy="647901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B-PS19"/>
          <p:cNvPicPr>
            <a:picLocks noChangeAspect="1" noChangeArrowheads="1"/>
          </p:cNvPicPr>
          <p:nvPr/>
        </p:nvPicPr>
        <p:blipFill>
          <a:blip r:embed="rId2" cstate="print"/>
          <a:srcRect/>
          <a:stretch>
            <a:fillRect/>
          </a:stretch>
        </p:blipFill>
        <p:spPr bwMode="auto">
          <a:xfrm>
            <a:off x="246896" y="550779"/>
            <a:ext cx="9382046" cy="5600869"/>
          </a:xfrm>
          <a:prstGeom prst="rect">
            <a:avLst/>
          </a:prstGeom>
          <a:noFill/>
        </p:spPr>
      </p:pic>
      <p:sp>
        <p:nvSpPr>
          <p:cNvPr id="3" name="Oval 2"/>
          <p:cNvSpPr/>
          <p:nvPr/>
        </p:nvSpPr>
        <p:spPr bwMode="auto">
          <a:xfrm rot="2580000">
            <a:off x="7456389" y="4025620"/>
            <a:ext cx="990600" cy="12954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164597" y="446829"/>
            <a:ext cx="2806778" cy="1077218"/>
          </a:xfrm>
          <a:prstGeom prst="rect">
            <a:avLst/>
          </a:prstGeom>
          <a:noFill/>
          <a:ln w="9525">
            <a:noFill/>
            <a:miter lim="800000"/>
            <a:headEnd/>
            <a:tailEnd/>
          </a:ln>
          <a:effectLst/>
        </p:spPr>
        <p:txBody>
          <a:bodyPr wrap="none">
            <a:prstTxWarp prst="textNoShape">
              <a:avLst/>
            </a:prstTxWarp>
            <a:spAutoFit/>
          </a:bodyPr>
          <a:lstStyle/>
          <a:p>
            <a:pPr eaLnBrk="0" hangingPunct="0"/>
            <a:r>
              <a:rPr lang="en-US" sz="3200" b="1">
                <a:latin typeface="Helvetica (PCL6)" pitchFamily="34" charset="0"/>
              </a:rPr>
              <a:t>Corticospinal</a:t>
            </a:r>
          </a:p>
          <a:p>
            <a:pPr eaLnBrk="0" hangingPunct="0"/>
            <a:r>
              <a:rPr lang="en-US" sz="3200" b="1">
                <a:latin typeface="Helvetica (PCL6)" pitchFamily="34" charset="0"/>
              </a:rPr>
              <a:t>Tracts</a:t>
            </a:r>
          </a:p>
        </p:txBody>
      </p:sp>
      <p:pic>
        <p:nvPicPr>
          <p:cNvPr id="2056" name="Picture 8" descr="corticospinalpathways"/>
          <p:cNvPicPr>
            <a:picLocks noChangeAspect="1" noChangeArrowheads="1"/>
          </p:cNvPicPr>
          <p:nvPr/>
        </p:nvPicPr>
        <p:blipFill>
          <a:blip r:embed="rId3" cstate="print">
            <a:lum bright="-54000" contrast="72000"/>
          </a:blip>
          <a:srcRect/>
          <a:stretch>
            <a:fillRect/>
          </a:stretch>
        </p:blipFill>
        <p:spPr bwMode="auto">
          <a:xfrm>
            <a:off x="3785738" y="0"/>
            <a:ext cx="5241396" cy="647901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B-PS16"/>
          <p:cNvPicPr>
            <a:picLocks noChangeAspect="1" noChangeArrowheads="1"/>
          </p:cNvPicPr>
          <p:nvPr/>
        </p:nvPicPr>
        <p:blipFill>
          <a:blip r:embed="rId2" cstate="print"/>
          <a:srcRect/>
          <a:stretch>
            <a:fillRect/>
          </a:stretch>
        </p:blipFill>
        <p:spPr bwMode="auto">
          <a:xfrm>
            <a:off x="937863" y="0"/>
            <a:ext cx="8000115" cy="6702425"/>
          </a:xfrm>
          <a:prstGeom prst="rect">
            <a:avLst/>
          </a:prstGeom>
          <a:noFill/>
        </p:spPr>
      </p:pic>
      <p:sp>
        <p:nvSpPr>
          <p:cNvPr id="3" name="Oval 2"/>
          <p:cNvSpPr/>
          <p:nvPr/>
        </p:nvSpPr>
        <p:spPr bwMode="auto">
          <a:xfrm rot="2580000">
            <a:off x="6389589" y="4353204"/>
            <a:ext cx="990600" cy="1295400"/>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B-PS11"/>
          <p:cNvPicPr>
            <a:picLocks noChangeAspect="1" noChangeArrowheads="1"/>
          </p:cNvPicPr>
          <p:nvPr/>
        </p:nvPicPr>
        <p:blipFill>
          <a:blip r:embed="rId2" cstate="print"/>
          <a:srcRect/>
          <a:stretch>
            <a:fillRect/>
          </a:stretch>
        </p:blipFill>
        <p:spPr bwMode="auto">
          <a:xfrm>
            <a:off x="246896" y="201694"/>
            <a:ext cx="9382046" cy="6297487"/>
          </a:xfrm>
          <a:prstGeom prst="rect">
            <a:avLst/>
          </a:prstGeom>
          <a:noFill/>
        </p:spPr>
      </p:pic>
      <p:sp>
        <p:nvSpPr>
          <p:cNvPr id="3" name="Oval 2"/>
          <p:cNvSpPr/>
          <p:nvPr/>
        </p:nvSpPr>
        <p:spPr bwMode="auto">
          <a:xfrm rot="2580000">
            <a:off x="5467449" y="4581804"/>
            <a:ext cx="990600" cy="1295400"/>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sld>
</file>

<file path=ppt/theme/theme1.xml><?xml version="1.0" encoding="utf-8"?>
<a:theme xmlns:a="http://schemas.openxmlformats.org/drawingml/2006/main" name="embossds">
  <a:themeElements>
    <a:clrScheme name="">
      <a:dk1>
        <a:srgbClr val="000000"/>
      </a:dk1>
      <a:lt1>
        <a:srgbClr val="FFFFFF"/>
      </a:lt1>
      <a:dk2>
        <a:srgbClr val="063DE8"/>
      </a:dk2>
      <a:lt2>
        <a:srgbClr val="FAFD00"/>
      </a:lt2>
      <a:accent1>
        <a:srgbClr val="FF5008"/>
      </a:accent1>
      <a:accent2>
        <a:srgbClr val="FE9B03"/>
      </a:accent2>
      <a:accent3>
        <a:srgbClr val="AAAFF2"/>
      </a:accent3>
      <a:accent4>
        <a:srgbClr val="DADADA"/>
      </a:accent4>
      <a:accent5>
        <a:srgbClr val="FFB3AA"/>
      </a:accent5>
      <a:accent6>
        <a:srgbClr val="E68C02"/>
      </a:accent6>
      <a:hlink>
        <a:srgbClr val="EAEC5E"/>
      </a:hlink>
      <a:folHlink>
        <a:srgbClr val="8CF4EA"/>
      </a:folHlink>
    </a:clrScheme>
    <a:fontScheme name="embossd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boss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oss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oss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oss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oss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oss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oss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c:\msoffice\powerpnt\template\sldshow\embossds.ppt</Template>
  <TotalTime>15426</TotalTime>
  <Pages>64</Pages>
  <Words>1210</Words>
  <Application>Microsoft Office PowerPoint</Application>
  <PresentationFormat>Custom</PresentationFormat>
  <Paragraphs>75</Paragraphs>
  <Slides>36</Slides>
  <Notes>27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embossds</vt:lpstr>
      <vt:lpstr>Prelab Lecture: Lab 9</vt:lpstr>
      <vt:lpstr>From Motor Cortex</vt:lpstr>
      <vt:lpstr>To Spinal Cord</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U Post Doc Talk, 14/4/96</dc:title>
  <dc:subject/>
  <dc:creator/>
  <cp:keywords/>
  <dc:description>for talk notes, see wunotes.doc</dc:description>
  <cp:lastModifiedBy>Reviewer</cp:lastModifiedBy>
  <cp:revision>982</cp:revision>
  <cp:lastPrinted>1998-10-05T21:43:25Z</cp:lastPrinted>
  <dcterms:created xsi:type="dcterms:W3CDTF">2010-03-24T14:47:13Z</dcterms:created>
  <dcterms:modified xsi:type="dcterms:W3CDTF">2010-03-29T15:29:57Z</dcterms:modified>
</cp:coreProperties>
</file>